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8176" y="6404292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https://www.youtube.com/embed/nUQ58RO6ve4?feature=oembed" TargetMode="External"/><Relationship Id="rId3" Type="http://schemas.openxmlformats.org/officeDocument/2006/relationships/image" Target="../media/image2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1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914400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Welcome!…"/>
          <p:cNvSpPr txBox="1"/>
          <p:nvPr>
            <p:ph type="body" idx="4294967295"/>
          </p:nvPr>
        </p:nvSpPr>
        <p:spPr>
          <a:xfrm>
            <a:off x="-1" y="1066799"/>
            <a:ext cx="9144002" cy="41910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400"/>
              </a:spcBef>
              <a:buSzTx/>
              <a:buNone/>
              <a:defRPr b="1" sz="5800">
                <a:latin typeface="Arial"/>
                <a:ea typeface="Arial"/>
                <a:cs typeface="Arial"/>
                <a:sym typeface="Arial"/>
              </a:defRPr>
            </a:pPr>
            <a:r>
              <a:t>Welcome!</a:t>
            </a:r>
          </a:p>
          <a:p>
            <a:pPr marL="0" indent="0" algn="ctr">
              <a:spcBef>
                <a:spcPts val="1200"/>
              </a:spcBef>
              <a:buSzTx/>
              <a:buNone/>
              <a:defRPr sz="5200">
                <a:latin typeface="Arial"/>
                <a:ea typeface="Arial"/>
                <a:cs typeface="Arial"/>
                <a:sym typeface="Arial"/>
              </a:defRPr>
            </a:pPr>
            <a:r>
              <a:t>Please check-in, fill out a name tag, and sit with your parents.</a:t>
            </a:r>
          </a:p>
        </p:txBody>
      </p:sp>
      <p:pic>
        <p:nvPicPr>
          <p:cNvPr id="22" name="image.tif" descr="image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" y="-1"/>
            <a:ext cx="9144001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.tif" descr="image.t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1" y="-1"/>
            <a:ext cx="9144001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pring2.jpg" descr="spring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Opening Prayer"/>
          <p:cNvSpPr txBox="1"/>
          <p:nvPr>
            <p:ph type="title" idx="4294967295"/>
          </p:nvPr>
        </p:nvSpPr>
        <p:spPr>
          <a:xfrm>
            <a:off x="685800" y="838200"/>
            <a:ext cx="7772400" cy="44196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1" sz="6000">
                <a:solidFill>
                  <a:srgbClr val="FFFFFF"/>
                </a:solidFill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</a:defRPr>
            </a:lvl1pPr>
          </a:lstStyle>
          <a:p>
            <a:pP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Lesson 28"/>
          <p:cNvSpPr txBox="1"/>
          <p:nvPr>
            <p:ph type="title" idx="4294967295"/>
          </p:nvPr>
        </p:nvSpPr>
        <p:spPr>
          <a:xfrm>
            <a:off x="228600" y="2150834"/>
            <a:ext cx="8686800" cy="16764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1" sz="5500" u="sng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Lesson 28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Lesson 28"/>
          <p:cNvSpPr txBox="1"/>
          <p:nvPr>
            <p:ph type="title" idx="4294967295"/>
          </p:nvPr>
        </p:nvSpPr>
        <p:spPr>
          <a:xfrm>
            <a:off x="457200" y="685799"/>
            <a:ext cx="82296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Lesson 28</a:t>
            </a:r>
          </a:p>
        </p:txBody>
      </p:sp>
      <p:sp>
        <p:nvSpPr>
          <p:cNvPr id="33" name="Lesson 28: Faith in Life – Saved by Grace Through Faith"/>
          <p:cNvSpPr txBox="1"/>
          <p:nvPr>
            <p:ph type="body" idx="4294967295"/>
          </p:nvPr>
        </p:nvSpPr>
        <p:spPr>
          <a:xfrm>
            <a:off x="381000" y="1828800"/>
            <a:ext cx="83820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Lesson 28: Faith in Life – Saved by Grace Through Faith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Grace Activity"/>
          <p:cNvSpPr txBox="1"/>
          <p:nvPr>
            <p:ph type="title" idx="4294967295"/>
          </p:nvPr>
        </p:nvSpPr>
        <p:spPr>
          <a:xfrm>
            <a:off x="457200" y="2514600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Grace Activity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Do you think God is more interested in requirements or relationships?  What’s the difference?"/>
          <p:cNvSpPr txBox="1"/>
          <p:nvPr>
            <p:ph type="title" idx="4294967295"/>
          </p:nvPr>
        </p:nvSpPr>
        <p:spPr>
          <a:xfrm>
            <a:off x="228600" y="-228600"/>
            <a:ext cx="8686800" cy="68580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algn="l">
              <a:defRPr b="1" u="sng">
                <a:latin typeface="Arial"/>
                <a:ea typeface="Arial"/>
                <a:cs typeface="Arial"/>
                <a:sym typeface="Arial"/>
              </a:defRPr>
            </a:pPr>
            <a:r>
              <a:rPr b="0" sz="4000" u="none"/>
              <a:t>Do you think God is more interested in requirements or relationships?  What</a:t>
            </a:r>
            <a:r>
              <a:rPr b="0" sz="4000" u="none"/>
              <a:t>’</a:t>
            </a:r>
            <a:r>
              <a:rPr b="0" sz="4000" u="none"/>
              <a:t>s the difference?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Video “What is Grace?”"/>
          <p:cNvSpPr txBox="1"/>
          <p:nvPr>
            <p:ph type="title" idx="4294967295"/>
          </p:nvPr>
        </p:nvSpPr>
        <p:spPr>
          <a:xfrm>
            <a:off x="0" y="-228600"/>
            <a:ext cx="8915400" cy="68580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defRPr b="1" sz="4800">
                <a:latin typeface="Arial"/>
                <a:ea typeface="Arial"/>
                <a:cs typeface="Arial"/>
                <a:sym typeface="Arial"/>
              </a:defRPr>
            </a:pPr>
            <a:r>
              <a:t>Video</a:t>
            </a:r>
            <a:br/>
            <a:r>
              <a:rPr i="1"/>
              <a:t>“</a:t>
            </a:r>
            <a:r>
              <a:rPr i="1"/>
              <a:t>What is Grace?</a:t>
            </a:r>
            <a:r>
              <a:rPr i="1"/>
              <a:t>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What is Grace?" descr="What is Grace?"/>
          <p:cNvPicPr>
            <a:picLocks noChangeAspect="0"/>
          </p:cNvPicPr>
          <p:nvPr>
            <a:videoFile xmlns:mc="http://schemas.openxmlformats.org/markup-compatibility/2006" xmlns:aiw="http://developer.apple.com/namespaces/iwork" r:link="rId2" mc:Ignorable="aiw" aiw:title="What is Grace?" aiw:author="JonJorgenson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80000">
                <p:cTn id="7" fill="hold" display="0">
                  <p:stCondLst>
                    <p:cond delay="indefinite"/>
                  </p:stCondLst>
                </p:cTn>
                <p:tgtEl>
                  <p:spTgt spid="44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4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4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Grace = undeserved love"/>
          <p:cNvSpPr txBox="1"/>
          <p:nvPr>
            <p:ph type="title" idx="4294967295"/>
          </p:nvPr>
        </p:nvSpPr>
        <p:spPr>
          <a:xfrm>
            <a:off x="0" y="-228600"/>
            <a:ext cx="8915400" cy="68580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1" u="sng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Grace = undeserved love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Faith = a relationship with God that is a gift from the Holy Spirit"/>
          <p:cNvSpPr txBox="1"/>
          <p:nvPr>
            <p:ph type="title" idx="4294967295"/>
          </p:nvPr>
        </p:nvSpPr>
        <p:spPr>
          <a:xfrm>
            <a:off x="0" y="-228600"/>
            <a:ext cx="8915400" cy="68580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1" u="sng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Faith = a relationship with God that is a gift from the Holy Spirit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Read Ephesians 2:8-9"/>
          <p:cNvSpPr txBox="1"/>
          <p:nvPr>
            <p:ph type="title" idx="4294967295"/>
          </p:nvPr>
        </p:nvSpPr>
        <p:spPr>
          <a:xfrm>
            <a:off x="228600" y="381000"/>
            <a:ext cx="8686800" cy="1676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l">
              <a:defRPr b="1" sz="4000" u="sng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Read Ephesians 2:8-9</a:t>
            </a:r>
          </a:p>
        </p:txBody>
      </p:sp>
      <p:sp>
        <p:nvSpPr>
          <p:cNvPr id="54" name="What does it mean to be saved by grace through faith?…"/>
          <p:cNvSpPr txBox="1"/>
          <p:nvPr/>
        </p:nvSpPr>
        <p:spPr>
          <a:xfrm>
            <a:off x="426719" y="2362200"/>
            <a:ext cx="8671562" cy="1958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571500" indent="-571500">
              <a:buSzPct val="100000"/>
              <a:buFont typeface="Arial"/>
              <a:buChar char="•"/>
              <a:defRPr sz="4000"/>
            </a:pPr>
            <a:r>
              <a:t>What does it mean to be saved by grace through faith?</a:t>
            </a:r>
          </a:p>
          <a:p>
            <a:pPr marL="571500" indent="-571500">
              <a:buSzPct val="100000"/>
              <a:buFont typeface="Arial"/>
              <a:buChar char="•"/>
              <a:defRPr sz="4000"/>
            </a:pPr>
            <a:r>
              <a:t>What are we saved from?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Read John 3:17"/>
          <p:cNvSpPr txBox="1"/>
          <p:nvPr>
            <p:ph type="title" idx="4294967295"/>
          </p:nvPr>
        </p:nvSpPr>
        <p:spPr>
          <a:xfrm>
            <a:off x="228600" y="381000"/>
            <a:ext cx="8686800" cy="1676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l">
              <a:defRPr b="1" sz="4000" u="sng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Read John 3:17</a:t>
            </a:r>
          </a:p>
        </p:txBody>
      </p:sp>
      <p:sp>
        <p:nvSpPr>
          <p:cNvPr id="58" name="What was God’s motive in sending Jesus to earth?…"/>
          <p:cNvSpPr txBox="1"/>
          <p:nvPr/>
        </p:nvSpPr>
        <p:spPr>
          <a:xfrm>
            <a:off x="426719" y="1981200"/>
            <a:ext cx="8671562" cy="3202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571500" indent="-571500">
              <a:buSzPct val="100000"/>
              <a:buFont typeface="Arial"/>
              <a:buChar char="•"/>
              <a:defRPr sz="4000"/>
            </a:pPr>
            <a:r>
              <a:t>What was God</a:t>
            </a:r>
            <a:r>
              <a:t>’</a:t>
            </a:r>
            <a:r>
              <a:t>s motive in sending Jesus to earth?</a:t>
            </a:r>
          </a:p>
          <a:p>
            <a:pPr marL="571500" indent="-571500">
              <a:buSzPct val="100000"/>
              <a:buFont typeface="Arial"/>
              <a:buChar char="•"/>
              <a:defRPr sz="4000"/>
            </a:pPr>
            <a:r>
              <a:t>What do you think John means by </a:t>
            </a:r>
            <a:r>
              <a:t>“</a:t>
            </a:r>
            <a:r>
              <a:t>that the world might be saved through him?</a:t>
            </a:r>
            <a:r>
              <a:t>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Application of John 3:17"/>
          <p:cNvSpPr txBox="1"/>
          <p:nvPr>
            <p:ph type="title" idx="4294967295"/>
          </p:nvPr>
        </p:nvSpPr>
        <p:spPr>
          <a:xfrm>
            <a:off x="228600" y="381000"/>
            <a:ext cx="8686800" cy="1676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l">
              <a:defRPr b="1" sz="4000" u="sng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Application of John 3:17</a:t>
            </a:r>
          </a:p>
        </p:txBody>
      </p:sp>
      <p:sp>
        <p:nvSpPr>
          <p:cNvPr id="62" name="How does this verse help you understand what God is all about?…"/>
          <p:cNvSpPr txBox="1"/>
          <p:nvPr/>
        </p:nvSpPr>
        <p:spPr>
          <a:xfrm>
            <a:off x="426719" y="1981200"/>
            <a:ext cx="8671562" cy="3202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571500" indent="-571500">
              <a:buSzPct val="100000"/>
              <a:buFont typeface="Arial"/>
              <a:buChar char="•"/>
              <a:defRPr sz="4000"/>
            </a:pPr>
            <a:r>
              <a:t>How does this verse help you understand what God is all about?</a:t>
            </a:r>
          </a:p>
          <a:p>
            <a:pPr marL="571500" indent="-571500">
              <a:buSzPct val="100000"/>
              <a:buFont typeface="Arial"/>
              <a:buChar char="•"/>
              <a:defRPr sz="4000"/>
            </a:pPr>
            <a:r>
              <a:t>How might this verse help you on  a day when you</a:t>
            </a:r>
            <a:r>
              <a:t>’</a:t>
            </a:r>
            <a:r>
              <a:t>re feeling like you aren</a:t>
            </a:r>
            <a:r>
              <a:t>’</a:t>
            </a:r>
            <a:r>
              <a:t>t </a:t>
            </a:r>
            <a:r>
              <a:t>“</a:t>
            </a:r>
            <a:r>
              <a:t>good enough?</a:t>
            </a:r>
            <a:r>
              <a:t>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Read The Third Article (SC pg. 17)"/>
          <p:cNvSpPr txBox="1"/>
          <p:nvPr>
            <p:ph type="title" idx="4294967295"/>
          </p:nvPr>
        </p:nvSpPr>
        <p:spPr>
          <a:xfrm>
            <a:off x="228600" y="1419225"/>
            <a:ext cx="8686800" cy="1676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algn="l">
              <a:defRPr b="1" sz="4000" u="sng">
                <a:latin typeface="Arial"/>
                <a:ea typeface="Arial"/>
                <a:cs typeface="Arial"/>
                <a:sym typeface="Arial"/>
              </a:defRPr>
            </a:pPr>
            <a:r>
              <a:t>Read The Third Article </a:t>
            </a:r>
            <a:r>
              <a:rPr b="0" sz="3200" u="none"/>
              <a:t>(SC pg. 17)</a:t>
            </a:r>
          </a:p>
        </p:txBody>
      </p:sp>
      <p:sp>
        <p:nvSpPr>
          <p:cNvPr id="66" name="How does this article connect with our lesson today?"/>
          <p:cNvSpPr txBox="1"/>
          <p:nvPr/>
        </p:nvSpPr>
        <p:spPr>
          <a:xfrm>
            <a:off x="426719" y="3019425"/>
            <a:ext cx="8671562" cy="1336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571500" indent="-571500">
              <a:buSzPct val="100000"/>
              <a:buFont typeface="Arial"/>
              <a:buChar char="•"/>
              <a:defRPr sz="4000"/>
            </a:lvl1pPr>
          </a:lstStyle>
          <a:p>
            <a:pPr/>
            <a:r>
              <a:t>How does this article connect with our lesson today?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Reflection Questions - If someone asked you if you’re saved, how would you respond? - What makes you “good enough” for God? - How can you tell or show others about God’s grace?"/>
          <p:cNvSpPr txBox="1"/>
          <p:nvPr>
            <p:ph type="title" idx="4294967295"/>
          </p:nvPr>
        </p:nvSpPr>
        <p:spPr>
          <a:xfrm>
            <a:off x="228600" y="-228600"/>
            <a:ext cx="8686800" cy="68580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algn="l">
              <a:defRPr b="1" sz="4000" u="sng">
                <a:latin typeface="Arial"/>
                <a:ea typeface="Arial"/>
                <a:cs typeface="Arial"/>
                <a:sym typeface="Arial"/>
              </a:defRPr>
            </a:pPr>
            <a:r>
              <a:t>Reflection Questions</a:t>
            </a:r>
            <a:br/>
            <a:r>
              <a:rPr b="0" sz="3200" u="none"/>
              <a:t>- If someone asked you if you</a:t>
            </a:r>
            <a:r>
              <a:rPr b="0" sz="3200" u="none"/>
              <a:t>’</a:t>
            </a:r>
            <a:r>
              <a:rPr b="0" sz="3200" u="none"/>
              <a:t>re saved, how would you respond?</a:t>
            </a:r>
            <a:br>
              <a:rPr b="0" sz="3200" u="none"/>
            </a:br>
            <a:r>
              <a:rPr b="0" sz="3200" u="none"/>
              <a:t>- What makes you </a:t>
            </a:r>
            <a:r>
              <a:rPr b="0" sz="3200" u="none"/>
              <a:t>“</a:t>
            </a:r>
            <a:r>
              <a:rPr b="0" sz="3200" u="none"/>
              <a:t>good enough</a:t>
            </a:r>
            <a:r>
              <a:rPr b="0" sz="3200" u="none"/>
              <a:t>”</a:t>
            </a:r>
            <a:r>
              <a:rPr b="0" sz="3200" u="none"/>
              <a:t> for God?</a:t>
            </a:r>
            <a:br>
              <a:rPr b="0" sz="3200" u="none"/>
            </a:br>
            <a:r>
              <a:rPr b="0" sz="3200" u="none"/>
              <a:t>- How can you tell or show others about God</a:t>
            </a:r>
            <a:r>
              <a:rPr b="0" sz="3200" u="none"/>
              <a:t>’</a:t>
            </a:r>
            <a:r>
              <a:rPr b="0" sz="3200" u="none"/>
              <a:t>s grace?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GRACE!…"/>
          <p:cNvSpPr txBox="1"/>
          <p:nvPr>
            <p:ph type="body" idx="4294967295"/>
          </p:nvPr>
        </p:nvSpPr>
        <p:spPr>
          <a:xfrm>
            <a:off x="152400" y="304800"/>
            <a:ext cx="8991600" cy="5181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400"/>
              </a:spcBef>
              <a:buSzTx/>
              <a:buNone/>
              <a:defRPr b="1" sz="6000" u="sng">
                <a:latin typeface="Arial"/>
                <a:ea typeface="Arial"/>
                <a:cs typeface="Arial"/>
                <a:sym typeface="Arial"/>
              </a:defRPr>
            </a:pPr>
            <a:r>
              <a:t>GRACE!</a:t>
            </a:r>
          </a:p>
          <a:p>
            <a:pPr marL="0" indent="0">
              <a:spcBef>
                <a:spcPts val="900"/>
              </a:spcBef>
              <a:buChar char="•"/>
              <a:defRPr b="1" sz="4000">
                <a:latin typeface="Arial"/>
                <a:ea typeface="Arial"/>
                <a:cs typeface="Arial"/>
                <a:sym typeface="Arial"/>
              </a:defRPr>
            </a:pPr>
            <a:r>
              <a:t> Everyone received an extra Sermon Note!  Yay!</a:t>
            </a:r>
          </a:p>
          <a:p>
            <a:pPr marL="0" indent="0">
              <a:spcBef>
                <a:spcPts val="900"/>
              </a:spcBef>
              <a:buChar char="•"/>
              <a:defRPr b="1" sz="4000">
                <a:latin typeface="Arial"/>
                <a:ea typeface="Arial"/>
                <a:cs typeface="Arial"/>
                <a:sym typeface="Arial"/>
              </a:defRPr>
            </a:pPr>
            <a:r>
              <a:t> Some now have 16!  Wow!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Lesson 29"/>
          <p:cNvSpPr txBox="1"/>
          <p:nvPr>
            <p:ph type="title" idx="4294967295"/>
          </p:nvPr>
        </p:nvSpPr>
        <p:spPr>
          <a:xfrm>
            <a:off x="228600" y="2150834"/>
            <a:ext cx="8686800" cy="16764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1" sz="5500" u="sng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Lesson 29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Lesson 29"/>
          <p:cNvSpPr txBox="1"/>
          <p:nvPr>
            <p:ph type="title" idx="4294967295"/>
          </p:nvPr>
        </p:nvSpPr>
        <p:spPr>
          <a:xfrm>
            <a:off x="457200" y="685799"/>
            <a:ext cx="82296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Lesson 29</a:t>
            </a:r>
          </a:p>
        </p:txBody>
      </p:sp>
      <p:sp>
        <p:nvSpPr>
          <p:cNvPr id="79" name="Lesson 29: Faith in Life – Sharing Your Faith…"/>
          <p:cNvSpPr txBox="1"/>
          <p:nvPr>
            <p:ph type="body" idx="4294967295"/>
          </p:nvPr>
        </p:nvSpPr>
        <p:spPr>
          <a:xfrm>
            <a:off x="381000" y="1828800"/>
            <a:ext cx="83820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t>Lesson 29: Faith in Life – Sharing Your Faith</a:t>
            </a:r>
          </a:p>
          <a:p>
            <a:pPr>
              <a:buChar char="•"/>
              <a:defRPr b="1" sz="3100">
                <a:latin typeface="Arial"/>
                <a:ea typeface="Arial"/>
                <a:cs typeface="Arial"/>
                <a:sym typeface="Arial"/>
              </a:defRPr>
            </a:pPr>
            <a:r>
              <a:t>Define the KEY Words on your worksheet.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Key Words"/>
          <p:cNvSpPr txBox="1"/>
          <p:nvPr>
            <p:ph type="title" idx="4294967295"/>
          </p:nvPr>
        </p:nvSpPr>
        <p:spPr>
          <a:xfrm>
            <a:off x="457200" y="1371600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Key Words</a:t>
            </a:r>
          </a:p>
        </p:txBody>
      </p:sp>
      <p:sp>
        <p:nvSpPr>
          <p:cNvPr id="83" name="EVANGELISM:…"/>
          <p:cNvSpPr txBox="1"/>
          <p:nvPr>
            <p:ph type="body" idx="4294967295"/>
          </p:nvPr>
        </p:nvSpPr>
        <p:spPr>
          <a:xfrm>
            <a:off x="228600" y="2362200"/>
            <a:ext cx="8458200" cy="5486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pPr>
            <a:r>
              <a:t>EVANGELISM: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	Sharing faith through words and actions.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pPr>
            <a:r>
              <a:t>THE GREAT COMMISSION: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	The command Jesus gave to His disciples, </a:t>
            </a:r>
            <a:r>
              <a:t>“</a:t>
            </a:r>
            <a:r>
              <a:t>to make disciples of all nations,</a:t>
            </a:r>
            <a:r>
              <a:t>”</a:t>
            </a:r>
            <a:r>
              <a:t> (Matthew 28:19).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500"/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8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Big Question:…"/>
          <p:cNvSpPr txBox="1"/>
          <p:nvPr/>
        </p:nvSpPr>
        <p:spPr>
          <a:xfrm>
            <a:off x="350520" y="1905000"/>
            <a:ext cx="8442960" cy="279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5400"/>
            </a:pPr>
            <a:r>
              <a:t>Big Question:</a:t>
            </a:r>
          </a:p>
          <a:p>
            <a:pPr algn="ctr">
              <a:defRPr b="1" sz="4000"/>
            </a:pPr>
          </a:p>
          <a:p>
            <a:pPr algn="ctr">
              <a:defRPr b="1" sz="4000"/>
            </a:pPr>
            <a:r>
              <a:t>“I’m just a kid, so how can I help others follow Jesus?”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6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Read John 3:1-17"/>
          <p:cNvSpPr txBox="1"/>
          <p:nvPr/>
        </p:nvSpPr>
        <p:spPr>
          <a:xfrm>
            <a:off x="45719" y="1600200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Read John 3:1-17</a:t>
            </a:r>
          </a:p>
        </p:txBody>
      </p:sp>
      <p:sp>
        <p:nvSpPr>
          <p:cNvPr id="90" name="Who is Nicodemus?…"/>
          <p:cNvSpPr txBox="1"/>
          <p:nvPr/>
        </p:nvSpPr>
        <p:spPr>
          <a:xfrm>
            <a:off x="45719" y="2297429"/>
            <a:ext cx="9052562" cy="2567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Who is Nicodemus?</a:t>
            </a:r>
          </a:p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Underline John 3:16 in your Bibles</a:t>
            </a:r>
          </a:p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Draw the message of John 3:16</a:t>
            </a:r>
          </a:p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How would you explain John 3:16 to someone who doesn</a:t>
            </a:r>
            <a:r>
              <a:t>’</a:t>
            </a:r>
            <a:r>
              <a:t>t know Jesus?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9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500"/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90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Read Matthew 28:19"/>
          <p:cNvSpPr txBox="1"/>
          <p:nvPr/>
        </p:nvSpPr>
        <p:spPr>
          <a:xfrm>
            <a:off x="45719" y="1676400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Read Matthew 28:19</a:t>
            </a:r>
          </a:p>
        </p:txBody>
      </p:sp>
      <p:sp>
        <p:nvSpPr>
          <p:cNvPr id="94" name="“Make”…"/>
          <p:cNvSpPr txBox="1"/>
          <p:nvPr/>
        </p:nvSpPr>
        <p:spPr>
          <a:xfrm>
            <a:off x="502919" y="2545080"/>
            <a:ext cx="8595361" cy="207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“Make”</a:t>
            </a:r>
          </a:p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What is the Holy Spirit</a:t>
            </a:r>
            <a:r>
              <a:t>’</a:t>
            </a:r>
            <a:r>
              <a:t>s role in making disciples?</a:t>
            </a:r>
          </a:p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Why is baptism important?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4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Prepared for Evangelism"/>
          <p:cNvSpPr txBox="1"/>
          <p:nvPr/>
        </p:nvSpPr>
        <p:spPr>
          <a:xfrm>
            <a:off x="45719" y="809625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Prepared for Evangelism</a:t>
            </a:r>
          </a:p>
        </p:txBody>
      </p:sp>
      <p:sp>
        <p:nvSpPr>
          <p:cNvPr id="98" name="Read Colossians 4:2-6…"/>
          <p:cNvSpPr txBox="1"/>
          <p:nvPr/>
        </p:nvSpPr>
        <p:spPr>
          <a:xfrm>
            <a:off x="45719" y="1973579"/>
            <a:ext cx="8595361" cy="306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Read Colossians 4:2-6</a:t>
            </a:r>
          </a:p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Read 1 Peter 3:15-16</a:t>
            </a:r>
          </a:p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How do you prepare to share your faith?</a:t>
            </a:r>
          </a:p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What</a:t>
            </a:r>
            <a:r>
              <a:t>’</a:t>
            </a:r>
            <a:r>
              <a:t>s the most difficult part of evangelism?</a:t>
            </a:r>
          </a:p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Christ promised He will always be with you!  (Matthew 28:20)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9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500"/>
                                        <p:tgtEl>
                                          <p:spTgt spid="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0" dur="500"/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98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914400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Upcoming Confirmation Test…"/>
          <p:cNvSpPr txBox="1"/>
          <p:nvPr>
            <p:ph type="body" idx="4294967295"/>
          </p:nvPr>
        </p:nvSpPr>
        <p:spPr>
          <a:xfrm>
            <a:off x="-1" y="-1"/>
            <a:ext cx="9144002" cy="51054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300"/>
              </a:spcBef>
              <a:buSzTx/>
              <a:buNone/>
              <a:defRPr b="1" sz="4800" u="sng">
                <a:latin typeface="Arial"/>
                <a:ea typeface="Arial"/>
                <a:cs typeface="Arial"/>
                <a:sym typeface="Arial"/>
              </a:defRPr>
            </a:pPr>
            <a:r>
              <a:t>Upcoming Confirmation Test</a:t>
            </a:r>
            <a:endParaRPr sz="3000"/>
          </a:p>
          <a:p>
            <a:pPr marL="0" indent="0">
              <a:spcBef>
                <a:spcPts val="800"/>
              </a:spcBef>
              <a:buChar char="•"/>
              <a:defRPr b="1" i="1" sz="3000">
                <a:latin typeface="Arial"/>
                <a:ea typeface="Arial"/>
                <a:cs typeface="Arial"/>
                <a:sym typeface="Arial"/>
              </a:defRPr>
            </a:pPr>
            <a:r>
              <a:t> Sunday, May 10</a:t>
            </a:r>
          </a:p>
          <a:p>
            <a:pPr marL="0" indent="0">
              <a:spcBef>
                <a:spcPts val="800"/>
              </a:spcBef>
              <a:buChar char="•"/>
              <a:defRPr b="1" i="1" sz="3000">
                <a:latin typeface="Arial"/>
                <a:ea typeface="Arial"/>
                <a:cs typeface="Arial"/>
                <a:sym typeface="Arial"/>
              </a:defRPr>
            </a:pPr>
            <a:r>
              <a:t> 72 points possible + 3 extra credit points</a:t>
            </a:r>
          </a:p>
          <a:p>
            <a:pPr marL="0" indent="0">
              <a:spcBef>
                <a:spcPts val="800"/>
              </a:spcBef>
              <a:buChar char="•"/>
              <a:defRPr b="1" i="1" sz="3000">
                <a:latin typeface="Arial"/>
                <a:ea typeface="Arial"/>
                <a:cs typeface="Arial"/>
                <a:sym typeface="Arial"/>
              </a:defRPr>
            </a:pPr>
            <a:r>
              <a:t> Use the Study Guide, White Binder, and Small Catechism to prepare for the test!</a:t>
            </a:r>
          </a:p>
          <a:p>
            <a:pPr marL="0" indent="0">
              <a:spcBef>
                <a:spcPts val="800"/>
              </a:spcBef>
              <a:buChar char="•"/>
              <a:defRPr b="1" i="1" sz="3000">
                <a:latin typeface="Arial"/>
                <a:ea typeface="Arial"/>
                <a:cs typeface="Arial"/>
                <a:sym typeface="Arial"/>
              </a:defRPr>
            </a:pPr>
            <a:r>
              <a:t> No-one has ever failed… you’ll be fine! </a:t>
            </a:r>
          </a:p>
          <a:p>
            <a:pPr marL="0" indent="0">
              <a:spcBef>
                <a:spcPts val="800"/>
              </a:spcBef>
              <a:buChar char="•"/>
              <a:defRPr b="1" i="1" sz="3000">
                <a:latin typeface="Arial"/>
                <a:ea typeface="Arial"/>
                <a:cs typeface="Arial"/>
                <a:sym typeface="Arial"/>
              </a:defRPr>
            </a:pPr>
            <a:r>
              <a:t> This is for you to reflect on what you’ve learned this school year!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914400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Reminders!…"/>
          <p:cNvSpPr txBox="1"/>
          <p:nvPr>
            <p:ph type="body" idx="4294967295"/>
          </p:nvPr>
        </p:nvSpPr>
        <p:spPr>
          <a:xfrm>
            <a:off x="-1" y="-1"/>
            <a:ext cx="9144002" cy="51054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300"/>
              </a:spcBef>
              <a:buSzTx/>
              <a:buNone/>
              <a:defRPr b="1" sz="5400" u="sng">
                <a:latin typeface="Arial"/>
                <a:ea typeface="Arial"/>
                <a:cs typeface="Arial"/>
                <a:sym typeface="Arial"/>
              </a:defRPr>
            </a:pPr>
            <a:r>
              <a:t>Reminders!</a:t>
            </a:r>
            <a:endParaRPr sz="3400"/>
          </a:p>
          <a:p>
            <a:pPr marL="0" indent="0">
              <a:spcBef>
                <a:spcPts val="800"/>
              </a:spcBef>
              <a:buChar char="•"/>
              <a:defRPr b="1" i="1" sz="3400">
                <a:latin typeface="Arial"/>
                <a:ea typeface="Arial"/>
                <a:cs typeface="Arial"/>
                <a:sym typeface="Arial"/>
              </a:defRPr>
            </a:pPr>
            <a:r>
              <a:t> 15 Sermon Notes &amp; 15 Service Hours due in the blue box by May 1st!</a:t>
            </a:r>
          </a:p>
          <a:p>
            <a:pPr marL="0" indent="0">
              <a:spcBef>
                <a:spcPts val="800"/>
              </a:spcBef>
              <a:buChar char="•"/>
              <a:defRPr b="1" i="1" sz="3400">
                <a:latin typeface="Arial"/>
                <a:ea typeface="Arial"/>
                <a:cs typeface="Arial"/>
                <a:sym typeface="Arial"/>
              </a:defRPr>
            </a:pPr>
            <a:r>
              <a:t> Bring a </a:t>
            </a:r>
            <a:r>
              <a:rPr u="sng"/>
              <a:t>mobile device</a:t>
            </a:r>
            <a:r>
              <a:t> for our Kahoot Review Game next Sunday!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914400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Announcements…"/>
          <p:cNvSpPr txBox="1"/>
          <p:nvPr>
            <p:ph type="body" idx="4294967295"/>
          </p:nvPr>
        </p:nvSpPr>
        <p:spPr>
          <a:xfrm>
            <a:off x="-1" y="-1"/>
            <a:ext cx="9144002" cy="51054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300"/>
              </a:spcBef>
              <a:buSzTx/>
              <a:buNone/>
              <a:defRPr b="1" sz="5400" u="sng">
                <a:latin typeface="Arial"/>
                <a:ea typeface="Arial"/>
                <a:cs typeface="Arial"/>
                <a:sym typeface="Arial"/>
              </a:defRPr>
            </a:pPr>
            <a:r>
              <a:t>Announcements</a:t>
            </a:r>
            <a:endParaRPr sz="3400"/>
          </a:p>
          <a:p>
            <a:pPr marL="0" indent="0">
              <a:spcBef>
                <a:spcPts val="800"/>
              </a:spcBef>
              <a:buChar char="•"/>
              <a:defRPr b="1" i="1" sz="3400">
                <a:latin typeface="Arial"/>
                <a:ea typeface="Arial"/>
                <a:cs typeface="Arial"/>
                <a:sym typeface="Arial"/>
              </a:defRPr>
            </a:pPr>
            <a:r>
              <a:rPr u="sng"/>
              <a:t>Join us for Sunday Night FLY TONIGHT at 7-8:45pm</a:t>
            </a:r>
            <a:endParaRPr u="sng"/>
          </a:p>
          <a:p>
            <a:pPr lvl="1" marL="457200" indent="0">
              <a:spcBef>
                <a:spcPts val="800"/>
              </a:spcBef>
              <a:buChar char="•"/>
              <a:defRPr b="1" i="1" sz="3400">
                <a:latin typeface="Arial"/>
                <a:ea typeface="Arial"/>
                <a:cs typeface="Arial"/>
                <a:sym typeface="Arial"/>
              </a:defRPr>
            </a:pPr>
            <a:r>
              <a:t>Topic: “You Matter”</a:t>
            </a:r>
          </a:p>
          <a:p>
            <a:pPr lvl="1" marL="457200" indent="0">
              <a:spcBef>
                <a:spcPts val="800"/>
              </a:spcBef>
              <a:buChar char="•"/>
              <a:defRPr b="1" i="1" sz="3400">
                <a:latin typeface="Arial"/>
                <a:ea typeface="Arial"/>
                <a:cs typeface="Arial"/>
                <a:sym typeface="Arial"/>
              </a:defRPr>
            </a:pPr>
            <a:r>
              <a:t>Invite a friend and come learn how you and other people matter in God’s eyes!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810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slide_3" descr="slide_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5029200"/>
            <a:ext cx="9144000" cy="1828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CLOSING…"/>
          <p:cNvSpPr txBox="1"/>
          <p:nvPr>
            <p:ph type="body" sz="half" idx="4294967295"/>
          </p:nvPr>
        </p:nvSpPr>
        <p:spPr>
          <a:xfrm>
            <a:off x="762000" y="2209800"/>
            <a:ext cx="7543800" cy="25908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400"/>
              </a:spcBef>
              <a:buSzTx/>
              <a:buNone/>
              <a:defRPr b="1" sz="6000">
                <a:solidFill>
                  <a:srgbClr val="FFFF00"/>
                </a:solidFill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CLOSING</a:t>
            </a:r>
          </a:p>
          <a:p>
            <a:pPr marL="0" indent="0" algn="ctr">
              <a:spcBef>
                <a:spcPts val="1400"/>
              </a:spcBef>
              <a:buSzTx/>
              <a:buNone/>
              <a:defRPr b="1" sz="6000">
                <a:solidFill>
                  <a:srgbClr val="FFFF00"/>
                </a:solidFill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