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76672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0">
              <a:spcBef>
                <a:spcPts val="1300"/>
              </a:spcBef>
              <a:buSzTx/>
              <a:buNone/>
              <a:defRPr spc="-38" sz="3800"/>
            </a:lvl2pPr>
            <a:lvl3pPr marL="0" indent="0">
              <a:spcBef>
                <a:spcPts val="1300"/>
              </a:spcBef>
              <a:buSzTx/>
              <a:buNone/>
              <a:defRPr spc="-38" sz="3800"/>
            </a:lvl3pPr>
            <a:lvl4pPr marL="0" indent="0">
              <a:spcBef>
                <a:spcPts val="1300"/>
              </a:spcBef>
              <a:buSzTx/>
              <a:buNone/>
              <a:defRPr spc="-38" sz="3800"/>
            </a:lvl4pPr>
            <a:lvl5pPr marL="0" indent="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3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Relationship Id="rId3" Type="http://schemas.openxmlformats.org/officeDocument/2006/relationships/hyperlink" Target="http://faithpenfield.org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Welcome!…"/>
          <p:cNvSpPr txBox="1"/>
          <p:nvPr>
            <p:ph type="body" idx="4294967295"/>
          </p:nvPr>
        </p:nvSpPr>
        <p:spPr>
          <a:xfrm>
            <a:off x="-1" y="1517226"/>
            <a:ext cx="13004802" cy="5960535"/>
          </a:xfrm>
          <a:prstGeom prst="rect">
            <a:avLst/>
          </a:prstGeom>
        </p:spPr>
        <p:txBody>
          <a:bodyPr lIns="65023" tIns="65023" rIns="65023" bIns="65023"/>
          <a:lstStyle/>
          <a:p>
            <a:pPr marL="0" indent="0" algn="ctr" defTabSz="1300480">
              <a:lnSpc>
                <a:spcPct val="100000"/>
              </a:lnSpc>
              <a:spcBef>
                <a:spcPts val="2000"/>
              </a:spcBef>
              <a:buSzTx/>
              <a:buFont typeface="Arial"/>
              <a:buNone/>
              <a:defRPr b="1" sz="8400">
                <a:latin typeface="Arial"/>
                <a:ea typeface="Arial"/>
                <a:cs typeface="Arial"/>
                <a:sym typeface="Arial"/>
              </a:defRPr>
            </a:pPr>
            <a:r>
              <a:t>Welcome!</a:t>
            </a:r>
          </a:p>
          <a:p>
            <a:pPr marL="0" indent="0" algn="ctr" defTabSz="1300480">
              <a:lnSpc>
                <a:spcPct val="100000"/>
              </a:lnSpc>
              <a:spcBef>
                <a:spcPts val="1800"/>
              </a:spcBef>
              <a:buSzTx/>
              <a:buFont typeface="Arial"/>
              <a:buNone/>
              <a:defRPr sz="7600">
                <a:latin typeface="Arial"/>
                <a:ea typeface="Arial"/>
                <a:cs typeface="Arial"/>
                <a:sym typeface="Arial"/>
              </a:defRPr>
            </a:pPr>
            <a:r>
              <a:t>Please check-in, fill out a name tag, and sit with your parents.</a:t>
            </a:r>
          </a:p>
        </p:txBody>
      </p:sp>
      <p:pic>
        <p:nvPicPr>
          <p:cNvPr id="153" name="image.tif" descr="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.tif" descr="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Opening Prayer"/>
          <p:cNvSpPr txBox="1"/>
          <p:nvPr>
            <p:ph type="title" idx="4294967295"/>
          </p:nvPr>
        </p:nvSpPr>
        <p:spPr>
          <a:xfrm>
            <a:off x="975359" y="1192106"/>
            <a:ext cx="11054082" cy="5635414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ctr" defTabSz="1300480">
              <a:lnSpc>
                <a:spcPct val="100000"/>
              </a:lnSpc>
              <a:defRPr spc="0" sz="8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Today’s Lesson"/>
          <p:cNvSpPr txBox="1"/>
          <p:nvPr>
            <p:ph type="title" idx="4294967295"/>
          </p:nvPr>
        </p:nvSpPr>
        <p:spPr>
          <a:xfrm>
            <a:off x="650239" y="975359"/>
            <a:ext cx="11704322" cy="1625602"/>
          </a:xfrm>
          <a:prstGeom prst="rect">
            <a:avLst/>
          </a:prstGeom>
        </p:spPr>
        <p:txBody>
          <a:bodyPr lIns="65023" tIns="65023" rIns="65023" bIns="65023" anchor="ctr"/>
          <a:lstStyle/>
          <a:p>
            <a:pPr algn="ctr" defTabSz="1300480">
              <a:lnSpc>
                <a:spcPct val="100000"/>
              </a:lnSpc>
              <a:defRPr b="0" spc="0" sz="6200">
                <a:latin typeface="Arial"/>
                <a:ea typeface="Arial"/>
                <a:cs typeface="Arial"/>
                <a:sym typeface="Arial"/>
              </a:defRPr>
            </a:pPr>
            <a:r>
              <a:t>Today</a:t>
            </a:r>
            <a:r>
              <a:t>’</a:t>
            </a:r>
            <a:r>
              <a:t>s Lesson</a:t>
            </a:r>
          </a:p>
        </p:txBody>
      </p:sp>
      <p:sp>
        <p:nvSpPr>
          <p:cNvPr id="161" name="Faith in Life – Lutheran Worship Practices"/>
          <p:cNvSpPr txBox="1"/>
          <p:nvPr>
            <p:ph type="body" idx="4294967295"/>
          </p:nvPr>
        </p:nvSpPr>
        <p:spPr>
          <a:xfrm>
            <a:off x="541866" y="2600960"/>
            <a:ext cx="11921068" cy="6436925"/>
          </a:xfrm>
          <a:prstGeom prst="rect">
            <a:avLst/>
          </a:prstGeom>
        </p:spPr>
        <p:txBody>
          <a:bodyPr lIns="65023" tIns="65023" rIns="65023" bIns="65023"/>
          <a:lstStyle>
            <a:lvl1pPr marL="486696" indent="-486696" defTabSz="130048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Faith in Life – Lutheran Worship Practices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Key Words"/>
          <p:cNvSpPr txBox="1"/>
          <p:nvPr>
            <p:ph type="title" idx="4294967295"/>
          </p:nvPr>
        </p:nvSpPr>
        <p:spPr>
          <a:xfrm>
            <a:off x="975359" y="866986"/>
            <a:ext cx="11054082" cy="1192108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ctr" defTabSz="1300480">
              <a:lnSpc>
                <a:spcPct val="100000"/>
              </a:lnSpc>
              <a:defRPr b="0" spc="0" sz="6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Words</a:t>
            </a:r>
          </a:p>
        </p:txBody>
      </p:sp>
      <p:sp>
        <p:nvSpPr>
          <p:cNvPr id="165" name="WORSHIP:…"/>
          <p:cNvSpPr txBox="1"/>
          <p:nvPr>
            <p:ph type="body" idx="4294967295"/>
          </p:nvPr>
        </p:nvSpPr>
        <p:spPr>
          <a:xfrm>
            <a:off x="650239" y="2275839"/>
            <a:ext cx="11162455" cy="6394028"/>
          </a:xfrm>
          <a:prstGeom prst="rect">
            <a:avLst/>
          </a:prstGeom>
        </p:spPr>
        <p:txBody>
          <a:bodyPr lIns="65023" tIns="65023" rIns="65023" bIns="65023"/>
          <a:lstStyle/>
          <a:p>
            <a:pPr marL="487680" indent="-487680" defTabSz="1300480">
              <a:lnSpc>
                <a:spcPct val="100000"/>
              </a:lnSpc>
              <a:spcBef>
                <a:spcPts val="800"/>
              </a:spcBef>
              <a:buSzTx/>
              <a:buNone/>
              <a:defRPr b="1" sz="3600">
                <a:latin typeface="Arial"/>
                <a:ea typeface="Arial"/>
                <a:cs typeface="Arial"/>
                <a:sym typeface="Arial"/>
              </a:defRPr>
            </a:pPr>
            <a:r>
              <a:t>WORSHIP:</a:t>
            </a:r>
            <a:endParaRPr b="0"/>
          </a:p>
          <a:p>
            <a:pPr marL="487680" indent="-487680" defTabSz="1300480">
              <a:lnSpc>
                <a:spcPct val="100000"/>
              </a:lnSpc>
              <a:spcBef>
                <a:spcPts val="800"/>
              </a:spcBef>
              <a:buSzTx/>
              <a:buNone/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  <a:p>
            <a:pPr marL="487680" indent="-487680" defTabSz="1300480">
              <a:lnSpc>
                <a:spcPct val="100000"/>
              </a:lnSpc>
              <a:spcBef>
                <a:spcPts val="800"/>
              </a:spcBef>
              <a:buSzTx/>
              <a:buNone/>
              <a:defRPr b="1" sz="3600">
                <a:latin typeface="Arial"/>
                <a:ea typeface="Arial"/>
                <a:cs typeface="Arial"/>
                <a:sym typeface="Arial"/>
              </a:defRPr>
            </a:pPr>
            <a:r>
              <a:t>PRACTICE:</a:t>
            </a:r>
            <a:endParaRPr b="0"/>
          </a:p>
          <a:p>
            <a:pPr marL="487680" indent="-487680" defTabSz="1300480">
              <a:lnSpc>
                <a:spcPct val="100000"/>
              </a:lnSpc>
              <a:spcBef>
                <a:spcPts val="800"/>
              </a:spcBef>
              <a:buSzTx/>
              <a:buNone/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  <a:p>
            <a:pPr marL="487680" indent="-487680" defTabSz="1300480">
              <a:lnSpc>
                <a:spcPct val="100000"/>
              </a:lnSpc>
              <a:spcBef>
                <a:spcPts val="800"/>
              </a:spcBef>
              <a:buSzTx/>
              <a:buNone/>
              <a:defRPr b="1" sz="3600">
                <a:latin typeface="Arial"/>
                <a:ea typeface="Arial"/>
                <a:cs typeface="Arial"/>
                <a:sym typeface="Arial"/>
              </a:defRPr>
            </a:pPr>
            <a:r>
              <a:t>BENEDICTION:</a:t>
            </a:r>
            <a:endParaRPr b="0"/>
          </a:p>
          <a:p>
            <a:pPr marL="487680" indent="-487680" defTabSz="1300480">
              <a:lnSpc>
                <a:spcPct val="100000"/>
              </a:lnSpc>
              <a:spcBef>
                <a:spcPts val="800"/>
              </a:spcBef>
              <a:buSzTx/>
              <a:buNone/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  <a:p>
            <a:pPr marL="487680" indent="-487680" defTabSz="1300480">
              <a:lnSpc>
                <a:spcPct val="100000"/>
              </a:lnSpc>
              <a:spcBef>
                <a:spcPts val="800"/>
              </a:spcBef>
              <a:buSzTx/>
              <a:buNone/>
              <a:defRPr b="1" sz="3600">
                <a:latin typeface="Arial"/>
                <a:ea typeface="Arial"/>
                <a:cs typeface="Arial"/>
                <a:sym typeface="Arial"/>
              </a:defRPr>
            </a:pPr>
            <a:r>
              <a:t>OFFERING:</a:t>
            </a:r>
          </a:p>
        </p:txBody>
      </p:sp>
      <p:sp>
        <p:nvSpPr>
          <p:cNvPr id="166" name="giving praise and adoration to God, typically in the presence of other Christians."/>
          <p:cNvSpPr txBox="1"/>
          <p:nvPr/>
        </p:nvSpPr>
        <p:spPr>
          <a:xfrm>
            <a:off x="3134927" y="2300035"/>
            <a:ext cx="10020624" cy="115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87680" indent="-487680" defTabSz="1300480">
              <a:lnSpc>
                <a:spcPct val="100000"/>
              </a:lnSpc>
              <a:spcBef>
                <a:spcPts val="80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b="0"/>
              <a:t>giving praise and adoration to God, typically in the presence of other Christians.</a:t>
            </a:r>
          </a:p>
        </p:txBody>
      </p:sp>
      <p:sp>
        <p:nvSpPr>
          <p:cNvPr id="167" name="a ritual that is commonly carried out        in worship."/>
          <p:cNvSpPr txBox="1"/>
          <p:nvPr/>
        </p:nvSpPr>
        <p:spPr>
          <a:xfrm>
            <a:off x="3334445" y="3580120"/>
            <a:ext cx="7428596" cy="115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87680" indent="-487680" defTabSz="1300480">
              <a:lnSpc>
                <a:spcPct val="100000"/>
              </a:lnSpc>
              <a:spcBef>
                <a:spcPts val="80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b="0"/>
              <a:t>a ritual that is commonly carried out        in worship.</a:t>
            </a:r>
          </a:p>
        </p:txBody>
      </p:sp>
      <p:sp>
        <p:nvSpPr>
          <p:cNvPr id="168" name="a blessing that is typically given by the pastor at the end of a worship service."/>
          <p:cNvSpPr txBox="1"/>
          <p:nvPr/>
        </p:nvSpPr>
        <p:spPr>
          <a:xfrm>
            <a:off x="4179482" y="4896132"/>
            <a:ext cx="8461915" cy="1153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87680" indent="-487680" defTabSz="1300480">
              <a:lnSpc>
                <a:spcPct val="100000"/>
              </a:lnSpc>
              <a:spcBef>
                <a:spcPts val="80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b="0"/>
              <a:t>a blessing that is typically given by the pastor at the end of a worship service.</a:t>
            </a:r>
          </a:p>
        </p:txBody>
      </p:sp>
      <p:sp>
        <p:nvSpPr>
          <p:cNvPr id="169" name="a gift freely given out of devotion to God. Offerings include money, abilities, and time."/>
          <p:cNvSpPr txBox="1"/>
          <p:nvPr/>
        </p:nvSpPr>
        <p:spPr>
          <a:xfrm>
            <a:off x="3276140" y="6148643"/>
            <a:ext cx="9002799" cy="1686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87680" indent="-487680" defTabSz="1300480">
              <a:lnSpc>
                <a:spcPct val="100000"/>
              </a:lnSpc>
              <a:spcBef>
                <a:spcPts val="80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b="0"/>
              <a:t>a gift freely given out of devotion to God. Offerings include money, abilities, and time.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7" grpId="2"/>
      <p:bldP build="whole" bldLvl="1" animBg="1" rev="0" advAuto="0" spid="166" grpId="1"/>
      <p:bldP build="whole" bldLvl="1" animBg="1" rev="0" advAuto="0" spid="168" grpId="3"/>
      <p:bldP build="whole" bldLvl="1" animBg="1" rev="0" advAuto="0" spid="169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As Lutherans, we worship individually and corporately.…"/>
          <p:cNvSpPr txBox="1"/>
          <p:nvPr>
            <p:ph type="body" idx="4294967295"/>
          </p:nvPr>
        </p:nvSpPr>
        <p:spPr>
          <a:xfrm>
            <a:off x="541866" y="2600960"/>
            <a:ext cx="11921068" cy="6436925"/>
          </a:xfrm>
          <a:prstGeom prst="rect">
            <a:avLst/>
          </a:prstGeom>
        </p:spPr>
        <p:txBody>
          <a:bodyPr lIns="65023" tIns="65023" rIns="65023" bIns="65023"/>
          <a:lstStyle/>
          <a:p>
            <a:pPr marL="486696" indent="-486696" defTabSz="130048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As Lutherans, we worship individually and corporately.</a:t>
            </a:r>
          </a:p>
          <a:p>
            <a:pPr marL="486696" indent="-486696" defTabSz="130048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We follow the “Church Year’s Liturgical Seasons.” </a:t>
            </a:r>
            <a:r>
              <a:rPr i="1"/>
              <a:t>(see handout)</a:t>
            </a:r>
          </a:p>
          <a:p>
            <a:pPr marL="486696" indent="-486696" defTabSz="130048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We follow a worship “liturgy” and there is an order to our worship service.  </a:t>
            </a:r>
            <a:r>
              <a:rPr i="1"/>
              <a:t>(see today’s 8:30 bulletin)</a:t>
            </a:r>
          </a:p>
        </p:txBody>
      </p:sp>
      <p:sp>
        <p:nvSpPr>
          <p:cNvPr id="173" name="Faith in Life – Lutheran Worship Practices…"/>
          <p:cNvSpPr txBox="1"/>
          <p:nvPr/>
        </p:nvSpPr>
        <p:spPr>
          <a:xfrm>
            <a:off x="541866" y="199715"/>
            <a:ext cx="11921068" cy="2372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algn="ctr" defTabSz="1300480">
              <a:lnSpc>
                <a:spcPct val="100000"/>
              </a:lnSpc>
              <a:spcBef>
                <a:spcPts val="1000"/>
              </a:spcBef>
              <a:defRPr b="1" sz="4400">
                <a:latin typeface="Arial"/>
                <a:ea typeface="Arial"/>
                <a:cs typeface="Arial"/>
                <a:sym typeface="Arial"/>
              </a:defRPr>
            </a:pPr>
            <a:r>
              <a:t>Faith in Life – Lutheran Worship Practices</a:t>
            </a:r>
          </a:p>
          <a:p>
            <a:pPr algn="ctr" defTabSz="1300480">
              <a:lnSpc>
                <a:spcPct val="100000"/>
              </a:lnSpc>
              <a:spcBef>
                <a:spcPts val="1000"/>
              </a:spcBef>
              <a:defRPr b="1" sz="4400">
                <a:latin typeface="Arial"/>
                <a:ea typeface="Arial"/>
                <a:cs typeface="Arial"/>
                <a:sym typeface="Arial"/>
              </a:defRPr>
            </a:pPr>
            <a:r>
              <a:t>Welcome Dianne Christensen - </a:t>
            </a:r>
          </a:p>
          <a:p>
            <a:pPr algn="ctr" defTabSz="1300480">
              <a:lnSpc>
                <a:spcPct val="100000"/>
              </a:lnSpc>
              <a:spcBef>
                <a:spcPts val="1000"/>
              </a:spcBef>
              <a:defRPr b="1" sz="4400">
                <a:latin typeface="Arial"/>
                <a:ea typeface="Arial"/>
                <a:cs typeface="Arial"/>
                <a:sym typeface="Arial"/>
              </a:defRPr>
            </a:pPr>
            <a:r>
              <a:t>Faith’s Music Director/Organist!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Debrief…"/>
          <p:cNvSpPr txBox="1"/>
          <p:nvPr>
            <p:ph type="body" idx="4294967295"/>
          </p:nvPr>
        </p:nvSpPr>
        <p:spPr>
          <a:xfrm>
            <a:off x="-1" y="975359"/>
            <a:ext cx="13004802" cy="7261015"/>
          </a:xfrm>
          <a:prstGeom prst="rect">
            <a:avLst/>
          </a:prstGeom>
        </p:spPr>
        <p:txBody>
          <a:bodyPr lIns="65023" tIns="65023" rIns="65023" bIns="65023"/>
          <a:lstStyle/>
          <a:p>
            <a:pPr marL="0" indent="0" algn="ctr" defTabSz="1300480">
              <a:lnSpc>
                <a:spcPct val="100000"/>
              </a:lnSpc>
              <a:spcBef>
                <a:spcPts val="1000"/>
              </a:spcBef>
              <a:buSzTx/>
              <a:buFont typeface="Arial"/>
              <a:buNone/>
              <a:defRPr sz="5600">
                <a:latin typeface="Arial"/>
                <a:ea typeface="Arial"/>
                <a:cs typeface="Arial"/>
                <a:sym typeface="Arial"/>
              </a:defRPr>
            </a:pPr>
          </a:p>
          <a:p>
            <a:pPr marL="0" indent="0" algn="ctr" defTabSz="1300480">
              <a:lnSpc>
                <a:spcPct val="100000"/>
              </a:lnSpc>
              <a:spcBef>
                <a:spcPts val="1300"/>
              </a:spcBef>
              <a:buSzTx/>
              <a:buFont typeface="Arial"/>
              <a:buNone/>
              <a:defRPr b="1" sz="5600" u="sng">
                <a:latin typeface="Arial"/>
                <a:ea typeface="Arial"/>
                <a:cs typeface="Arial"/>
                <a:sym typeface="Arial"/>
              </a:defRPr>
            </a:pPr>
            <a:r>
              <a:t>Debrief</a:t>
            </a:r>
          </a:p>
          <a:p>
            <a:pPr marL="0" indent="0" algn="ctr" defTabSz="1300480">
              <a:lnSpc>
                <a:spcPct val="100000"/>
              </a:lnSpc>
              <a:spcBef>
                <a:spcPts val="1300"/>
              </a:spcBef>
              <a:buSzTx/>
              <a:buFont typeface="Arial"/>
              <a:buNone/>
              <a:defRPr b="1" sz="5600">
                <a:latin typeface="Arial"/>
                <a:ea typeface="Arial"/>
                <a:cs typeface="Arial"/>
                <a:sym typeface="Arial"/>
              </a:defRPr>
            </a:pPr>
            <a:r>
              <a:t>-Answer the 3 questions on your Lesson 27 guide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Reminders!…"/>
          <p:cNvSpPr txBox="1"/>
          <p:nvPr>
            <p:ph type="body" idx="4294967295"/>
          </p:nvPr>
        </p:nvSpPr>
        <p:spPr>
          <a:xfrm>
            <a:off x="-1" y="-1"/>
            <a:ext cx="13004802" cy="7261015"/>
          </a:xfrm>
          <a:prstGeom prst="rect">
            <a:avLst/>
          </a:prstGeom>
        </p:spPr>
        <p:txBody>
          <a:bodyPr lIns="65023" tIns="65023" rIns="65023" bIns="65023"/>
          <a:lstStyle/>
          <a:p>
            <a:pPr marL="0" indent="0" algn="ctr" defTabSz="1300480">
              <a:lnSpc>
                <a:spcPct val="100000"/>
              </a:lnSpc>
              <a:spcBef>
                <a:spcPts val="1800"/>
              </a:spcBef>
              <a:buSzTx/>
              <a:buFont typeface="Arial"/>
              <a:buNone/>
              <a:defRPr b="1" sz="7800" u="sng">
                <a:latin typeface="Arial"/>
                <a:ea typeface="Arial"/>
                <a:cs typeface="Arial"/>
                <a:sym typeface="Arial"/>
              </a:defRPr>
            </a:pPr>
            <a:r>
              <a:t>Reminders!</a:t>
            </a:r>
            <a:endParaRPr sz="5000"/>
          </a:p>
          <a:p>
            <a:pPr marL="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5000">
                <a:latin typeface="Arial"/>
                <a:ea typeface="Arial"/>
                <a:cs typeface="Arial"/>
                <a:sym typeface="Arial"/>
              </a:defRPr>
            </a:pPr>
            <a:r>
              <a:t> 15 Sermon Notes &amp; 15 Service Hours due  in the blue box by May 1st!</a:t>
            </a:r>
          </a:p>
          <a:p>
            <a:pPr marL="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5000">
                <a:latin typeface="Arial"/>
                <a:ea typeface="Arial"/>
                <a:cs typeface="Arial"/>
                <a:sym typeface="Arial"/>
              </a:defRPr>
            </a:pPr>
            <a:r>
              <a:t> Sign-up online at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faithpenfield.org</a:t>
            </a:r>
            <a:r>
              <a:t> to be an acolyte or crucifer on Sundays!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Upcoming Confirmation Test…"/>
          <p:cNvSpPr txBox="1"/>
          <p:nvPr>
            <p:ph type="body" idx="4294967295"/>
          </p:nvPr>
        </p:nvSpPr>
        <p:spPr>
          <a:xfrm>
            <a:off x="-2" y="-1"/>
            <a:ext cx="13004803" cy="7261015"/>
          </a:xfrm>
          <a:prstGeom prst="rect">
            <a:avLst/>
          </a:prstGeom>
        </p:spPr>
        <p:txBody>
          <a:bodyPr lIns="65023" tIns="65023" rIns="65023" bIns="65023"/>
          <a:lstStyle/>
          <a:p>
            <a:pPr marL="0" indent="0" algn="ctr" defTabSz="1300480">
              <a:lnSpc>
                <a:spcPct val="100000"/>
              </a:lnSpc>
              <a:spcBef>
                <a:spcPts val="1800"/>
              </a:spcBef>
              <a:buSzTx/>
              <a:buFont typeface="Arial"/>
              <a:buNone/>
              <a:defRPr b="1" sz="7000" u="sng">
                <a:latin typeface="Arial"/>
                <a:ea typeface="Arial"/>
                <a:cs typeface="Arial"/>
                <a:sym typeface="Arial"/>
              </a:defRPr>
            </a:pPr>
            <a:r>
              <a:t>Upcoming Confirmation Test</a:t>
            </a:r>
            <a:endParaRPr sz="4400"/>
          </a:p>
          <a:p>
            <a:pPr marL="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4400">
                <a:latin typeface="Arial"/>
                <a:ea typeface="Arial"/>
                <a:cs typeface="Arial"/>
                <a:sym typeface="Arial"/>
              </a:defRPr>
            </a:pPr>
            <a:r>
              <a:t> Sunday, May 10</a:t>
            </a:r>
          </a:p>
          <a:p>
            <a:pPr marL="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4400">
                <a:latin typeface="Arial"/>
                <a:ea typeface="Arial"/>
                <a:cs typeface="Arial"/>
                <a:sym typeface="Arial"/>
              </a:defRPr>
            </a:pPr>
            <a:r>
              <a:t> 72 points possible + 3 extra credit points</a:t>
            </a:r>
          </a:p>
          <a:p>
            <a:pPr marL="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4400">
                <a:latin typeface="Arial"/>
                <a:ea typeface="Arial"/>
                <a:cs typeface="Arial"/>
                <a:sym typeface="Arial"/>
              </a:defRPr>
            </a:pPr>
            <a:r>
              <a:t> Use the Study Guide, White Binder, and Small Catechism to prepare for the test!</a:t>
            </a:r>
          </a:p>
          <a:p>
            <a:pPr marL="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4400">
                <a:latin typeface="Arial"/>
                <a:ea typeface="Arial"/>
                <a:cs typeface="Arial"/>
                <a:sym typeface="Arial"/>
              </a:defRPr>
            </a:pPr>
            <a:r>
              <a:t> No-one has ever failed… you’ll be fine! </a:t>
            </a:r>
          </a:p>
          <a:p>
            <a:pPr marL="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4400">
                <a:latin typeface="Arial"/>
                <a:ea typeface="Arial"/>
                <a:cs typeface="Arial"/>
                <a:sym typeface="Arial"/>
              </a:defRPr>
            </a:pPr>
            <a:r>
              <a:t> This is for you to reflect on what you’ve learned this school year!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Announcements…"/>
          <p:cNvSpPr txBox="1"/>
          <p:nvPr>
            <p:ph type="body" idx="4294967295"/>
          </p:nvPr>
        </p:nvSpPr>
        <p:spPr>
          <a:xfrm>
            <a:off x="-1" y="-1"/>
            <a:ext cx="13004802" cy="7261015"/>
          </a:xfrm>
          <a:prstGeom prst="rect">
            <a:avLst/>
          </a:prstGeom>
        </p:spPr>
        <p:txBody>
          <a:bodyPr lIns="65023" tIns="65023" rIns="65023" bIns="65023"/>
          <a:lstStyle/>
          <a:p>
            <a:pPr marL="0" indent="0" algn="ctr" defTabSz="1300480">
              <a:lnSpc>
                <a:spcPct val="100000"/>
              </a:lnSpc>
              <a:spcBef>
                <a:spcPts val="1800"/>
              </a:spcBef>
              <a:buSzTx/>
              <a:buFont typeface="Arial"/>
              <a:buNone/>
              <a:defRPr b="1" sz="7800" u="sng">
                <a:latin typeface="Arial"/>
                <a:ea typeface="Arial"/>
                <a:cs typeface="Arial"/>
                <a:sym typeface="Arial"/>
              </a:defRPr>
            </a:pPr>
            <a:r>
              <a:t>Announcements</a:t>
            </a:r>
            <a:endParaRPr sz="5000"/>
          </a:p>
          <a:p>
            <a:pPr marL="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5000">
                <a:latin typeface="Arial"/>
                <a:ea typeface="Arial"/>
                <a:cs typeface="Arial"/>
                <a:sym typeface="Arial"/>
              </a:defRPr>
            </a:pPr>
            <a:r>
              <a:rPr u="sng"/>
              <a:t>Join us for Sunday Night FLY next Sunday at 7-8:45pm</a:t>
            </a:r>
            <a:endParaRPr u="sng"/>
          </a:p>
          <a:p>
            <a:pPr lvl="1" marL="45720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5000">
                <a:latin typeface="Arial"/>
                <a:ea typeface="Arial"/>
                <a:cs typeface="Arial"/>
                <a:sym typeface="Arial"/>
              </a:defRPr>
            </a:pPr>
            <a:r>
              <a:t>Topic: “You Matter”</a:t>
            </a:r>
          </a:p>
          <a:p>
            <a:pPr lvl="1" marL="457200" indent="0" defTabSz="130048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defRPr b="1" i="1" sz="5000">
                <a:latin typeface="Arial"/>
                <a:ea typeface="Arial"/>
                <a:cs typeface="Arial"/>
                <a:sym typeface="Arial"/>
              </a:defRPr>
            </a:pPr>
            <a:r>
              <a:t>Invite a friend and come learn how you and other people matter in God’s eyes!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pring2.jpg" descr="spring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Closing Prayer"/>
          <p:cNvSpPr txBox="1"/>
          <p:nvPr>
            <p:ph type="title" idx="4294967295"/>
          </p:nvPr>
        </p:nvSpPr>
        <p:spPr>
          <a:xfrm>
            <a:off x="975359" y="1733973"/>
            <a:ext cx="11054082" cy="6285654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ctr" defTabSz="1300480">
              <a:lnSpc>
                <a:spcPct val="100000"/>
              </a:lnSpc>
              <a:defRPr spc="0" sz="8400">
                <a:solidFill>
                  <a:srgbClr val="FFFFFF"/>
                </a:solidFill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Closing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1733930" rtl="0" fontAlgn="auto" latinLnBrk="0" hangingPunct="0">
          <a:lnSpc>
            <a:spcPct val="90000"/>
          </a:lnSpc>
          <a:spcBef>
            <a:spcPts val="3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1733930" rtl="0" fontAlgn="auto" latinLnBrk="0" hangingPunct="0">
          <a:lnSpc>
            <a:spcPct val="90000"/>
          </a:lnSpc>
          <a:spcBef>
            <a:spcPts val="3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