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9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7"/>
  </p:normalViewPr>
  <p:slideViewPr>
    <p:cSldViewPr snapToGrid="0">
      <p:cViewPr varScale="1">
        <p:scale>
          <a:sx n="119" d="100"/>
          <a:sy n="119" d="100"/>
        </p:scale>
        <p:origin x="1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73524" y="5680986"/>
            <a:ext cx="193380" cy="190079"/>
          </a:xfrm>
          <a:prstGeom prst="rect">
            <a:avLst/>
          </a:prstGeom>
        </p:spPr>
        <p:txBody>
          <a:bodyPr lIns="26789" tIns="26789" rIns="26789" bIns="26789" anchor="b"/>
          <a:lstStyle>
            <a:lvl1pPr algn="ctr" defTabSz="410765">
              <a:defRPr sz="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faithpenfield.or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Welcome!…"/>
          <p:cNvSpPr txBox="1">
            <a:spLocks noGrp="1"/>
          </p:cNvSpPr>
          <p:nvPr>
            <p:ph type="body" idx="4294967295"/>
          </p:nvPr>
        </p:nvSpPr>
        <p:spPr>
          <a:xfrm>
            <a:off x="-1" y="1066800"/>
            <a:ext cx="9144002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sz="6000" b="1">
                <a:latin typeface="Arial"/>
                <a:ea typeface="Arial"/>
                <a:cs typeface="Arial"/>
                <a:sym typeface="Arial"/>
              </a:defRPr>
            </a:pPr>
            <a:r>
              <a:t>Welcome!</a:t>
            </a:r>
          </a:p>
          <a:p>
            <a:pPr marL="0" indent="0" algn="ctr">
              <a:spcBef>
                <a:spcPts val="1200"/>
              </a:spcBef>
              <a:buSzTx/>
              <a:buNone/>
              <a:defRPr sz="5400">
                <a:latin typeface="Arial"/>
                <a:ea typeface="Arial"/>
                <a:cs typeface="Arial"/>
                <a:sym typeface="Arial"/>
              </a:defRPr>
            </a:pPr>
            <a:r>
              <a:t>Please check-in, fill out a name tag, and sit with your parents.</a:t>
            </a:r>
          </a:p>
        </p:txBody>
      </p:sp>
      <p:pic>
        <p:nvPicPr>
          <p:cNvPr id="29" name="image.tif" descr="image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image.tif" descr="image.t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slide_4" descr="slide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Opening Prayer"/>
          <p:cNvSpPr txBox="1">
            <a:spLocks noGrp="1"/>
          </p:cNvSpPr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/>
            </a:lvl1pPr>
          </a:lstStyle>
          <a:p>
            <a:r>
              <a:t>Opening Prayer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slide_4" descr="slide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Quiz (on Baptism)"/>
          <p:cNvSpPr txBox="1">
            <a:spLocks noGrp="1"/>
          </p:cNvSpPr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6600" b="1"/>
            </a:pPr>
            <a:r>
              <a:t>Quiz</a:t>
            </a:r>
            <a:br/>
            <a:r>
              <a:rPr sz="6000"/>
              <a:t>(on Baptism)</a:t>
            </a:r>
          </a:p>
        </p:txBody>
      </p:sp>
      <p:pic>
        <p:nvPicPr>
          <p:cNvPr id="37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925" y="4705350"/>
            <a:ext cx="1939925" cy="10620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1. The Word is:"/>
          <p:cNvSpPr txBox="1">
            <a:spLocks noGrp="1"/>
          </p:cNvSpPr>
          <p:nvPr>
            <p:ph type="title" idx="4294967295"/>
          </p:nvPr>
        </p:nvSpPr>
        <p:spPr>
          <a:xfrm>
            <a:off x="457200" y="-381000"/>
            <a:ext cx="7772400" cy="2133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defRPr sz="4000"/>
            </a:pPr>
            <a:r>
              <a:t>1. </a:t>
            </a:r>
            <a:r>
              <a:rPr sz="4400"/>
              <a:t>The Word is:</a:t>
            </a:r>
          </a:p>
        </p:txBody>
      </p:sp>
      <p:sp>
        <p:nvSpPr>
          <p:cNvPr id="41" name="Jesus Christ…"/>
          <p:cNvSpPr txBox="1">
            <a:spLocks noGrp="1"/>
          </p:cNvSpPr>
          <p:nvPr>
            <p:ph type="body" sz="half" idx="4294967295"/>
          </p:nvPr>
        </p:nvSpPr>
        <p:spPr>
          <a:xfrm>
            <a:off x="533400" y="1371600"/>
            <a:ext cx="4267200" cy="3124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49783" indent="-549783" defTabSz="676655">
              <a:buFontTx/>
              <a:buAutoNum type="alphaLcPeriod"/>
              <a:defRPr sz="2960"/>
            </a:pPr>
            <a:r>
              <a:t>Jesus Christ</a:t>
            </a:r>
          </a:p>
          <a:p>
            <a:pPr marL="549783" indent="-549783" defTabSz="676655">
              <a:buFontTx/>
              <a:buAutoNum type="alphaLcPeriod"/>
              <a:defRPr sz="2960"/>
            </a:pPr>
            <a:r>
              <a:t>Spoken words that point us to Christ.</a:t>
            </a:r>
          </a:p>
          <a:p>
            <a:pPr marL="549783" indent="-549783" defTabSz="676655">
              <a:buFontTx/>
              <a:buAutoNum type="alphaLcPeriod"/>
              <a:defRPr sz="2960"/>
            </a:pPr>
            <a:r>
              <a:t>Written words that point us to Christ.</a:t>
            </a:r>
          </a:p>
          <a:p>
            <a:pPr marL="549783" indent="-549783" defTabSz="676655">
              <a:buFontTx/>
              <a:buAutoNum type="alphaLcPeriod"/>
              <a:defRPr sz="2960"/>
            </a:pPr>
            <a:r>
              <a:t>All of the above</a:t>
            </a:r>
          </a:p>
        </p:txBody>
      </p:sp>
      <p:sp>
        <p:nvSpPr>
          <p:cNvPr id="42" name=""/>
          <p:cNvSpPr txBox="1"/>
          <p:nvPr/>
        </p:nvSpPr>
        <p:spPr>
          <a:xfrm rot="10800000">
            <a:off x="-216747" y="3854974"/>
            <a:ext cx="746761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3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blurRad="12700" dist="38100" dir="2700000" rotWithShape="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r>
              <a:t>Baptism Quiz!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2. A Sacrament:"/>
          <p:cNvSpPr txBox="1">
            <a:spLocks noGrp="1"/>
          </p:cNvSpPr>
          <p:nvPr>
            <p:ph type="title" idx="4294967295"/>
          </p:nvPr>
        </p:nvSpPr>
        <p:spPr>
          <a:xfrm>
            <a:off x="457200" y="-457200"/>
            <a:ext cx="7772400" cy="2133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defRPr sz="4000"/>
            </a:pPr>
            <a:r>
              <a:t>2. </a:t>
            </a:r>
            <a:r>
              <a:rPr sz="4400"/>
              <a:t>A Sacrament:</a:t>
            </a:r>
          </a:p>
        </p:txBody>
      </p:sp>
      <p:sp>
        <p:nvSpPr>
          <p:cNvPr id="47" name="Is the 4th commandment…"/>
          <p:cNvSpPr txBox="1">
            <a:spLocks noGrp="1"/>
          </p:cNvSpPr>
          <p:nvPr>
            <p:ph type="body" sz="half" idx="4294967295"/>
          </p:nvPr>
        </p:nvSpPr>
        <p:spPr>
          <a:xfrm>
            <a:off x="762000" y="914400"/>
            <a:ext cx="4191000" cy="3124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20065" indent="-520065" defTabSz="640079">
              <a:spcBef>
                <a:spcPts val="600"/>
              </a:spcBef>
              <a:buFontTx/>
              <a:buAutoNum type="alphaLcPeriod"/>
              <a:defRPr sz="2800"/>
            </a:pPr>
            <a:r>
              <a:t>Is the 4</a:t>
            </a:r>
            <a:r>
              <a:rPr baseline="29142"/>
              <a:t>th</a:t>
            </a:r>
            <a:r>
              <a:t> commandment</a:t>
            </a:r>
          </a:p>
          <a:p>
            <a:pPr marL="520065" indent="-520065" defTabSz="640079">
              <a:spcBef>
                <a:spcPts val="600"/>
              </a:spcBef>
              <a:buFontTx/>
              <a:buAutoNum type="alphaLcPeriod"/>
              <a:defRPr sz="2800"/>
            </a:pPr>
            <a:r>
              <a:t>Combines elements &amp; the Word</a:t>
            </a:r>
          </a:p>
          <a:p>
            <a:pPr marL="520065" indent="-520065" defTabSz="640079">
              <a:spcBef>
                <a:spcPts val="600"/>
              </a:spcBef>
              <a:buFontTx/>
              <a:buAutoNum type="alphaLcPeriod"/>
              <a:defRPr sz="2800"/>
            </a:pPr>
            <a:r>
              <a:t>Can only be done at church</a:t>
            </a:r>
          </a:p>
          <a:p>
            <a:pPr marL="520065" indent="-520065" defTabSz="640079">
              <a:spcBef>
                <a:spcPts val="600"/>
              </a:spcBef>
              <a:buFontTx/>
              <a:buAutoNum type="alphaLcPeriod"/>
              <a:defRPr sz="2800"/>
            </a:pPr>
            <a:r>
              <a:t>All of the above</a:t>
            </a:r>
          </a:p>
        </p:txBody>
      </p:sp>
      <p:sp>
        <p:nvSpPr>
          <p:cNvPr id="48" name=""/>
          <p:cNvSpPr txBox="1"/>
          <p:nvPr/>
        </p:nvSpPr>
        <p:spPr>
          <a:xfrm rot="10800000">
            <a:off x="11853" y="13690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9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blurRad="12700" dist="38100" dir="2700000" rotWithShape="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r>
              <a:t>Baptism Quiz!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3. Who was healed by washing himself seven times in the Jordan River?"/>
          <p:cNvSpPr txBox="1">
            <a:spLocks noGrp="1"/>
          </p:cNvSpPr>
          <p:nvPr>
            <p:ph type="title" idx="4294967295"/>
          </p:nvPr>
        </p:nvSpPr>
        <p:spPr>
          <a:xfrm>
            <a:off x="457200" y="152400"/>
            <a:ext cx="7772400" cy="2133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9470" indent="-339470" algn="l" defTabSz="905255">
              <a:defRPr sz="3959"/>
            </a:pPr>
            <a:r>
              <a:t>3. </a:t>
            </a:r>
            <a:r>
              <a:rPr sz="4356"/>
              <a:t>Who was healed by washing himself seven times in the Jordan River?</a:t>
            </a:r>
          </a:p>
        </p:txBody>
      </p:sp>
      <p:sp>
        <p:nvSpPr>
          <p:cNvPr id="53" name="Elisha…"/>
          <p:cNvSpPr txBox="1">
            <a:spLocks noGrp="1"/>
          </p:cNvSpPr>
          <p:nvPr>
            <p:ph type="body" sz="half" idx="4294967295"/>
          </p:nvPr>
        </p:nvSpPr>
        <p:spPr>
          <a:xfrm>
            <a:off x="609600" y="2667000"/>
            <a:ext cx="4495800" cy="3124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/>
              <a:defRPr sz="4000"/>
            </a:pPr>
            <a:r>
              <a:t>Elisha</a:t>
            </a:r>
          </a:p>
          <a:p>
            <a:pPr marL="742950" indent="-742950">
              <a:spcBef>
                <a:spcPts val="900"/>
              </a:spcBef>
              <a:buFontTx/>
              <a:buAutoNum type="alphaLcPeriod"/>
              <a:defRPr sz="4000"/>
            </a:pPr>
            <a:r>
              <a:t>John the Baptist</a:t>
            </a:r>
          </a:p>
          <a:p>
            <a:pPr marL="742950" indent="-742950">
              <a:spcBef>
                <a:spcPts val="900"/>
              </a:spcBef>
              <a:buFontTx/>
              <a:buAutoNum type="alphaLcPeriod"/>
              <a:defRPr sz="4000"/>
            </a:pPr>
            <a:r>
              <a:t>Naaman</a:t>
            </a:r>
          </a:p>
          <a:p>
            <a:pPr marL="742950" indent="-742950">
              <a:spcBef>
                <a:spcPts val="900"/>
              </a:spcBef>
              <a:buFontTx/>
              <a:buAutoNum type="alphaLcPeriod"/>
              <a:defRPr sz="4000"/>
            </a:pPr>
            <a:r>
              <a:t>Moses</a:t>
            </a:r>
          </a:p>
        </p:txBody>
      </p:sp>
      <p:sp>
        <p:nvSpPr>
          <p:cNvPr id="54" name=""/>
          <p:cNvSpPr txBox="1"/>
          <p:nvPr/>
        </p:nvSpPr>
        <p:spPr>
          <a:xfrm rot="10800000">
            <a:off x="-106681" y="4239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5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blurRad="12700" dist="38100" dir="2700000" rotWithShape="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r>
              <a:t>Baptism Quiz!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4. We are joined to Jesus’ death and resurrection through:"/>
          <p:cNvSpPr txBox="1">
            <a:spLocks noGrp="1"/>
          </p:cNvSpPr>
          <p:nvPr>
            <p:ph type="title" idx="4294967295"/>
          </p:nvPr>
        </p:nvSpPr>
        <p:spPr>
          <a:xfrm>
            <a:off x="457200" y="0"/>
            <a:ext cx="7772400" cy="2133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defRPr sz="4000"/>
            </a:pPr>
            <a:r>
              <a:t>4. </a:t>
            </a:r>
            <a:r>
              <a:rPr sz="4400"/>
              <a:t>We are joined to Jesus’ death and resurrection through:</a:t>
            </a:r>
          </a:p>
        </p:txBody>
      </p:sp>
      <p:sp>
        <p:nvSpPr>
          <p:cNvPr id="59" name="doing good things.…"/>
          <p:cNvSpPr txBox="1">
            <a:spLocks noGrp="1"/>
          </p:cNvSpPr>
          <p:nvPr>
            <p:ph type="body" sz="quarter" idx="4294967295"/>
          </p:nvPr>
        </p:nvSpPr>
        <p:spPr>
          <a:xfrm>
            <a:off x="762000" y="2057400"/>
            <a:ext cx="3886200" cy="3124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31507" indent="-631507" defTabSz="777240">
              <a:spcBef>
                <a:spcPts val="800"/>
              </a:spcBef>
              <a:buFontTx/>
              <a:buAutoNum type="alphaLcPeriod"/>
              <a:defRPr sz="3400"/>
            </a:pPr>
            <a:r>
              <a:t>doing good things.</a:t>
            </a:r>
          </a:p>
          <a:p>
            <a:pPr marL="631507" indent="-631507" defTabSz="777240">
              <a:spcBef>
                <a:spcPts val="800"/>
              </a:spcBef>
              <a:buFontTx/>
              <a:buAutoNum type="alphaLcPeriod"/>
              <a:defRPr sz="3400"/>
            </a:pPr>
            <a:r>
              <a:t>coming to church.</a:t>
            </a:r>
          </a:p>
          <a:p>
            <a:pPr marL="631507" indent="-631507" defTabSz="777240">
              <a:spcBef>
                <a:spcPts val="800"/>
              </a:spcBef>
              <a:buFontTx/>
              <a:buAutoNum type="alphaLcPeriod"/>
              <a:defRPr sz="3400"/>
            </a:pPr>
            <a:r>
              <a:t>Baptism.</a:t>
            </a:r>
          </a:p>
          <a:p>
            <a:pPr marL="631507" indent="-631507" defTabSz="777240">
              <a:spcBef>
                <a:spcPts val="800"/>
              </a:spcBef>
              <a:buFontTx/>
              <a:buAutoNum type="alphaLcPeriod"/>
              <a:defRPr sz="3400"/>
            </a:pPr>
            <a:r>
              <a:t>All of the above</a:t>
            </a:r>
          </a:p>
        </p:txBody>
      </p:sp>
      <p:sp>
        <p:nvSpPr>
          <p:cNvPr id="60" name=""/>
          <p:cNvSpPr txBox="1"/>
          <p:nvPr/>
        </p:nvSpPr>
        <p:spPr>
          <a:xfrm rot="10800000">
            <a:off x="20320" y="3854974"/>
            <a:ext cx="746760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1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blurRad="12700" dist="38100" dir="2700000" rotWithShape="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r>
              <a:t>Baptism Quiz!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5. True or false: We are commanded by Jesus to go and baptize."/>
          <p:cNvSpPr txBox="1">
            <a:spLocks noGrp="1"/>
          </p:cNvSpPr>
          <p:nvPr>
            <p:ph type="title" idx="4294967295"/>
          </p:nvPr>
        </p:nvSpPr>
        <p:spPr>
          <a:xfrm>
            <a:off x="457200" y="1066800"/>
            <a:ext cx="7772400" cy="2133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defRPr sz="4000"/>
            </a:lvl1pPr>
          </a:lstStyle>
          <a:p>
            <a:r>
              <a:t>5. True or false: We are commanded by Jesus to go and baptize.</a:t>
            </a:r>
          </a:p>
        </p:txBody>
      </p:sp>
      <p:sp>
        <p:nvSpPr>
          <p:cNvPr id="65" name=""/>
          <p:cNvSpPr txBox="1"/>
          <p:nvPr/>
        </p:nvSpPr>
        <p:spPr>
          <a:xfrm rot="16200000">
            <a:off x="1050289" y="8242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6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blurRad="12700" dist="38100" dir="2700000" rotWithShape="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r>
              <a:t>Baptism Quiz!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6. True or false: You can baptize without using God’s Word."/>
          <p:cNvSpPr txBox="1">
            <a:spLocks noGrp="1"/>
          </p:cNvSpPr>
          <p:nvPr>
            <p:ph type="title" idx="4294967295"/>
          </p:nvPr>
        </p:nvSpPr>
        <p:spPr>
          <a:xfrm>
            <a:off x="457200" y="762000"/>
            <a:ext cx="7772400" cy="2133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defRPr sz="4000"/>
            </a:pPr>
            <a:r>
              <a:t>6. True or false: You can baptize without using God’s Word.</a:t>
            </a:r>
          </a:p>
        </p:txBody>
      </p:sp>
      <p:sp>
        <p:nvSpPr>
          <p:cNvPr id="70" name=""/>
          <p:cNvSpPr txBox="1"/>
          <p:nvPr/>
        </p:nvSpPr>
        <p:spPr>
          <a:xfrm rot="16200000">
            <a:off x="2650490" y="5194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71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blurRad="12700" dist="38100" dir="2700000" rotWithShape="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r>
              <a:t>Baptism Quiz!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7. True or false: Eternal life is a benefit of baptism."/>
          <p:cNvSpPr txBox="1">
            <a:spLocks noGrp="1"/>
          </p:cNvSpPr>
          <p:nvPr>
            <p:ph type="title" idx="4294967295"/>
          </p:nvPr>
        </p:nvSpPr>
        <p:spPr>
          <a:xfrm>
            <a:off x="457200" y="762000"/>
            <a:ext cx="7772400" cy="2133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defRPr sz="4000"/>
            </a:lvl1pPr>
          </a:lstStyle>
          <a:p>
            <a:r>
              <a:t>7. True or false: Eternal life is a benefit of baptism.</a:t>
            </a:r>
          </a:p>
        </p:txBody>
      </p:sp>
      <p:sp>
        <p:nvSpPr>
          <p:cNvPr id="75" name=""/>
          <p:cNvSpPr txBox="1"/>
          <p:nvPr/>
        </p:nvSpPr>
        <p:spPr>
          <a:xfrm rot="16200000">
            <a:off x="1126489" y="5194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76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blurRad="12700" dist="38100" dir="2700000" rotWithShape="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r>
              <a:t>Baptism Quiz!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8. True or false: The whole Trinity was involved in Jesus’ baptism."/>
          <p:cNvSpPr txBox="1">
            <a:spLocks noGrp="1"/>
          </p:cNvSpPr>
          <p:nvPr>
            <p:ph type="title" idx="4294967295"/>
          </p:nvPr>
        </p:nvSpPr>
        <p:spPr>
          <a:xfrm>
            <a:off x="457200" y="762000"/>
            <a:ext cx="7772400" cy="2133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defRPr sz="4000"/>
            </a:pPr>
            <a:r>
              <a:t>8. True or false: The whole Trinity was involved in Jesus’ baptism.</a:t>
            </a:r>
          </a:p>
        </p:txBody>
      </p:sp>
      <p:sp>
        <p:nvSpPr>
          <p:cNvPr id="80" name=""/>
          <p:cNvSpPr txBox="1"/>
          <p:nvPr/>
        </p:nvSpPr>
        <p:spPr>
          <a:xfrm rot="16200000">
            <a:off x="1126489" y="5194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81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blurRad="12700" dist="38100" dir="2700000" rotWithShape="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r>
              <a:t>Baptism Quiz!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Today’s Lesson"/>
          <p:cNvSpPr txBox="1">
            <a:spLocks noGrp="1"/>
          </p:cNvSpPr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Today’s Lesson</a:t>
            </a:r>
          </a:p>
        </p:txBody>
      </p:sp>
      <p:sp>
        <p:nvSpPr>
          <p:cNvPr id="85" name="Sacraments – Communion…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3820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Sacraments – Communion</a:t>
            </a:r>
            <a:endParaRPr sz="2700"/>
          </a:p>
          <a:p>
            <a:pPr>
              <a:buChar char="•"/>
              <a:defRPr sz="3100" b="1">
                <a:latin typeface="Arial"/>
                <a:ea typeface="Arial"/>
                <a:cs typeface="Arial"/>
                <a:sym typeface="Arial"/>
              </a:defRPr>
            </a:pPr>
            <a:r>
              <a:t>With a partner, define the Key Words together.</a:t>
            </a:r>
          </a:p>
        </p:txBody>
      </p:sp>
      <p:pic>
        <p:nvPicPr>
          <p:cNvPr id="86" name="C:\Users\pjohnson\AppData\Local\Microsoft\Windows\Temporary Internet Files\Content.IE5\JN3HUZ6S\MC900048044[1].wmf" descr="C:\Users\pjohnson\AppData\Local\Microsoft\Windows\Temporary Internet Files\Content.IE5\JN3HUZ6S\MC900048044[1]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3657600"/>
            <a:ext cx="3162300" cy="2744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Key Words"/>
          <p:cNvSpPr txBox="1">
            <a:spLocks noGrp="1"/>
          </p:cNvSpPr>
          <p:nvPr>
            <p:ph type="title" idx="4294967295"/>
          </p:nvPr>
        </p:nvSpPr>
        <p:spPr>
          <a:xfrm>
            <a:off x="457200" y="-304801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Key Words</a:t>
            </a:r>
          </a:p>
        </p:txBody>
      </p:sp>
      <p:sp>
        <p:nvSpPr>
          <p:cNvPr id="90" name="PASSOVER…"/>
          <p:cNvSpPr txBox="1">
            <a:spLocks noGrp="1"/>
          </p:cNvSpPr>
          <p:nvPr>
            <p:ph type="body" idx="4294967295"/>
          </p:nvPr>
        </p:nvSpPr>
        <p:spPr>
          <a:xfrm>
            <a:off x="228600" y="685800"/>
            <a:ext cx="8458200" cy="54864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pPr>
            <a:r>
              <a:t>PASSOVER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The Jewish celebration of the night God passed over Egypt, killing the firstborn in every Egyptian household.  God spared the Hebrews, who were protected by the blood of the lamb.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pPr>
            <a:r>
              <a:t>LAST SUPPER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The Passover celebration Jesus shared with his best friends on the night he was betrayed.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pPr>
            <a:r>
              <a:t>EUCHARIST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Greek word for: “thanksgiving.”  The communion meal Christians share that remembers Jesus’ Last Supper.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1" build="p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F7639-A5DA-6152-1277-A87C7E6B2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slide_2" descr="slide_2">
            <a:extLst>
              <a:ext uri="{FF2B5EF4-FFF2-40B4-BE49-F238E27FC236}">
                <a16:creationId xmlns:a16="http://schemas.microsoft.com/office/drawing/2014/main" id="{9B03C3C2-342E-D580-C6C2-9C374878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Today’s Lesson">
            <a:extLst>
              <a:ext uri="{FF2B5EF4-FFF2-40B4-BE49-F238E27FC236}">
                <a16:creationId xmlns:a16="http://schemas.microsoft.com/office/drawing/2014/main" id="{66AF0AF6-067C-0D8D-B292-3C0DB62B04E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514598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SKIT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719339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kit Reflection Questions"/>
          <p:cNvSpPr txBox="1"/>
          <p:nvPr/>
        </p:nvSpPr>
        <p:spPr>
          <a:xfrm>
            <a:off x="45719" y="5334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000" b="1"/>
            </a:lvl1pPr>
          </a:lstStyle>
          <a:p>
            <a:r>
              <a:t>Skit Reflection Questions</a:t>
            </a:r>
          </a:p>
        </p:txBody>
      </p:sp>
      <p:sp>
        <p:nvSpPr>
          <p:cNvPr id="94" name="Why do you think the girl was having such a hard time being convinced?…"/>
          <p:cNvSpPr txBox="1"/>
          <p:nvPr/>
        </p:nvSpPr>
        <p:spPr>
          <a:xfrm>
            <a:off x="-259081" y="1211580"/>
            <a:ext cx="9052562" cy="504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marL="1428750" lvl="2" indent="-514350">
              <a:buSzPct val="100000"/>
              <a:buAutoNum type="arabicPeriod"/>
              <a:defRPr sz="3200"/>
            </a:pPr>
            <a:r>
              <a:t>Why do you think the girl was having such a hard time being convinced?</a:t>
            </a:r>
          </a:p>
          <a:p>
            <a:pPr marL="1428750" lvl="2" indent="-514350">
              <a:buSzPct val="100000"/>
              <a:buAutoNum type="arabicPeriod"/>
              <a:defRPr sz="3200"/>
            </a:pPr>
            <a:r>
              <a:t>Do you know anyone who struggles with feeling forgiven?  Do you think the words of Jesus at his last supper would help this person experience God’s forgiveness?</a:t>
            </a:r>
          </a:p>
          <a:p>
            <a:pPr marL="1428750" lvl="2" indent="-514350">
              <a:buSzPct val="100000"/>
              <a:buAutoNum type="arabicPeriod"/>
              <a:defRPr sz="3200"/>
            </a:pPr>
            <a:r>
              <a:t>What evidence (things you can touch, see, hear, taste, and smell) do you believe you have that supports your faith?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ummarize the Passover…"/>
          <p:cNvSpPr txBox="1"/>
          <p:nvPr/>
        </p:nvSpPr>
        <p:spPr>
          <a:xfrm>
            <a:off x="45719" y="990600"/>
            <a:ext cx="9052562" cy="133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 b="1"/>
            </a:pPr>
            <a:r>
              <a:t>Summarize the Passover</a:t>
            </a:r>
          </a:p>
          <a:p>
            <a:pPr algn="ctr">
              <a:defRPr sz="4000" b="1"/>
            </a:pPr>
            <a:r>
              <a:t>(Exodus 12:1-36)</a:t>
            </a:r>
          </a:p>
        </p:txBody>
      </p:sp>
      <p:pic>
        <p:nvPicPr>
          <p:cNvPr id="98" name="passover.jpg" descr="pass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628900"/>
            <a:ext cx="5638800" cy="4229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Read Luke 2:41-42"/>
          <p:cNvSpPr txBox="1"/>
          <p:nvPr/>
        </p:nvSpPr>
        <p:spPr>
          <a:xfrm>
            <a:off x="45719" y="21113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000" b="1"/>
            </a:lvl1pPr>
          </a:lstStyle>
          <a:p>
            <a:r>
              <a:t>Read Luke 2:41-42</a:t>
            </a:r>
          </a:p>
        </p:txBody>
      </p:sp>
      <p:sp>
        <p:nvSpPr>
          <p:cNvPr id="102" name="Why did Jesus and his family celebrate the Passover?  Why was it important?"/>
          <p:cNvSpPr txBox="1"/>
          <p:nvPr/>
        </p:nvSpPr>
        <p:spPr>
          <a:xfrm>
            <a:off x="502919" y="3040379"/>
            <a:ext cx="8595361" cy="1082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marL="971550" lvl="1" indent="-514350">
              <a:buSzPct val="100000"/>
              <a:buAutoNum type="arabicPeriod"/>
              <a:defRPr sz="3200"/>
            </a:pPr>
            <a:r>
              <a:t>Why did Jesus and his family celebrate the Passover?  Why was it important?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Read Matthew 26:17-29"/>
          <p:cNvSpPr txBox="1"/>
          <p:nvPr/>
        </p:nvSpPr>
        <p:spPr>
          <a:xfrm>
            <a:off x="45719" y="16764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000" b="1"/>
            </a:lvl1pPr>
          </a:lstStyle>
          <a:p>
            <a:r>
              <a:t>Read Matthew 26:17-29</a:t>
            </a:r>
          </a:p>
        </p:txBody>
      </p:sp>
      <p:sp>
        <p:nvSpPr>
          <p:cNvPr id="106" name="Underline “bread, wine, body, and blood” in your Bibles…"/>
          <p:cNvSpPr txBox="1"/>
          <p:nvPr/>
        </p:nvSpPr>
        <p:spPr>
          <a:xfrm>
            <a:off x="502919" y="2545080"/>
            <a:ext cx="8595361" cy="207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marL="971550" lvl="1" indent="-514350">
              <a:buSzPct val="100000"/>
              <a:buAutoNum type="arabicPeriod"/>
              <a:defRPr sz="3200"/>
            </a:pPr>
            <a:r>
              <a:t>Underline “bread, wine, body, and blood” in your Bibles</a:t>
            </a:r>
          </a:p>
          <a:p>
            <a:pPr marL="971550" lvl="1" indent="-514350">
              <a:buSzPct val="100000"/>
              <a:buAutoNum type="arabicPeriod"/>
              <a:defRPr sz="3200"/>
            </a:pPr>
            <a:r>
              <a:t>How can Christ’s body and blood bring forgiveness of sins?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Read 1 Cor. 5:7"/>
          <p:cNvSpPr txBox="1"/>
          <p:nvPr/>
        </p:nvSpPr>
        <p:spPr>
          <a:xfrm>
            <a:off x="45719" y="16764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000" b="1"/>
            </a:lvl1pPr>
          </a:lstStyle>
          <a:p>
            <a:r>
              <a:t>Read 1 Cor. 5:7</a:t>
            </a:r>
          </a:p>
        </p:txBody>
      </p:sp>
      <p:sp>
        <p:nvSpPr>
          <p:cNvPr id="110" name="How does Paul connect Jesus with the Passover?…"/>
          <p:cNvSpPr txBox="1"/>
          <p:nvPr/>
        </p:nvSpPr>
        <p:spPr>
          <a:xfrm>
            <a:off x="502919" y="2545080"/>
            <a:ext cx="8595361" cy="207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marL="971550" lvl="1" indent="-514350">
              <a:buSzPct val="100000"/>
              <a:buAutoNum type="arabicPeriod"/>
              <a:defRPr sz="3200"/>
            </a:pPr>
            <a:r>
              <a:t>How does Paul connect Jesus with the Passover?</a:t>
            </a:r>
          </a:p>
          <a:p>
            <a:pPr marL="971550" lvl="1" indent="-514350">
              <a:buSzPct val="100000"/>
              <a:buAutoNum type="arabicPeriod"/>
              <a:defRPr sz="3200"/>
            </a:pPr>
            <a:r>
              <a:t>What does Paul mean when he’s talking about yeast?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Read Small Catechism pg. 31"/>
          <p:cNvSpPr txBox="1"/>
          <p:nvPr/>
        </p:nvSpPr>
        <p:spPr>
          <a:xfrm>
            <a:off x="45719" y="21875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000" b="1"/>
            </a:lvl1pPr>
          </a:lstStyle>
          <a:p>
            <a:r>
              <a:t>Read Small Catechism pg. 31</a:t>
            </a:r>
          </a:p>
        </p:txBody>
      </p:sp>
      <p:sp>
        <p:nvSpPr>
          <p:cNvPr id="114" name="What are the benefits of the Eucharist?"/>
          <p:cNvSpPr txBox="1"/>
          <p:nvPr/>
        </p:nvSpPr>
        <p:spPr>
          <a:xfrm>
            <a:off x="502919" y="3059430"/>
            <a:ext cx="8595361" cy="58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marL="971550" lvl="1" indent="-514350">
              <a:buSzPct val="100000"/>
              <a:buAutoNum type="arabicPeriod"/>
              <a:defRPr sz="3200"/>
            </a:pPr>
            <a:r>
              <a:t>What are the benefits of the Eucharist?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Reminders!…"/>
          <p:cNvSpPr txBox="1">
            <a:spLocks noGrp="1"/>
          </p:cNvSpPr>
          <p:nvPr>
            <p:ph type="body" idx="4294967295"/>
          </p:nvPr>
        </p:nvSpPr>
        <p:spPr>
          <a:xfrm>
            <a:off x="-1" y="0"/>
            <a:ext cx="9144002" cy="5105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1300"/>
              </a:spcBef>
              <a:buSzTx/>
              <a:buNone/>
              <a:defRPr sz="5500" b="1" u="sng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Reminders!</a:t>
            </a:r>
            <a:endParaRPr sz="3600" dirty="0"/>
          </a:p>
          <a:p>
            <a:pPr marL="0" indent="0">
              <a:spcBef>
                <a:spcPts val="800"/>
              </a:spcBef>
              <a:buChar char="•"/>
              <a:defRPr sz="3600" b="1" i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15 Sermon Notes &amp; 15 Service Hours due by May 1st!</a:t>
            </a:r>
          </a:p>
          <a:p>
            <a:pPr marL="0" indent="0">
              <a:spcBef>
                <a:spcPts val="800"/>
              </a:spcBef>
              <a:buChar char="•"/>
              <a:defRPr sz="3600" b="1" i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Sign-up online at </a:t>
            </a: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faithpenfield.org</a:t>
            </a:r>
            <a:r>
              <a:rPr dirty="0"/>
              <a:t> to be an acolyte or crucifer on Sundays!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Announcements…"/>
          <p:cNvSpPr txBox="1">
            <a:spLocks noGrp="1"/>
          </p:cNvSpPr>
          <p:nvPr>
            <p:ph type="body" idx="4294967295"/>
          </p:nvPr>
        </p:nvSpPr>
        <p:spPr>
          <a:xfrm>
            <a:off x="-1" y="0"/>
            <a:ext cx="9144002" cy="5105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1300"/>
              </a:spcBef>
              <a:buSzTx/>
              <a:buNone/>
              <a:defRPr sz="5500" b="1" u="sng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Announcements</a:t>
            </a:r>
            <a:endParaRPr sz="3600" dirty="0"/>
          </a:p>
          <a:p>
            <a:pPr marL="0" indent="0">
              <a:spcBef>
                <a:spcPts val="800"/>
              </a:spcBef>
              <a:buNone/>
              <a:defRPr sz="3600" b="1" i="1">
                <a:latin typeface="Arial"/>
                <a:ea typeface="Arial"/>
                <a:cs typeface="Arial"/>
                <a:sym typeface="Arial"/>
              </a:defRPr>
            </a:pPr>
            <a:r>
              <a:rPr lang="en-US" u="sng" dirty="0"/>
              <a:t>-</a:t>
            </a:r>
            <a:r>
              <a:rPr u="sng" dirty="0"/>
              <a:t>Join us</a:t>
            </a:r>
            <a:r>
              <a:rPr lang="en-US" u="sng" dirty="0"/>
              <a:t> for Sunday Night FLY “Lenten Journey”</a:t>
            </a:r>
            <a:r>
              <a:rPr u="sng" dirty="0"/>
              <a:t> </a:t>
            </a:r>
            <a:r>
              <a:rPr lang="en-US" u="sng" dirty="0"/>
              <a:t>TONIGHT</a:t>
            </a:r>
            <a:r>
              <a:rPr u="sng" dirty="0"/>
              <a:t> at 7pm</a:t>
            </a:r>
            <a:r>
              <a:rPr dirty="0"/>
              <a:t>! </a:t>
            </a:r>
            <a:r>
              <a:rPr lang="en-US" dirty="0"/>
              <a:t>We’ll explore the meaning of Lent by visiting different stations.  Plus, w</a:t>
            </a:r>
            <a:r>
              <a:rPr dirty="0"/>
              <a:t>e’ll </a:t>
            </a:r>
            <a:r>
              <a:rPr lang="en-US" dirty="0"/>
              <a:t>play a game &amp; </a:t>
            </a:r>
            <a:r>
              <a:rPr dirty="0"/>
              <a:t>also fill Easter Eggs for Faith’s Egg Hunt!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spring_wheat_871.jpg" descr="spring_wheat_87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Closing Prayer"/>
          <p:cNvSpPr txBox="1">
            <a:spLocks noGrp="1"/>
          </p:cNvSpPr>
          <p:nvPr>
            <p:ph type="body" sz="half" idx="4294967295"/>
          </p:nvPr>
        </p:nvSpPr>
        <p:spPr>
          <a:xfrm>
            <a:off x="800100" y="1989666"/>
            <a:ext cx="7543800" cy="25908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1400"/>
              </a:spcBef>
              <a:buSzTx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Closing Prayer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spring_wheat_871.jpg" descr="spring_wheat_87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Have a wonderful week!  Go in peace and serve the Lord!"/>
          <p:cNvSpPr txBox="1">
            <a:spLocks noGrp="1"/>
          </p:cNvSpPr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877823">
              <a:spcBef>
                <a:spcPts val="1300"/>
              </a:spcBef>
              <a:buSzTx/>
              <a:buNone/>
              <a:defRPr sz="576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Have a wonderful week!  Go in peace and serve the Lord!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563</Words>
  <Application>Microsoft Macintosh PowerPoint</Application>
  <PresentationFormat>On-screen Show (4:3)</PresentationFormat>
  <Paragraphs>78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Helvetica Neue</vt:lpstr>
      <vt:lpstr>Wingdings</vt:lpstr>
      <vt:lpstr>Office Theme</vt:lpstr>
      <vt:lpstr>PowerPoint Presentation</vt:lpstr>
      <vt:lpstr>Opening Prayer</vt:lpstr>
      <vt:lpstr>Quiz (on Baptism)</vt:lpstr>
      <vt:lpstr>1. The Word is:</vt:lpstr>
      <vt:lpstr>2. A Sacrament:</vt:lpstr>
      <vt:lpstr>3. Who was healed by washing himself seven times in the Jordan River?</vt:lpstr>
      <vt:lpstr>4. We are joined to Jesus’ death and resurrection through:</vt:lpstr>
      <vt:lpstr>5. True or false: We are commanded by Jesus to go and baptize.</vt:lpstr>
      <vt:lpstr>6. True or false: You can baptize without using God’s Word.</vt:lpstr>
      <vt:lpstr>7. True or false: Eternal life is a benefit of baptism.</vt:lpstr>
      <vt:lpstr>8. True or false: The whole Trinity was involved in Jesus’ baptism.</vt:lpstr>
      <vt:lpstr>Today’s Lesson</vt:lpstr>
      <vt:lpstr>Key Words</vt:lpstr>
      <vt:lpstr>SKIT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officeapps1</cp:lastModifiedBy>
  <cp:revision>3</cp:revision>
  <dcterms:modified xsi:type="dcterms:W3CDTF">2026-03-20T13:43:57Z</dcterms:modified>
</cp:coreProperties>
</file>