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hyperlink" Target="http://www.youtube.com/watch?v=sRKAXU1Fjic" TargetMode="Externa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Quiz (on last week’s lesson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last week</a:t>
            </a:r>
            <a:r>
              <a:rPr sz="6000"/>
              <a:t>’</a:t>
            </a:r>
            <a:r>
              <a:rPr sz="6000"/>
              <a:t>s lesson)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1. A supplication prayer…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1. A supplication prayer…</a:t>
            </a:r>
          </a:p>
        </p:txBody>
      </p:sp>
      <p:sp>
        <p:nvSpPr>
          <p:cNvPr id="33" name="Admits sins.…"/>
          <p:cNvSpPr txBox="1"/>
          <p:nvPr>
            <p:ph type="body" sz="half" idx="4294967295"/>
          </p:nvPr>
        </p:nvSpPr>
        <p:spPr>
          <a:xfrm>
            <a:off x="762000" y="2667000"/>
            <a:ext cx="4648200" cy="3810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Admits sins.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Is for someone.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Asks for something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None of the above</a:t>
            </a:r>
          </a:p>
        </p:txBody>
      </p:sp>
      <p:sp>
        <p:nvSpPr>
          <p:cNvPr id="34" name=""/>
          <p:cNvSpPr txBox="1"/>
          <p:nvPr/>
        </p:nvSpPr>
        <p:spPr>
          <a:xfrm rot="10800000">
            <a:off x="45719" y="4239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35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2. A confession prayer…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2. A confession prayer…</a:t>
            </a:r>
          </a:p>
        </p:txBody>
      </p:sp>
      <p:sp>
        <p:nvSpPr>
          <p:cNvPr id="39" name="Admits sins.…"/>
          <p:cNvSpPr txBox="1"/>
          <p:nvPr>
            <p:ph type="body" sz="half" idx="4294967295"/>
          </p:nvPr>
        </p:nvSpPr>
        <p:spPr>
          <a:xfrm>
            <a:off x="762000" y="2667000"/>
            <a:ext cx="4648200" cy="3810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Admits sins.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Is for someone.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Asks for something</a:t>
            </a:r>
          </a:p>
          <a:p>
            <a:pPr marL="735520" indent="-735520" defTabSz="905255">
              <a:spcBef>
                <a:spcPts val="900"/>
              </a:spcBef>
              <a:buFontTx/>
              <a:buAutoNum type="alphaLcPeriod" startAt="1"/>
              <a:defRPr sz="3959"/>
            </a:pPr>
            <a:r>
              <a:t>None of the above</a:t>
            </a:r>
          </a:p>
        </p:txBody>
      </p:sp>
      <p:sp>
        <p:nvSpPr>
          <p:cNvPr id="40" name=""/>
          <p:cNvSpPr txBox="1"/>
          <p:nvPr/>
        </p:nvSpPr>
        <p:spPr>
          <a:xfrm rot="10800000">
            <a:off x="45719" y="2715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1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3. True or false: All Christians must pray with hands folded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True or false: All Christians must pray with hands folded.</a:t>
            </a:r>
          </a:p>
        </p:txBody>
      </p:sp>
      <p:sp>
        <p:nvSpPr>
          <p:cNvPr id="45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46" name=""/>
          <p:cNvSpPr txBox="1"/>
          <p:nvPr/>
        </p:nvSpPr>
        <p:spPr>
          <a:xfrm rot="10800000">
            <a:off x="45719" y="34010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7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4. Psalm 23 provides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4. </a:t>
            </a:r>
            <a:r>
              <a:rPr sz="4400"/>
              <a:t>Psalm 23 provides</a:t>
            </a:r>
          </a:p>
        </p:txBody>
      </p:sp>
      <p:sp>
        <p:nvSpPr>
          <p:cNvPr id="51" name="Love…"/>
          <p:cNvSpPr txBox="1"/>
          <p:nvPr>
            <p:ph type="body" sz="quarter" idx="4294967295"/>
          </p:nvPr>
        </p:nvSpPr>
        <p:spPr>
          <a:xfrm>
            <a:off x="762000" y="24384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05802" indent="-705802" defTabSz="868680">
              <a:spcBef>
                <a:spcPts val="900"/>
              </a:spcBef>
              <a:buFontTx/>
              <a:buAutoNum type="alphaLcPeriod" startAt="1"/>
              <a:defRPr sz="3800"/>
            </a:pPr>
            <a:r>
              <a:t>Love</a:t>
            </a:r>
          </a:p>
          <a:p>
            <a:pPr marL="705802" indent="-705802" defTabSz="868680">
              <a:spcBef>
                <a:spcPts val="900"/>
              </a:spcBef>
              <a:buFontTx/>
              <a:buAutoNum type="alphaLcPeriod" startAt="1"/>
              <a:defRPr sz="3800"/>
            </a:pPr>
            <a:r>
              <a:t>Comfort</a:t>
            </a:r>
          </a:p>
          <a:p>
            <a:pPr marL="705802" indent="-705802" defTabSz="868680">
              <a:spcBef>
                <a:spcPts val="900"/>
              </a:spcBef>
              <a:buFontTx/>
              <a:buAutoNum type="alphaLcPeriod" startAt="1"/>
              <a:defRPr sz="3800"/>
            </a:pPr>
            <a:r>
              <a:t>Peace</a:t>
            </a:r>
          </a:p>
          <a:p>
            <a:pPr marL="705802" indent="-705802" defTabSz="868680">
              <a:spcBef>
                <a:spcPts val="900"/>
              </a:spcBef>
              <a:buFontTx/>
              <a:buAutoNum type="alphaLcPeriod" startAt="1"/>
              <a:defRPr sz="3800"/>
            </a:pPr>
            <a:r>
              <a:t>All of the above</a:t>
            </a:r>
          </a:p>
        </p:txBody>
      </p:sp>
      <p:sp>
        <p:nvSpPr>
          <p:cNvPr id="52" name=""/>
          <p:cNvSpPr txBox="1"/>
          <p:nvPr/>
        </p:nvSpPr>
        <p:spPr>
          <a:xfrm rot="10800000">
            <a:off x="45719" y="46964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3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5. True or false: Lectio Divina was invented by Martin Luther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5. </a:t>
            </a:r>
            <a:r>
              <a:rPr sz="4400"/>
              <a:t>True or false: Lectio Divina was invented by Martin Luther.</a:t>
            </a:r>
          </a:p>
        </p:txBody>
      </p:sp>
      <p:sp>
        <p:nvSpPr>
          <p:cNvPr id="57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58" name=""/>
          <p:cNvSpPr txBox="1"/>
          <p:nvPr/>
        </p:nvSpPr>
        <p:spPr>
          <a:xfrm rot="10800000">
            <a:off x="45719" y="3477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9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6. True or false: You can worship with your hands raised at Faith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6. </a:t>
            </a:r>
            <a:r>
              <a:rPr sz="4400"/>
              <a:t>True or false: You can worship with your hands raised at Faith.</a:t>
            </a:r>
          </a:p>
        </p:txBody>
      </p:sp>
      <p:sp>
        <p:nvSpPr>
          <p:cNvPr id="63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64" name=""/>
          <p:cNvSpPr txBox="1"/>
          <p:nvPr/>
        </p:nvSpPr>
        <p:spPr>
          <a:xfrm rot="10800000">
            <a:off x="45719" y="2715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5" name="Prayer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Prayer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How did your Lectio Divina…"/>
          <p:cNvSpPr txBox="1"/>
          <p:nvPr/>
        </p:nvSpPr>
        <p:spPr>
          <a:xfrm>
            <a:off x="45719" y="2494280"/>
            <a:ext cx="9052562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4000"/>
            </a:pPr>
            <a:r>
              <a:t>How did your Lectio Divina</a:t>
            </a:r>
          </a:p>
          <a:p>
            <a:pPr marL="514350" indent="-514350" algn="ctr">
              <a:defRPr b="1" sz="4000"/>
            </a:pPr>
            <a:r>
              <a:t>go this past week?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72" name="Faith in Life - Forgiveness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Faith in Life - Forgiveness</a:t>
            </a:r>
            <a:endParaRPr sz="2700"/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As a group, let</a:t>
            </a:r>
            <a:r>
              <a:t>’</a:t>
            </a:r>
            <a:r>
              <a:t>s define today</a:t>
            </a:r>
            <a:r>
              <a:t>’</a:t>
            </a:r>
            <a:r>
              <a:t>s Key Word.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Key Words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76" name="FORGIVENESS:…"/>
          <p:cNvSpPr txBox="1"/>
          <p:nvPr>
            <p:ph type="body" idx="4294967295"/>
          </p:nvPr>
        </p:nvSpPr>
        <p:spPr>
          <a:xfrm>
            <a:off x="228600" y="1676400"/>
            <a:ext cx="8458200" cy="3733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FORGIVENESS: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	To pardon or excuse someone for causing you pain.  Forgiveness is one of the hardest, and most important things we are called to do as Christians.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At your table:…"/>
          <p:cNvSpPr txBox="1"/>
          <p:nvPr/>
        </p:nvSpPr>
        <p:spPr>
          <a:xfrm>
            <a:off x="45719" y="2183129"/>
            <a:ext cx="9052562" cy="195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4000"/>
            </a:pPr>
            <a:r>
              <a:t>At your table:</a:t>
            </a:r>
          </a:p>
          <a:p>
            <a:pPr marL="514350" indent="-514350" algn="ctr">
              <a:defRPr b="1" sz="4000"/>
            </a:pPr>
            <a:r>
              <a:t>Answer the Small Group Discussion Questions on your worksheet.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13" y="0"/>
            <a:ext cx="915035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hink of a time when you were forgiven for something really big.  What was it like?"/>
          <p:cNvSpPr txBox="1"/>
          <p:nvPr/>
        </p:nvSpPr>
        <p:spPr>
          <a:xfrm>
            <a:off x="45719" y="2209800"/>
            <a:ext cx="9052562" cy="214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/>
            </a:lvl1pPr>
          </a:lstStyle>
          <a:p>
            <a:pPr/>
            <a:r>
              <a:t>Think of a time when you were forgiven for something really big.  What was it like?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Read Matthew 5:43-44"/>
          <p:cNvSpPr txBox="1"/>
          <p:nvPr/>
        </p:nvSpPr>
        <p:spPr>
          <a:xfrm>
            <a:off x="45719" y="11969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Matthew 5:43-44</a:t>
            </a:r>
          </a:p>
        </p:txBody>
      </p:sp>
      <p:sp>
        <p:nvSpPr>
          <p:cNvPr id="86" name="Who are your enemies?…"/>
          <p:cNvSpPr txBox="1"/>
          <p:nvPr/>
        </p:nvSpPr>
        <p:spPr>
          <a:xfrm>
            <a:off x="579119" y="2411729"/>
            <a:ext cx="8138161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Who are your enemies?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Why does Jesus tell us to love them?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How can we love them?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Read Luke 23:34"/>
          <p:cNvSpPr txBox="1"/>
          <p:nvPr/>
        </p:nvSpPr>
        <p:spPr>
          <a:xfrm>
            <a:off x="45719" y="11969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Luke 23:34</a:t>
            </a:r>
          </a:p>
        </p:txBody>
      </p:sp>
      <p:sp>
        <p:nvSpPr>
          <p:cNvPr id="90" name="Imagine if you were one of the people mocking Jesus.  How would Jesus’ words of forgiveness make you feel?…"/>
          <p:cNvSpPr txBox="1"/>
          <p:nvPr/>
        </p:nvSpPr>
        <p:spPr>
          <a:xfrm>
            <a:off x="502919" y="2278379"/>
            <a:ext cx="8138161" cy="306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Imagine if you were one of the people mocking Jesus.  How would Jesus</a:t>
            </a:r>
            <a:r>
              <a:t>’</a:t>
            </a:r>
            <a:r>
              <a:t> words of forgiveness make you feel?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How does this story give you strength to forgive the people who have wronged you?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Read Colossians 3:13"/>
          <p:cNvSpPr txBox="1"/>
          <p:nvPr/>
        </p:nvSpPr>
        <p:spPr>
          <a:xfrm>
            <a:off x="45719" y="11969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Colossians 3:13</a:t>
            </a:r>
          </a:p>
        </p:txBody>
      </p:sp>
      <p:sp>
        <p:nvSpPr>
          <p:cNvPr id="94" name="What is your natural tendency when you’ve been hurt – payback or forgiveness?…"/>
          <p:cNvSpPr txBox="1"/>
          <p:nvPr/>
        </p:nvSpPr>
        <p:spPr>
          <a:xfrm>
            <a:off x="502919" y="2526029"/>
            <a:ext cx="8138161" cy="256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What is your natural tendency when you</a:t>
            </a:r>
            <a:r>
              <a:t>’</a:t>
            </a:r>
            <a:r>
              <a:t>ve been hurt – payback or forgiveness?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What reaction do most of your friends have in similar situations?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Read the Fifth Petition (SC pg. 21)"/>
          <p:cNvSpPr txBox="1"/>
          <p:nvPr/>
        </p:nvSpPr>
        <p:spPr>
          <a:xfrm>
            <a:off x="45719" y="7620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the Fifth Petition (SC pg. 21)</a:t>
            </a:r>
          </a:p>
        </p:txBody>
      </p:sp>
      <p:sp>
        <p:nvSpPr>
          <p:cNvPr id="98" name="Why does Luther believe we should be forgiving?…"/>
          <p:cNvSpPr txBox="1"/>
          <p:nvPr/>
        </p:nvSpPr>
        <p:spPr>
          <a:xfrm>
            <a:off x="502919" y="2449829"/>
            <a:ext cx="8138161" cy="2415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Why does Luther believe we should be forgiving?</a:t>
            </a:r>
          </a:p>
          <a:p>
            <a:pPr lvl="1" marL="971550" indent="-514350">
              <a:buSzPct val="100000"/>
              <a:buFont typeface="Arial"/>
              <a:buChar char="–"/>
              <a:defRPr sz="2800"/>
            </a:pPr>
            <a:r>
              <a:t>It</a:t>
            </a:r>
            <a:r>
              <a:t>’</a:t>
            </a:r>
            <a:r>
              <a:t>s a natural tendency of being part of the vine – John 15:5 – our fruit is love.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anctus Real Song:…"/>
          <p:cNvSpPr txBox="1"/>
          <p:nvPr/>
        </p:nvSpPr>
        <p:spPr>
          <a:xfrm>
            <a:off x="45719" y="2133600"/>
            <a:ext cx="9052562" cy="2047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/>
            </a:pPr>
            <a:r>
              <a:t>Sanctus Real Song:</a:t>
            </a:r>
          </a:p>
          <a:p>
            <a:pPr algn="ctr">
              <a:defRPr b="1" sz="5400"/>
            </a:pPr>
            <a:r>
              <a:t>“Forgiveness”</a:t>
            </a:r>
          </a:p>
          <a:p>
            <a:pPr lvl="2" indent="0" algn="ctr">
              <a:defRPr sz="1800" u="sng"/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http://www.youtube.com/watch?v=sRKAXU1Fjic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“Forgiveness” Reflection"/>
          <p:cNvSpPr txBox="1"/>
          <p:nvPr/>
        </p:nvSpPr>
        <p:spPr>
          <a:xfrm>
            <a:off x="45719" y="8382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“Forgiveness” Reflection</a:t>
            </a:r>
          </a:p>
        </p:txBody>
      </p:sp>
      <p:sp>
        <p:nvSpPr>
          <p:cNvPr id="105" name="Close your eyes and think of someone in your life who needs your forgiveness (maybe even yourself).…"/>
          <p:cNvSpPr txBox="1"/>
          <p:nvPr/>
        </p:nvSpPr>
        <p:spPr>
          <a:xfrm>
            <a:off x="502919" y="1783079"/>
            <a:ext cx="8138161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Close your eyes and think of someone in your life who needs your forgiveness (maybe even yourself).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What steps can you take to forgive that person?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Write a prayer of forgiveness on your worksheet.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eminder…"/>
          <p:cNvSpPr txBox="1"/>
          <p:nvPr>
            <p:ph type="body" idx="4294967295"/>
          </p:nvPr>
        </p:nvSpPr>
        <p:spPr>
          <a:xfrm>
            <a:off x="-1" y="304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Reminder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15 sermon notes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&amp; 15 service hours due by May 1</a:t>
            </a:r>
            <a:r>
              <a:rPr baseline="30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Mystery Night 26 postcard copy.jpg" descr="Mystery Night 26 postcard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4790" y="-50482"/>
            <a:ext cx="10353581" cy="6958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Closing Prayer…"/>
          <p:cNvSpPr txBox="1"/>
          <p:nvPr/>
        </p:nvSpPr>
        <p:spPr>
          <a:xfrm>
            <a:off x="350520" y="1066800"/>
            <a:ext cx="8442960" cy="341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 u="sng"/>
            </a:pPr>
            <a:r>
              <a:t>Closing Prayer</a:t>
            </a:r>
          </a:p>
          <a:p>
            <a:pPr algn="ctr">
              <a:defRPr b="1" sz="1800"/>
            </a:pPr>
          </a:p>
          <a:p>
            <a:pPr>
              <a:defRPr sz="4000"/>
            </a:pPr>
            <a:r>
              <a:t>L: Loving God, thank you for giving us Jesus to teach us how to forgive others.</a:t>
            </a:r>
          </a:p>
          <a:p>
            <a:pPr>
              <a:defRPr b="1" sz="4000"/>
            </a:pPr>
            <a:r>
              <a:t>A: So we can forgive, too.</a:t>
            </a:r>
            <a:endParaRPr sz="3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L: Help us to follow his example of forgiveness with the people we encounter after we leave this place.…"/>
          <p:cNvSpPr txBox="1"/>
          <p:nvPr/>
        </p:nvSpPr>
        <p:spPr>
          <a:xfrm>
            <a:off x="350520" y="1641475"/>
            <a:ext cx="8442960" cy="341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1800"/>
            </a:pPr>
          </a:p>
          <a:p>
            <a:pPr>
              <a:defRPr sz="4000"/>
            </a:pPr>
            <a:r>
              <a:t>L: Help us to follow his example of forgiveness with the people we encounter after we leave this place</a:t>
            </a:r>
            <a:r>
              <a:rPr b="1"/>
              <a:t>.</a:t>
            </a:r>
            <a:endParaRPr b="1"/>
          </a:p>
          <a:p>
            <a:pPr>
              <a:defRPr b="1" sz="4000"/>
            </a:pPr>
            <a:r>
              <a:t>A: So we can forgive, too.</a:t>
            </a:r>
            <a:endParaRPr sz="3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L: Give us the courage to swallow our pride and seek a greater good in all of our relationships.…"/>
          <p:cNvSpPr txBox="1"/>
          <p:nvPr/>
        </p:nvSpPr>
        <p:spPr>
          <a:xfrm>
            <a:off x="350520" y="1065529"/>
            <a:ext cx="8442960" cy="286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1800"/>
            </a:pPr>
          </a:p>
          <a:p>
            <a:pPr>
              <a:defRPr sz="4000"/>
            </a:pPr>
            <a:r>
              <a:t>L: Give us the courage to swallow our pride and seek a greater good in all of our relationships.</a:t>
            </a:r>
          </a:p>
          <a:p>
            <a:pPr>
              <a:defRPr b="1" sz="4000"/>
            </a:pPr>
            <a:r>
              <a:t>A: So we can forgive, too. Amen!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