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Welcome!…"/>
          <p:cNvSpPr txBox="1"/>
          <p:nvPr>
            <p:ph type="body" idx="4294967295"/>
          </p:nvPr>
        </p:nvSpPr>
        <p:spPr>
          <a:xfrm>
            <a:off x="-1" y="1066800"/>
            <a:ext cx="9144002" cy="4191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pPr>
            <a:r>
              <a:t>Welcome!</a:t>
            </a:r>
          </a:p>
          <a:p>
            <a:pPr marL="0" indent="0" algn="ctr">
              <a:spcBef>
                <a:spcPts val="1200"/>
              </a:spcBef>
              <a:buSzTx/>
              <a:buNone/>
              <a:defRPr sz="5400">
                <a:latin typeface="Arial"/>
                <a:ea typeface="Arial"/>
                <a:cs typeface="Arial"/>
                <a:sym typeface="Arial"/>
              </a:defRPr>
            </a:pPr>
            <a:r>
              <a:t>Please check-in, fill out a name tag, and sit with your parents.</a:t>
            </a:r>
          </a:p>
        </p:txBody>
      </p:sp>
      <p:pic>
        <p:nvPicPr>
          <p:cNvPr id="22" name="image.tif" descr="image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.tif" descr="image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pening Prayer"/>
          <p:cNvSpPr txBox="1"/>
          <p:nvPr>
            <p:ph type="title" idx="4294967295"/>
          </p:nvPr>
        </p:nvSpPr>
        <p:spPr>
          <a:xfrm>
            <a:off x="685800" y="838200"/>
            <a:ext cx="7772400" cy="3962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b="1" sz="6000"/>
            </a:lvl1pPr>
          </a:lstStyle>
          <a:p>
            <a:pPr/>
            <a:r>
              <a:t>Opening Prayer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Quiz (on last week’s lesson)"/>
          <p:cNvSpPr txBox="1"/>
          <p:nvPr>
            <p:ph type="title" idx="4294967295"/>
          </p:nvPr>
        </p:nvSpPr>
        <p:spPr>
          <a:xfrm>
            <a:off x="685800" y="838200"/>
            <a:ext cx="7772400" cy="3962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defRPr b="1" sz="6600"/>
            </a:pPr>
            <a:r>
              <a:t>Quiz</a:t>
            </a:r>
            <a:br/>
            <a:r>
              <a:rPr sz="6000"/>
              <a:t>(on last week</a:t>
            </a:r>
            <a:r>
              <a:rPr sz="6000"/>
              <a:t>’</a:t>
            </a:r>
            <a:r>
              <a:rPr sz="6000"/>
              <a:t>s lesson)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1. Theology is: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1. </a:t>
            </a:r>
            <a:r>
              <a:rPr sz="4400"/>
              <a:t>Theology is:</a:t>
            </a:r>
          </a:p>
        </p:txBody>
      </p:sp>
      <p:sp>
        <p:nvSpPr>
          <p:cNvPr id="33" name="The study of Theo…"/>
          <p:cNvSpPr txBox="1"/>
          <p:nvPr>
            <p:ph type="body" sz="half" idx="4294967295"/>
          </p:nvPr>
        </p:nvSpPr>
        <p:spPr>
          <a:xfrm>
            <a:off x="762000" y="2667000"/>
            <a:ext cx="53340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The study of Theo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The study of God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The study of rocks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None of the above</a:t>
            </a:r>
          </a:p>
        </p:txBody>
      </p:sp>
      <p:sp>
        <p:nvSpPr>
          <p:cNvPr id="34" name=""/>
          <p:cNvSpPr txBox="1"/>
          <p:nvPr/>
        </p:nvSpPr>
        <p:spPr>
          <a:xfrm rot="10800000">
            <a:off x="45719" y="34010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35" name="Theology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Theology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2. Theology of glory is all about: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2. </a:t>
            </a:r>
            <a:r>
              <a:rPr sz="4400"/>
              <a:t>Theology of glory is all about:</a:t>
            </a:r>
          </a:p>
        </p:txBody>
      </p:sp>
      <p:sp>
        <p:nvSpPr>
          <p:cNvPr id="39" name="Me…"/>
          <p:cNvSpPr txBox="1"/>
          <p:nvPr>
            <p:ph type="body" sz="half" idx="4294967295"/>
          </p:nvPr>
        </p:nvSpPr>
        <p:spPr>
          <a:xfrm>
            <a:off x="762000" y="2667000"/>
            <a:ext cx="53340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Me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God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Football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None of the                above</a:t>
            </a:r>
          </a:p>
        </p:txBody>
      </p:sp>
      <p:sp>
        <p:nvSpPr>
          <p:cNvPr id="40" name=""/>
          <p:cNvSpPr txBox="1"/>
          <p:nvPr/>
        </p:nvSpPr>
        <p:spPr>
          <a:xfrm rot="10800000">
            <a:off x="63182" y="26771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41" name="Theology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Theology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3. Theology of the cross is all about: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3. </a:t>
            </a:r>
            <a:r>
              <a:rPr sz="4400"/>
              <a:t>Theology of the cross is all about:</a:t>
            </a:r>
          </a:p>
        </p:txBody>
      </p:sp>
      <p:sp>
        <p:nvSpPr>
          <p:cNvPr id="45" name="Me…"/>
          <p:cNvSpPr txBox="1"/>
          <p:nvPr>
            <p:ph type="body" sz="half" idx="4294967295"/>
          </p:nvPr>
        </p:nvSpPr>
        <p:spPr>
          <a:xfrm>
            <a:off x="762000" y="2667000"/>
            <a:ext cx="53340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Me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God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School</a:t>
            </a:r>
          </a:p>
          <a:p>
            <a:pPr marL="646366" indent="-646366" defTabSz="795527">
              <a:spcBef>
                <a:spcPts val="800"/>
              </a:spcBef>
              <a:buFontTx/>
              <a:buAutoNum type="alphaLcPeriod" startAt="1"/>
              <a:defRPr sz="3480"/>
            </a:pPr>
            <a:r>
              <a:t>None of the                above</a:t>
            </a:r>
          </a:p>
        </p:txBody>
      </p:sp>
      <p:sp>
        <p:nvSpPr>
          <p:cNvPr id="46" name=""/>
          <p:cNvSpPr txBox="1"/>
          <p:nvPr/>
        </p:nvSpPr>
        <p:spPr>
          <a:xfrm rot="10800000">
            <a:off x="45719" y="33121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47" name="Theology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Theology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4. Does the cross by itself save you?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342900" indent="-342900" algn="l">
              <a:defRPr sz="4000"/>
            </a:lvl1pPr>
          </a:lstStyle>
          <a:p>
            <a:pPr/>
            <a:r>
              <a:t>4. Does the cross by itself save you?</a:t>
            </a:r>
          </a:p>
        </p:txBody>
      </p:sp>
      <p:sp>
        <p:nvSpPr>
          <p:cNvPr id="51" name="Yes…"/>
          <p:cNvSpPr txBox="1"/>
          <p:nvPr>
            <p:ph type="body" sz="half" idx="4294967295"/>
          </p:nvPr>
        </p:nvSpPr>
        <p:spPr>
          <a:xfrm>
            <a:off x="762000" y="2667000"/>
            <a:ext cx="53340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Yes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No</a:t>
            </a:r>
          </a:p>
        </p:txBody>
      </p:sp>
      <p:sp>
        <p:nvSpPr>
          <p:cNvPr id="52" name=""/>
          <p:cNvSpPr txBox="1"/>
          <p:nvPr/>
        </p:nvSpPr>
        <p:spPr>
          <a:xfrm rot="10800000">
            <a:off x="45719" y="34772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53" name="Theology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Theology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5. True/false: Worldly success is a sign of God’s favor.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5. True/false: Worldly success is a sign of God</a:t>
            </a:r>
            <a:r>
              <a:t>’</a:t>
            </a:r>
            <a:r>
              <a:t>s favor.</a:t>
            </a:r>
          </a:p>
        </p:txBody>
      </p:sp>
      <p:sp>
        <p:nvSpPr>
          <p:cNvPr id="57" name="True…"/>
          <p:cNvSpPr txBox="1"/>
          <p:nvPr>
            <p:ph type="body" sz="half" idx="4294967295"/>
          </p:nvPr>
        </p:nvSpPr>
        <p:spPr>
          <a:xfrm>
            <a:off x="762000" y="2667000"/>
            <a:ext cx="53340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True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False</a:t>
            </a:r>
          </a:p>
        </p:txBody>
      </p:sp>
      <p:sp>
        <p:nvSpPr>
          <p:cNvPr id="58" name=""/>
          <p:cNvSpPr txBox="1"/>
          <p:nvPr/>
        </p:nvSpPr>
        <p:spPr>
          <a:xfrm rot="10800000">
            <a:off x="45719" y="34772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59" name="Theology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Theology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7887" y="3432175"/>
            <a:ext cx="4376738" cy="3505200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6. True/false: “I must do something for God to love me.”"/>
          <p:cNvSpPr txBox="1"/>
          <p:nvPr>
            <p:ph type="title" idx="4294967295"/>
          </p:nvPr>
        </p:nvSpPr>
        <p:spPr>
          <a:xfrm>
            <a:off x="457200" y="533400"/>
            <a:ext cx="7772400" cy="2133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900" indent="-342900" algn="l">
              <a:defRPr sz="4000"/>
            </a:pPr>
            <a:r>
              <a:t>6. True/false: </a:t>
            </a:r>
            <a:r>
              <a:t>“</a:t>
            </a:r>
            <a:r>
              <a:t>I must do something for God to love me.</a:t>
            </a:r>
            <a:r>
              <a:t>”</a:t>
            </a:r>
          </a:p>
        </p:txBody>
      </p:sp>
      <p:sp>
        <p:nvSpPr>
          <p:cNvPr id="63" name="True…"/>
          <p:cNvSpPr txBox="1"/>
          <p:nvPr>
            <p:ph type="body" sz="half" idx="4294967295"/>
          </p:nvPr>
        </p:nvSpPr>
        <p:spPr>
          <a:xfrm>
            <a:off x="762000" y="2667000"/>
            <a:ext cx="5334000" cy="3124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True</a:t>
            </a:r>
          </a:p>
          <a:p>
            <a:pPr marL="742950" indent="-742950">
              <a:spcBef>
                <a:spcPts val="900"/>
              </a:spcBef>
              <a:buFontTx/>
              <a:buAutoNum type="alphaLcPeriod" startAt="1"/>
              <a:defRPr sz="4000"/>
            </a:pPr>
            <a:r>
              <a:t>False</a:t>
            </a:r>
          </a:p>
        </p:txBody>
      </p:sp>
      <p:sp>
        <p:nvSpPr>
          <p:cNvPr id="64" name=""/>
          <p:cNvSpPr txBox="1"/>
          <p:nvPr/>
        </p:nvSpPr>
        <p:spPr>
          <a:xfrm rot="10800000">
            <a:off x="45719" y="3477260"/>
            <a:ext cx="746761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</a:t>
            </a:r>
          </a:p>
        </p:txBody>
      </p:sp>
      <p:sp>
        <p:nvSpPr>
          <p:cNvPr id="65" name="Theology Quiz!"/>
          <p:cNvSpPr txBox="1"/>
          <p:nvPr/>
        </p:nvSpPr>
        <p:spPr>
          <a:xfrm rot="20548407">
            <a:off x="5239833" y="3715274"/>
            <a:ext cx="9052561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1400"/>
              </a:spcBef>
              <a:defRPr sz="6000">
                <a:effectLst>
                  <a:outerShdw sx="100000" sy="100000" kx="0" ky="0" algn="b" rotWithShape="0" blurRad="12700" dist="38100" dir="2700000">
                    <a:srgbClr val="DDDDDD"/>
                  </a:outerShdw>
                </a:effectLst>
                <a:latin typeface="Freestyle Script"/>
                <a:ea typeface="Freestyle Script"/>
                <a:cs typeface="Freestyle Script"/>
                <a:sym typeface="Freestyle Script"/>
              </a:defRPr>
            </a:lvl1pPr>
          </a:lstStyle>
          <a:p>
            <a:pPr/>
            <a:r>
              <a:t>Theology Quiz!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Today’s Lesson"/>
          <p:cNvSpPr txBox="1"/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Today</a:t>
            </a:r>
            <a:r>
              <a:t>’</a:t>
            </a:r>
            <a:r>
              <a:t>s Lesson</a:t>
            </a:r>
          </a:p>
        </p:txBody>
      </p:sp>
      <p:sp>
        <p:nvSpPr>
          <p:cNvPr id="69" name="Faith in Life – Prayer…"/>
          <p:cNvSpPr txBox="1"/>
          <p:nvPr>
            <p:ph type="body" idx="4294967295"/>
          </p:nvPr>
        </p:nvSpPr>
        <p:spPr>
          <a:xfrm>
            <a:off x="381000" y="1828800"/>
            <a:ext cx="8382000" cy="4525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Faith in Life – Prayer</a:t>
            </a:r>
          </a:p>
          <a:p>
            <a:pPr>
              <a:buChar char="•"/>
              <a:defRPr b="1" sz="3100">
                <a:latin typeface="Arial"/>
                <a:ea typeface="Arial"/>
                <a:cs typeface="Arial"/>
                <a:sym typeface="Arial"/>
              </a:defRPr>
            </a:pPr>
            <a:r>
              <a:t>As a group, let</a:t>
            </a:r>
            <a:r>
              <a:t>’</a:t>
            </a:r>
            <a:r>
              <a:t>s define this week</a:t>
            </a:r>
            <a:r>
              <a:t>’</a:t>
            </a:r>
            <a:r>
              <a:t>s Key Words.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Key Words"/>
          <p:cNvSpPr txBox="1"/>
          <p:nvPr>
            <p:ph type="title" idx="4294967295"/>
          </p:nvPr>
        </p:nvSpPr>
        <p:spPr>
          <a:xfrm>
            <a:off x="457200" y="685799"/>
            <a:ext cx="8229600" cy="1143002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Key Words</a:t>
            </a:r>
          </a:p>
        </p:txBody>
      </p:sp>
      <p:sp>
        <p:nvSpPr>
          <p:cNvPr id="73" name="INTERCESSION:…"/>
          <p:cNvSpPr txBox="1"/>
          <p:nvPr>
            <p:ph type="body" idx="4294967295"/>
          </p:nvPr>
        </p:nvSpPr>
        <p:spPr>
          <a:xfrm>
            <a:off x="228600" y="1676400"/>
            <a:ext cx="8458200" cy="37338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pPr>
            <a:r>
              <a:t>INTERCESSION: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	A prayer for someone.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pPr>
            <a:r>
              <a:t>CONFESSION: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Admitting a wrong or sin; a prayer of repentance.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pPr>
            <a:r>
              <a:t>BLESSING: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Asking God</a:t>
            </a:r>
            <a:r>
              <a:rPr b="0"/>
              <a:t>’</a:t>
            </a:r>
            <a:r>
              <a:rPr b="0"/>
              <a:t>s gracious gifts for someone.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b="1" sz="2800">
                <a:latin typeface="Arial"/>
                <a:ea typeface="Arial"/>
                <a:cs typeface="Arial"/>
                <a:sym typeface="Arial"/>
              </a:defRPr>
            </a:pPr>
            <a:r>
              <a:t>SUPPLICATION: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	A prayer that asks for something.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500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5" dur="500"/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0" dur="500"/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5" dur="500"/>
                                        <p:tgtEl>
                                          <p:spTgt spid="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7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Big Question:…"/>
          <p:cNvSpPr txBox="1"/>
          <p:nvPr/>
        </p:nvSpPr>
        <p:spPr>
          <a:xfrm>
            <a:off x="45719" y="2438400"/>
            <a:ext cx="9052562" cy="1336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000"/>
            </a:pPr>
            <a:r>
              <a:t>Big Question:</a:t>
            </a:r>
          </a:p>
          <a:p>
            <a:pPr algn="ctr">
              <a:defRPr b="1" sz="4000"/>
            </a:pPr>
            <a:r>
              <a:t>How do I know God is listening?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Walking &amp; Talking with God"/>
          <p:cNvSpPr txBox="1"/>
          <p:nvPr/>
        </p:nvSpPr>
        <p:spPr>
          <a:xfrm>
            <a:off x="45719" y="1371600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Walking &amp; Talking with God</a:t>
            </a:r>
          </a:p>
        </p:txBody>
      </p:sp>
      <p:sp>
        <p:nvSpPr>
          <p:cNvPr id="80" name="Think of any songs, Bible verses, actions, or times of worship that help you in your relationship with God.  Write them on your Lesson 21 worksheet."/>
          <p:cNvSpPr txBox="1"/>
          <p:nvPr/>
        </p:nvSpPr>
        <p:spPr>
          <a:xfrm>
            <a:off x="502919" y="2373629"/>
            <a:ext cx="8138161" cy="2567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3200"/>
            </a:lvl1pPr>
          </a:lstStyle>
          <a:p>
            <a:pPr/>
            <a:r>
              <a:t>Think of any songs, Bible verses, actions, or times of worship that help you in your relationship with God.  Write them on your Lesson 21 worksheet.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Prayer Postures"/>
          <p:cNvSpPr txBox="1"/>
          <p:nvPr/>
        </p:nvSpPr>
        <p:spPr>
          <a:xfrm>
            <a:off x="45719" y="762000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Prayer Postures</a:t>
            </a:r>
          </a:p>
        </p:txBody>
      </p:sp>
      <p:sp>
        <p:nvSpPr>
          <p:cNvPr id="84" name="Sitting/reclining (Mat. 26:20)…"/>
          <p:cNvSpPr txBox="1"/>
          <p:nvPr/>
        </p:nvSpPr>
        <p:spPr>
          <a:xfrm>
            <a:off x="502919" y="1859280"/>
            <a:ext cx="8138161" cy="405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Sitting/reclining (Mat. 26:20)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Standing (Mark 11:25)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Kneeling (Phil. 2:9-11)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Lying down (prostrate) (2 Chron. 20:18; Mat. 26:39)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Slowly walking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Hands raised (1 Tim. 2:8)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8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500"/>
                                        <p:tgtEl>
                                          <p:spTgt spid="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5" dur="500"/>
                                        <p:tgtEl>
                                          <p:spTgt spid="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0" dur="500"/>
                                        <p:tgtEl>
                                          <p:spTgt spid="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Psalms"/>
          <p:cNvSpPr txBox="1"/>
          <p:nvPr/>
        </p:nvSpPr>
        <p:spPr>
          <a:xfrm>
            <a:off x="45719" y="1196975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Psalms</a:t>
            </a:r>
          </a:p>
        </p:txBody>
      </p:sp>
      <p:sp>
        <p:nvSpPr>
          <p:cNvPr id="88" name="150 psalms!  Longest book of the Bible!…"/>
          <p:cNvSpPr txBox="1"/>
          <p:nvPr/>
        </p:nvSpPr>
        <p:spPr>
          <a:xfrm>
            <a:off x="502919" y="2278379"/>
            <a:ext cx="8138161" cy="306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150 psalms!  Longest book of the Bible!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Psalms are prayers covering a wide range of human experiences.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Many modern day Christian songs are based off of Psalms.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8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Psalms"/>
          <p:cNvSpPr txBox="1"/>
          <p:nvPr/>
        </p:nvSpPr>
        <p:spPr>
          <a:xfrm>
            <a:off x="45719" y="1044575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Psalms</a:t>
            </a:r>
          </a:p>
        </p:txBody>
      </p:sp>
      <p:sp>
        <p:nvSpPr>
          <p:cNvPr id="92" name="Psalm 23…"/>
          <p:cNvSpPr txBox="1"/>
          <p:nvPr/>
        </p:nvSpPr>
        <p:spPr>
          <a:xfrm>
            <a:off x="502919" y="1973580"/>
            <a:ext cx="8138161" cy="306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>
              <a:buSzPct val="100000"/>
              <a:buFont typeface="Arial"/>
              <a:buChar char="•"/>
              <a:defRPr b="1" sz="3200"/>
            </a:pPr>
            <a:r>
              <a:t>Psalm 23</a:t>
            </a:r>
          </a:p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Why does this Psalm provide comfort for people?</a:t>
            </a:r>
          </a:p>
          <a:p>
            <a:pPr marL="514350" indent="-514350">
              <a:buSzPct val="100000"/>
              <a:buFont typeface="Arial"/>
              <a:buChar char="•"/>
              <a:defRPr b="1" sz="3200"/>
            </a:pPr>
            <a:r>
              <a:t>Psalm 51:1-4 &amp; 10-12</a:t>
            </a:r>
          </a:p>
          <a:p>
            <a:pPr lvl="1" marL="971550" indent="-514350">
              <a:buSzPct val="100000"/>
              <a:buFont typeface="Arial"/>
              <a:buChar char="•"/>
              <a:defRPr sz="3200"/>
            </a:pPr>
            <a:r>
              <a:t>Using our Key Words, which words best describes these two passages?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500"/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7" dur="500"/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9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Call &amp; Response"/>
          <p:cNvSpPr txBox="1"/>
          <p:nvPr/>
        </p:nvSpPr>
        <p:spPr>
          <a:xfrm>
            <a:off x="45719" y="762000"/>
            <a:ext cx="9052562" cy="713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/>
            </a:lvl1pPr>
          </a:lstStyle>
          <a:p>
            <a:pPr/>
            <a:r>
              <a:t>Call &amp; Response</a:t>
            </a:r>
          </a:p>
        </p:txBody>
      </p:sp>
      <p:sp>
        <p:nvSpPr>
          <p:cNvPr id="96" name="The leader reads the first half of a verse and the congregation reads the second half.…"/>
          <p:cNvSpPr txBox="1"/>
          <p:nvPr/>
        </p:nvSpPr>
        <p:spPr>
          <a:xfrm>
            <a:off x="502919" y="2373629"/>
            <a:ext cx="8138161" cy="2567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The leader reads the first half of a verse and the congregation reads the second half.</a:t>
            </a:r>
          </a:p>
          <a:p>
            <a:pPr marL="514350" indent="-514350">
              <a:buSzPct val="100000"/>
              <a:buFont typeface="Arial"/>
              <a:buChar char="•"/>
              <a:defRPr sz="3200"/>
            </a:pPr>
            <a:r>
              <a:t>People chant the verses in some churches.</a:t>
            </a:r>
          </a:p>
          <a:p>
            <a:pPr marL="514350" indent="-514350">
              <a:buSzPct val="100000"/>
              <a:buFont typeface="Arial"/>
              <a:buChar char="•"/>
              <a:defRPr b="1" sz="3200"/>
            </a:pPr>
            <a:r>
              <a:t>Psalm 51:1-17</a:t>
            </a:r>
            <a:r>
              <a:rPr b="0"/>
              <a:t> (From an Ash Wed. service)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500"/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7" dur="500"/>
                                        <p:tgtEl>
                                          <p:spTgt spid="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96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Psalm 51 (selected verses)…"/>
          <p:cNvSpPr txBox="1"/>
          <p:nvPr/>
        </p:nvSpPr>
        <p:spPr>
          <a:xfrm>
            <a:off x="350520" y="533400"/>
            <a:ext cx="8442960" cy="6530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000" u="sng"/>
            </a:pPr>
            <a:r>
              <a:t>Psalm 51 </a:t>
            </a:r>
            <a:r>
              <a:rPr sz="3200"/>
              <a:t>(selected verses)</a:t>
            </a:r>
          </a:p>
          <a:p>
            <a:pPr algn="ctr">
              <a:defRPr b="1" sz="1800"/>
            </a:pPr>
          </a:p>
          <a:p>
            <a:pPr>
              <a:defRPr sz="4000"/>
            </a:pPr>
            <a:r>
              <a:t>L: Have mercy on me, O God, according to your steadfast love;</a:t>
            </a:r>
          </a:p>
          <a:p>
            <a:pPr>
              <a:defRPr b="1" sz="4000"/>
            </a:pPr>
            <a:r>
              <a:t>A: According to your abundant mercy blot out my transgressions.</a:t>
            </a:r>
          </a:p>
          <a:p>
            <a:pPr>
              <a:defRPr sz="4000"/>
            </a:pPr>
            <a:r>
              <a:t>L: Wash me thoroughly from my iniquity, and cleanse me from my sin.</a:t>
            </a:r>
          </a:p>
          <a:p>
            <a:pPr>
              <a:defRPr b="1" sz="4000"/>
            </a:pPr>
            <a:r>
              <a:t>A: For I know my transgressions, and my sin is ever before me.</a:t>
            </a:r>
            <a:endParaRPr sz="36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L: Against you, you alone, have I sinned, and done what is evil in your sight,…"/>
          <p:cNvSpPr txBox="1"/>
          <p:nvPr/>
        </p:nvSpPr>
        <p:spPr>
          <a:xfrm>
            <a:off x="350520" y="76200"/>
            <a:ext cx="8442960" cy="6873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/>
            </a:pPr>
            <a:r>
              <a:t>L: Against you, you alone, have I sinned, and done what is evil in your sight,</a:t>
            </a:r>
          </a:p>
          <a:p>
            <a:pPr>
              <a:defRPr b="1" sz="4000"/>
            </a:pPr>
            <a:r>
              <a:t>A: So that you are justified in your sentence and blameless when you pass judgment.</a:t>
            </a:r>
          </a:p>
          <a:p>
            <a:pPr>
              <a:defRPr sz="4000"/>
            </a:pPr>
            <a:r>
              <a:t>L: Indeed, I was born guilty, a sinner when my mother conceived me.</a:t>
            </a:r>
          </a:p>
          <a:p>
            <a:pPr>
              <a:defRPr b="1" sz="4000"/>
            </a:pPr>
            <a:r>
              <a:t>A: You desire truth in the inward being; therefore teach me wisdom in my secret heart.</a:t>
            </a:r>
            <a:endParaRPr sz="36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lide_4" descr="slide_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L: Do not cast me away from your presence, and do not take your Holy Spirit from me.…"/>
          <p:cNvSpPr txBox="1"/>
          <p:nvPr/>
        </p:nvSpPr>
        <p:spPr>
          <a:xfrm>
            <a:off x="350520" y="1390650"/>
            <a:ext cx="8442960" cy="438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/>
            </a:pPr>
            <a:r>
              <a:t>L: Do not cast me away from your presence, and do not take your Holy Spirit from me.</a:t>
            </a:r>
          </a:p>
          <a:p>
            <a:pPr>
              <a:defRPr b="1" sz="4000"/>
            </a:pPr>
            <a:r>
              <a:t>A: Restore to me the joy of your salvation, and sustain in me a willing spirit.  Amen.</a:t>
            </a:r>
            <a:endParaRPr sz="36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Lectio Divina…"/>
          <p:cNvSpPr txBox="1"/>
          <p:nvPr/>
        </p:nvSpPr>
        <p:spPr>
          <a:xfrm>
            <a:off x="45719" y="786129"/>
            <a:ext cx="9052562" cy="6123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 algn="ctr">
              <a:defRPr b="1" i="1" sz="4400"/>
            </a:pPr>
            <a:r>
              <a:t>Lectio Divina</a:t>
            </a:r>
          </a:p>
          <a:p>
            <a:pPr marL="514350" indent="-514350" algn="ctr">
              <a:defRPr b="1" sz="600"/>
            </a:pPr>
          </a:p>
          <a:p>
            <a:pPr marL="514350" indent="-514350">
              <a:buSzPct val="100000"/>
              <a:buFont typeface="Arial"/>
              <a:buChar char="•"/>
              <a:defRPr b="1" sz="3200"/>
            </a:pPr>
            <a:r>
              <a:t>This form of prayer has been used by many Christians throughout the centuries.</a:t>
            </a:r>
          </a:p>
          <a:p>
            <a:pPr marL="514350" indent="-514350">
              <a:buSzPct val="100000"/>
              <a:buFont typeface="Arial"/>
              <a:buChar char="•"/>
              <a:defRPr b="1" sz="3200"/>
            </a:pPr>
            <a:r>
              <a:t>Slow, contemplative process</a:t>
            </a:r>
          </a:p>
          <a:p>
            <a:pPr marL="514350" indent="-514350">
              <a:buSzPct val="100000"/>
              <a:buFont typeface="Arial"/>
              <a:buChar char="•"/>
              <a:defRPr b="1" sz="3200"/>
            </a:pPr>
            <a:r>
              <a:t>Read, Reflect, Respond, Rest</a:t>
            </a:r>
          </a:p>
          <a:p>
            <a:pPr marL="514350" indent="-514350">
              <a:buSzPct val="100000"/>
              <a:buFont typeface="Arial"/>
              <a:buChar char="•"/>
              <a:defRPr b="1" sz="3200"/>
            </a:pPr>
            <a:r>
              <a:t>At your table, read through the instructions on your worksheet and do Lectio Divina together.</a:t>
            </a:r>
          </a:p>
          <a:p>
            <a:pPr marL="514350" indent="-514350">
              <a:buSzPct val="100000"/>
              <a:buFont typeface="Arial"/>
              <a:buChar char="•"/>
              <a:defRPr b="1" sz="3200"/>
            </a:pPr>
            <a:r>
              <a:t>Choose one of these passages: </a:t>
            </a:r>
          </a:p>
          <a:p>
            <a:pPr lvl="1" marL="971550" indent="-514350">
              <a:buSzPct val="100000"/>
              <a:buFont typeface="Arial"/>
              <a:buChar char="•"/>
              <a:defRPr b="1" sz="2800"/>
            </a:pPr>
            <a:r>
              <a:t>Psalm 33:1-9</a:t>
            </a:r>
          </a:p>
          <a:p>
            <a:pPr lvl="1" marL="971550" indent="-514350">
              <a:buSzPct val="100000"/>
              <a:buFont typeface="Arial"/>
              <a:buChar char="•"/>
              <a:defRPr b="1" sz="2800"/>
            </a:pPr>
            <a:r>
              <a:t>Psalm 86:1-7</a:t>
            </a:r>
          </a:p>
          <a:p>
            <a:pPr lvl="1" marL="971550" indent="-514350">
              <a:buSzPct val="100000"/>
              <a:buFont typeface="Arial"/>
              <a:buChar char="•"/>
              <a:defRPr b="1" sz="2800"/>
            </a:pPr>
            <a:r>
              <a:t>Psalm 139:13-16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At your table,…"/>
          <p:cNvSpPr txBox="1"/>
          <p:nvPr/>
        </p:nvSpPr>
        <p:spPr>
          <a:xfrm>
            <a:off x="45719" y="1344929"/>
            <a:ext cx="9052562" cy="363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514350" indent="-514350" algn="ctr">
              <a:defRPr b="1" sz="3600"/>
            </a:pPr>
            <a:r>
              <a:t>At your table, </a:t>
            </a:r>
          </a:p>
          <a:p>
            <a:pPr marL="514350" indent="-514350" algn="ctr">
              <a:defRPr b="1" sz="3600"/>
            </a:pPr>
            <a:r>
              <a:t>reflect with these questions:</a:t>
            </a:r>
          </a:p>
          <a:p>
            <a:pPr marL="514350" indent="-514350" algn="ctr">
              <a:defRPr b="1" sz="2800"/>
            </a:pPr>
          </a:p>
          <a:p>
            <a:pPr marL="514350" indent="-514350">
              <a:buSzPct val="100000"/>
              <a:buFont typeface="Arial"/>
              <a:buChar char="•"/>
              <a:defRPr b="1" sz="3200">
                <a:solidFill>
                  <a:schemeClr val="accent2"/>
                </a:solidFill>
              </a:defRPr>
            </a:pPr>
            <a:r>
              <a:t>What did you like and dislike about Lectio Divina?</a:t>
            </a:r>
          </a:p>
          <a:p>
            <a:pPr marL="514350" indent="-514350">
              <a:buSzPct val="100000"/>
              <a:buFont typeface="Arial"/>
              <a:buChar char="•"/>
              <a:defRPr b="1" sz="3200">
                <a:solidFill>
                  <a:srgbClr val="558ED5"/>
                </a:solidFill>
              </a:defRPr>
            </a:pPr>
            <a:r>
              <a:t>How does prayer deepen our relationship with God?</a:t>
            </a:r>
          </a:p>
          <a:p>
            <a:pPr marL="514350" indent="-514350">
              <a:buSzPct val="100000"/>
              <a:buFont typeface="Arial"/>
              <a:buChar char="•"/>
              <a:defRPr b="1" sz="3200">
                <a:solidFill>
                  <a:srgbClr val="E46C0A"/>
                </a:solidFill>
              </a:defRPr>
            </a:pPr>
            <a:r>
              <a:t>Which prayer posture did you enjoy?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Reminder…"/>
          <p:cNvSpPr txBox="1"/>
          <p:nvPr>
            <p:ph type="body" idx="4294967295"/>
          </p:nvPr>
        </p:nvSpPr>
        <p:spPr>
          <a:xfrm>
            <a:off x="-1" y="304800"/>
            <a:ext cx="9144002" cy="4191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spcBef>
                <a:spcPts val="1400"/>
              </a:spcBef>
              <a:buSzTx/>
              <a:buNone/>
              <a:defRPr b="1" sz="6000" u="sng">
                <a:latin typeface="Arial"/>
                <a:ea typeface="Arial"/>
                <a:cs typeface="Arial"/>
                <a:sym typeface="Arial"/>
              </a:defRPr>
            </a:pPr>
            <a:r>
              <a:t>Reminder</a:t>
            </a:r>
          </a:p>
          <a:p>
            <a:pPr marL="0" indent="0" algn="ctr">
              <a:spcBef>
                <a:spcPts val="1400"/>
              </a:spcBef>
              <a:buSzTx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pPr>
            <a:r>
              <a:t>15 sermon notes</a:t>
            </a:r>
          </a:p>
          <a:p>
            <a:pPr marL="0" indent="0" algn="ctr">
              <a:spcBef>
                <a:spcPts val="1400"/>
              </a:spcBef>
              <a:buSzTx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pPr>
            <a:r>
              <a:t>&amp; 15 service hours due by May 1</a:t>
            </a:r>
            <a:r>
              <a:rPr baseline="30000"/>
              <a:t>st</a:t>
            </a:r>
            <a:r>
              <a:t>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slide_2" descr="slide_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Announcements:…"/>
          <p:cNvSpPr txBox="1"/>
          <p:nvPr/>
        </p:nvSpPr>
        <p:spPr>
          <a:xfrm>
            <a:off x="45719" y="1256030"/>
            <a:ext cx="9052562" cy="4587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800" u="sng"/>
            </a:pPr>
            <a:r>
              <a:t>Announcements:</a:t>
            </a:r>
          </a:p>
          <a:p>
            <a:pPr algn="ctr">
              <a:defRPr b="1" sz="4800"/>
            </a:pPr>
            <a:r>
              <a:t>-Sunday Night FLY is TONIGHT @ 7pm! Get to know Ella and play some games w/ friends!</a:t>
            </a:r>
          </a:p>
          <a:p>
            <a:pPr algn="ctr">
              <a:defRPr b="1" sz="4800"/>
            </a:pPr>
            <a:r>
              <a:t>-Thank you to everyone who helped with our Spaghetti Dinner!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SNFLY Feb 22.jpg" descr="SNFLY Feb 2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2318" y="-1"/>
            <a:ext cx="5299364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Closing Prayer…"/>
          <p:cNvSpPr txBox="1"/>
          <p:nvPr>
            <p:ph type="body" sz="half" idx="4294967295"/>
          </p:nvPr>
        </p:nvSpPr>
        <p:spPr>
          <a:xfrm>
            <a:off x="800100" y="1580031"/>
            <a:ext cx="7543800" cy="25908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 defTabSz="822959">
              <a:spcBef>
                <a:spcPts val="1200"/>
              </a:spcBef>
              <a:buSzTx/>
              <a:buNone/>
              <a:defRPr b="1" sz="5400">
                <a:latin typeface="Arial"/>
                <a:ea typeface="Arial"/>
                <a:cs typeface="Arial"/>
                <a:sym typeface="Arial"/>
              </a:defRPr>
            </a:pPr>
            <a:r>
              <a:t>Closing Prayer</a:t>
            </a:r>
          </a:p>
          <a:p>
            <a:pPr marL="0" indent="0" algn="ctr" defTabSz="822959">
              <a:spcBef>
                <a:spcPts val="1200"/>
              </a:spcBef>
              <a:buSzTx/>
              <a:buNone/>
              <a:defRPr sz="5400">
                <a:latin typeface="Arial"/>
                <a:ea typeface="Arial"/>
                <a:cs typeface="Arial"/>
                <a:sym typeface="Arial"/>
              </a:defRPr>
            </a:pPr>
            <a:r>
              <a:t>*Choose a prayer posture!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slide_3" descr="slide_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Have a wonderful week!  Go in peace and serve the Lord!"/>
          <p:cNvSpPr txBox="1"/>
          <p:nvPr>
            <p:ph type="body" sz="half" idx="4294967295"/>
          </p:nvPr>
        </p:nvSpPr>
        <p:spPr>
          <a:xfrm>
            <a:off x="762000" y="1143000"/>
            <a:ext cx="7543800" cy="25908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 algn="ctr" defTabSz="877823">
              <a:spcBef>
                <a:spcPts val="1300"/>
              </a:spcBef>
              <a:buSzTx/>
              <a:buNone/>
              <a:defRPr sz="576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Have a wonderful week!  Go in peace and serve the Lord!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