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Calibri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428176" y="6404292"/>
            <a:ext cx="258624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2352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924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496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6068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640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3" Type="http://schemas.openxmlformats.org/officeDocument/2006/relationships/image" Target="../media/image3.jpeg"/><Relationship Id="rId4" Type="http://schemas.openxmlformats.org/officeDocument/2006/relationships/image" Target="../media/image2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_3" descr="slide_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Welcome!…"/>
          <p:cNvSpPr txBox="1"/>
          <p:nvPr>
            <p:ph type="body" idx="4294967295"/>
          </p:nvPr>
        </p:nvSpPr>
        <p:spPr>
          <a:xfrm>
            <a:off x="-1" y="1066800"/>
            <a:ext cx="9144002" cy="41910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 algn="ctr">
              <a:spcBef>
                <a:spcPts val="1400"/>
              </a:spcBef>
              <a:buSzTx/>
              <a:buNone/>
              <a:defRPr b="1" sz="6000">
                <a:latin typeface="Arial"/>
                <a:ea typeface="Arial"/>
                <a:cs typeface="Arial"/>
                <a:sym typeface="Arial"/>
              </a:defRPr>
            </a:pPr>
            <a:r>
              <a:t>Welcome!</a:t>
            </a:r>
          </a:p>
          <a:p>
            <a:pPr marL="0" indent="0" algn="ctr">
              <a:spcBef>
                <a:spcPts val="1200"/>
              </a:spcBef>
              <a:buSzTx/>
              <a:buNone/>
              <a:defRPr sz="5400">
                <a:latin typeface="Arial"/>
                <a:ea typeface="Arial"/>
                <a:cs typeface="Arial"/>
                <a:sym typeface="Arial"/>
              </a:defRPr>
            </a:pPr>
            <a:r>
              <a:t>Please check-in, fill out a name tag, and sit with your parents.</a:t>
            </a:r>
          </a:p>
        </p:txBody>
      </p:sp>
      <p:pic>
        <p:nvPicPr>
          <p:cNvPr id="22" name="image.tif" descr="image.ti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image.tif" descr="image.ti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slide_4" descr="slide_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Opening Prayer"/>
          <p:cNvSpPr txBox="1"/>
          <p:nvPr>
            <p:ph type="title" idx="4294967295"/>
          </p:nvPr>
        </p:nvSpPr>
        <p:spPr>
          <a:xfrm>
            <a:off x="685800" y="838200"/>
            <a:ext cx="7772400" cy="3962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b="1" sz="6000"/>
            </a:lvl1pPr>
          </a:lstStyle>
          <a:p>
            <a:pPr/>
            <a:r>
              <a:t>Opening Prayer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slide_4" descr="slide_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Quiz (on last week’s lesson)"/>
          <p:cNvSpPr txBox="1"/>
          <p:nvPr>
            <p:ph type="title" idx="4294967295"/>
          </p:nvPr>
        </p:nvSpPr>
        <p:spPr>
          <a:xfrm>
            <a:off x="685800" y="838200"/>
            <a:ext cx="7772400" cy="3962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defRPr b="1" sz="6600"/>
            </a:pPr>
            <a:r>
              <a:t>Quiz</a:t>
            </a:r>
            <a:br/>
            <a:r>
              <a:rPr sz="6000"/>
              <a:t>(on last week</a:t>
            </a:r>
            <a:r>
              <a:rPr sz="6000"/>
              <a:t>’</a:t>
            </a:r>
            <a:r>
              <a:rPr sz="6000"/>
              <a:t>s lesson)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32" name="1. Vocation is:"/>
          <p:cNvSpPr txBox="1"/>
          <p:nvPr>
            <p:ph type="title" idx="4294967295"/>
          </p:nvPr>
        </p:nvSpPr>
        <p:spPr>
          <a:xfrm>
            <a:off x="457200" y="533400"/>
            <a:ext cx="7772400" cy="21336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42900" indent="-342900" algn="l">
              <a:defRPr sz="4000"/>
            </a:pPr>
            <a:r>
              <a:t>1. </a:t>
            </a:r>
            <a:r>
              <a:rPr sz="4400"/>
              <a:t>Vocation is:</a:t>
            </a:r>
          </a:p>
        </p:txBody>
      </p:sp>
      <p:sp>
        <p:nvSpPr>
          <p:cNvPr id="33" name="a vacation.…"/>
          <p:cNvSpPr txBox="1"/>
          <p:nvPr>
            <p:ph type="body" sz="quarter" idx="4294967295"/>
          </p:nvPr>
        </p:nvSpPr>
        <p:spPr>
          <a:xfrm>
            <a:off x="762000" y="2667000"/>
            <a:ext cx="3886200" cy="31242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742950" indent="-742950">
              <a:spcBef>
                <a:spcPts val="900"/>
              </a:spcBef>
              <a:buFontTx/>
              <a:buAutoNum type="alphaLcPeriod" startAt="1"/>
              <a:defRPr sz="4000"/>
            </a:pPr>
            <a:r>
              <a:t>a vacation.</a:t>
            </a:r>
          </a:p>
          <a:p>
            <a:pPr marL="742950" indent="-742950">
              <a:spcBef>
                <a:spcPts val="900"/>
              </a:spcBef>
              <a:buFontTx/>
              <a:buAutoNum type="alphaLcPeriod" startAt="1"/>
              <a:defRPr sz="4000"/>
            </a:pPr>
            <a:r>
              <a:t>a holy calling.</a:t>
            </a:r>
          </a:p>
          <a:p>
            <a:pPr marL="742950" indent="-742950">
              <a:spcBef>
                <a:spcPts val="900"/>
              </a:spcBef>
              <a:buFontTx/>
              <a:buAutoNum type="alphaLcPeriod" startAt="1"/>
              <a:defRPr sz="4000"/>
            </a:pPr>
            <a:r>
              <a:t>a sin.</a:t>
            </a:r>
          </a:p>
          <a:p>
            <a:pPr marL="742950" indent="-742950">
              <a:spcBef>
                <a:spcPts val="900"/>
              </a:spcBef>
              <a:buFontTx/>
              <a:buAutoNum type="alphaLcPeriod" startAt="1"/>
              <a:defRPr sz="4000"/>
            </a:pPr>
            <a:r>
              <a:t>a band.</a:t>
            </a:r>
          </a:p>
        </p:txBody>
      </p:sp>
      <p:sp>
        <p:nvSpPr>
          <p:cNvPr id="34" name=""/>
          <p:cNvSpPr txBox="1"/>
          <p:nvPr/>
        </p:nvSpPr>
        <p:spPr>
          <a:xfrm rot="10800000">
            <a:off x="45719" y="340106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j-lt"/>
                <a:ea typeface="+mj-ea"/>
                <a:cs typeface="+mj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35" name="Vocation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pPr/>
            <a:r>
              <a:t>Vocation Quiz!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2. Who gives us our vocations?"/>
          <p:cNvSpPr txBox="1"/>
          <p:nvPr>
            <p:ph type="title" idx="4294967295"/>
          </p:nvPr>
        </p:nvSpPr>
        <p:spPr>
          <a:xfrm>
            <a:off x="457200" y="533400"/>
            <a:ext cx="7772400" cy="21336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42900" indent="-342900" algn="l">
              <a:defRPr sz="4000"/>
            </a:pPr>
            <a:r>
              <a:t>2. </a:t>
            </a:r>
            <a:r>
              <a:rPr sz="4400"/>
              <a:t>Who gives us our vocations?</a:t>
            </a:r>
          </a:p>
        </p:txBody>
      </p:sp>
      <p:sp>
        <p:nvSpPr>
          <p:cNvPr id="39" name="Pastor Peter…"/>
          <p:cNvSpPr txBox="1"/>
          <p:nvPr>
            <p:ph type="body" sz="quarter" idx="4294967295"/>
          </p:nvPr>
        </p:nvSpPr>
        <p:spPr>
          <a:xfrm>
            <a:off x="762000" y="2667000"/>
            <a:ext cx="3886200" cy="31242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742950" indent="-742950">
              <a:spcBef>
                <a:spcPts val="900"/>
              </a:spcBef>
              <a:buFontTx/>
              <a:buAutoNum type="alphaLcPeriod" startAt="1"/>
              <a:defRPr sz="4000"/>
            </a:pPr>
            <a:r>
              <a:t>Pastor Peter</a:t>
            </a:r>
          </a:p>
          <a:p>
            <a:pPr marL="742950" indent="-742950">
              <a:spcBef>
                <a:spcPts val="900"/>
              </a:spcBef>
              <a:buFontTx/>
              <a:buAutoNum type="alphaLcPeriod" startAt="1"/>
              <a:defRPr sz="4000"/>
            </a:pPr>
            <a:r>
              <a:t>Parents</a:t>
            </a:r>
          </a:p>
          <a:p>
            <a:pPr marL="742950" indent="-742950">
              <a:spcBef>
                <a:spcPts val="900"/>
              </a:spcBef>
              <a:buFontTx/>
              <a:buAutoNum type="alphaLcPeriod" startAt="1"/>
              <a:defRPr sz="4000"/>
            </a:pPr>
            <a:r>
              <a:t>God</a:t>
            </a:r>
          </a:p>
          <a:p>
            <a:pPr marL="742950" indent="-742950">
              <a:spcBef>
                <a:spcPts val="900"/>
              </a:spcBef>
              <a:buFontTx/>
              <a:buAutoNum type="alphaLcPeriod" startAt="1"/>
              <a:defRPr sz="4000"/>
            </a:pPr>
            <a:r>
              <a:t>Friends</a:t>
            </a:r>
          </a:p>
        </p:txBody>
      </p:sp>
      <p:sp>
        <p:nvSpPr>
          <p:cNvPr id="40" name=""/>
          <p:cNvSpPr txBox="1"/>
          <p:nvPr/>
        </p:nvSpPr>
        <p:spPr>
          <a:xfrm rot="10800000">
            <a:off x="45719" y="423926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j-lt"/>
                <a:ea typeface="+mj-ea"/>
                <a:cs typeface="+mj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41" name="Vocation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pPr/>
            <a:r>
              <a:t>Vocation Quiz!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0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44" name="3. True or false: A shoe has a purpose."/>
          <p:cNvSpPr txBox="1"/>
          <p:nvPr>
            <p:ph type="title" idx="4294967295"/>
          </p:nvPr>
        </p:nvSpPr>
        <p:spPr>
          <a:xfrm>
            <a:off x="457200" y="533400"/>
            <a:ext cx="7772400" cy="21336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42900" indent="-342900" algn="l">
              <a:defRPr sz="4000"/>
            </a:pPr>
            <a:r>
              <a:t>3. </a:t>
            </a:r>
            <a:r>
              <a:rPr sz="4400"/>
              <a:t>True or false: A shoe has a purpose.</a:t>
            </a:r>
          </a:p>
        </p:txBody>
      </p:sp>
      <p:sp>
        <p:nvSpPr>
          <p:cNvPr id="45" name="True…"/>
          <p:cNvSpPr txBox="1"/>
          <p:nvPr>
            <p:ph type="body" sz="quarter" idx="4294967295"/>
          </p:nvPr>
        </p:nvSpPr>
        <p:spPr>
          <a:xfrm>
            <a:off x="762000" y="2667000"/>
            <a:ext cx="3886200" cy="31242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742950" indent="-742950">
              <a:spcBef>
                <a:spcPts val="900"/>
              </a:spcBef>
              <a:buFontTx/>
              <a:buAutoNum type="alphaLcPeriod" startAt="1"/>
              <a:defRPr sz="4000"/>
            </a:pPr>
            <a:r>
              <a:t>True</a:t>
            </a:r>
          </a:p>
          <a:p>
            <a:pPr marL="742950" indent="-742950">
              <a:spcBef>
                <a:spcPts val="900"/>
              </a:spcBef>
              <a:buFontTx/>
              <a:buAutoNum type="alphaLcPeriod" startAt="1"/>
              <a:defRPr sz="4000"/>
            </a:pPr>
            <a:r>
              <a:t>False</a:t>
            </a:r>
          </a:p>
        </p:txBody>
      </p:sp>
      <p:sp>
        <p:nvSpPr>
          <p:cNvPr id="46" name=""/>
          <p:cNvSpPr txBox="1"/>
          <p:nvPr/>
        </p:nvSpPr>
        <p:spPr>
          <a:xfrm rot="10800000">
            <a:off x="45719" y="271526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j-lt"/>
                <a:ea typeface="+mj-ea"/>
                <a:cs typeface="+mj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47" name="Vocation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pPr/>
            <a:r>
              <a:t>Vocation Quiz!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4. What is the purpose of our God-given gifts?"/>
          <p:cNvSpPr txBox="1"/>
          <p:nvPr>
            <p:ph type="title" idx="4294967295"/>
          </p:nvPr>
        </p:nvSpPr>
        <p:spPr>
          <a:xfrm>
            <a:off x="457200" y="533400"/>
            <a:ext cx="7772400" cy="21336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42900" indent="-342900" algn="l">
              <a:defRPr sz="4000"/>
            </a:pPr>
            <a:r>
              <a:t>4. </a:t>
            </a:r>
            <a:r>
              <a:rPr sz="4400"/>
              <a:t>What is the purpose of our God-given gifts?</a:t>
            </a:r>
          </a:p>
        </p:txBody>
      </p:sp>
      <p:sp>
        <p:nvSpPr>
          <p:cNvPr id="51" name="Help others…"/>
          <p:cNvSpPr txBox="1"/>
          <p:nvPr>
            <p:ph type="body" sz="quarter" idx="4294967295"/>
          </p:nvPr>
        </p:nvSpPr>
        <p:spPr>
          <a:xfrm>
            <a:off x="762000" y="2438400"/>
            <a:ext cx="3886200" cy="31242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646366" indent="-646366" defTabSz="795527">
              <a:spcBef>
                <a:spcPts val="800"/>
              </a:spcBef>
              <a:buFontTx/>
              <a:buAutoNum type="alphaLcPeriod" startAt="1"/>
              <a:defRPr sz="3480"/>
            </a:pPr>
            <a:r>
              <a:t>Help others</a:t>
            </a:r>
          </a:p>
          <a:p>
            <a:pPr marL="646366" indent="-646366" defTabSz="795527">
              <a:spcBef>
                <a:spcPts val="800"/>
              </a:spcBef>
              <a:buFontTx/>
              <a:buAutoNum type="alphaLcPeriod" startAt="1"/>
              <a:defRPr sz="3480"/>
            </a:pPr>
            <a:r>
              <a:t>Serve God</a:t>
            </a:r>
          </a:p>
          <a:p>
            <a:pPr marL="646366" indent="-646366" defTabSz="795527">
              <a:spcBef>
                <a:spcPts val="800"/>
              </a:spcBef>
              <a:buFontTx/>
              <a:buAutoNum type="alphaLcPeriod" startAt="1"/>
              <a:defRPr sz="3480"/>
            </a:pPr>
            <a:r>
              <a:t>Glorify God</a:t>
            </a:r>
            <a:r>
              <a:t>’</a:t>
            </a:r>
            <a:r>
              <a:t>s name</a:t>
            </a:r>
          </a:p>
          <a:p>
            <a:pPr marL="646366" indent="-646366" defTabSz="795527">
              <a:spcBef>
                <a:spcPts val="800"/>
              </a:spcBef>
              <a:buFontTx/>
              <a:buAutoNum type="alphaLcPeriod" startAt="1"/>
              <a:defRPr sz="3480"/>
            </a:pPr>
            <a:r>
              <a:t>All of the above.</a:t>
            </a:r>
          </a:p>
        </p:txBody>
      </p:sp>
      <p:sp>
        <p:nvSpPr>
          <p:cNvPr id="52" name=""/>
          <p:cNvSpPr txBox="1"/>
          <p:nvPr/>
        </p:nvSpPr>
        <p:spPr>
          <a:xfrm rot="10800000">
            <a:off x="45719" y="489966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j-lt"/>
                <a:ea typeface="+mj-ea"/>
                <a:cs typeface="+mj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53" name="Vocation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pPr/>
            <a:r>
              <a:t>Vocation Quiz!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5. True or false: We all have different gifts."/>
          <p:cNvSpPr txBox="1"/>
          <p:nvPr>
            <p:ph type="title" idx="4294967295"/>
          </p:nvPr>
        </p:nvSpPr>
        <p:spPr>
          <a:xfrm>
            <a:off x="457200" y="533400"/>
            <a:ext cx="7772400" cy="21336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42900" indent="-342900" algn="l">
              <a:defRPr sz="4000"/>
            </a:pPr>
            <a:r>
              <a:t>5. </a:t>
            </a:r>
            <a:r>
              <a:rPr sz="4400"/>
              <a:t>True or false: We all have different gifts.</a:t>
            </a:r>
          </a:p>
        </p:txBody>
      </p:sp>
      <p:sp>
        <p:nvSpPr>
          <p:cNvPr id="57" name="True…"/>
          <p:cNvSpPr txBox="1"/>
          <p:nvPr>
            <p:ph type="body" sz="quarter" idx="4294967295"/>
          </p:nvPr>
        </p:nvSpPr>
        <p:spPr>
          <a:xfrm>
            <a:off x="762000" y="2667000"/>
            <a:ext cx="3886200" cy="31242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742950" indent="-742950">
              <a:spcBef>
                <a:spcPts val="900"/>
              </a:spcBef>
              <a:buFontTx/>
              <a:buAutoNum type="alphaLcPeriod" startAt="1"/>
              <a:defRPr sz="4000"/>
            </a:pPr>
            <a:r>
              <a:t>True</a:t>
            </a:r>
          </a:p>
          <a:p>
            <a:pPr marL="742950" indent="-742950">
              <a:spcBef>
                <a:spcPts val="900"/>
              </a:spcBef>
              <a:buFontTx/>
              <a:buAutoNum type="alphaLcPeriod" startAt="1"/>
              <a:defRPr sz="4000"/>
            </a:pPr>
            <a:r>
              <a:t>False</a:t>
            </a:r>
          </a:p>
        </p:txBody>
      </p:sp>
      <p:sp>
        <p:nvSpPr>
          <p:cNvPr id="58" name=""/>
          <p:cNvSpPr txBox="1"/>
          <p:nvPr/>
        </p:nvSpPr>
        <p:spPr>
          <a:xfrm rot="10800000">
            <a:off x="45719" y="271526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j-lt"/>
                <a:ea typeface="+mj-ea"/>
                <a:cs typeface="+mj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59" name="Vocation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pPr/>
            <a:r>
              <a:t>Vocation Quiz!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6. True or false: Each of us has only one vocation."/>
          <p:cNvSpPr txBox="1"/>
          <p:nvPr>
            <p:ph type="title" idx="4294967295"/>
          </p:nvPr>
        </p:nvSpPr>
        <p:spPr>
          <a:xfrm>
            <a:off x="457200" y="533400"/>
            <a:ext cx="7772400" cy="21336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42900" indent="-342900" algn="l">
              <a:defRPr sz="4000"/>
            </a:pPr>
            <a:r>
              <a:t>6. </a:t>
            </a:r>
            <a:r>
              <a:rPr sz="4400"/>
              <a:t>True or false: Each of us has only one vocation.</a:t>
            </a:r>
          </a:p>
        </p:txBody>
      </p:sp>
      <p:sp>
        <p:nvSpPr>
          <p:cNvPr id="63" name="True…"/>
          <p:cNvSpPr txBox="1"/>
          <p:nvPr>
            <p:ph type="body" sz="quarter" idx="4294967295"/>
          </p:nvPr>
        </p:nvSpPr>
        <p:spPr>
          <a:xfrm>
            <a:off x="762000" y="2667000"/>
            <a:ext cx="3886200" cy="31242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742950" indent="-742950">
              <a:spcBef>
                <a:spcPts val="900"/>
              </a:spcBef>
              <a:buFontTx/>
              <a:buAutoNum type="alphaLcPeriod" startAt="1"/>
              <a:defRPr sz="4000"/>
            </a:pPr>
            <a:r>
              <a:t>True</a:t>
            </a:r>
          </a:p>
          <a:p>
            <a:pPr marL="742950" indent="-742950">
              <a:spcBef>
                <a:spcPts val="900"/>
              </a:spcBef>
              <a:buFontTx/>
              <a:buAutoNum type="alphaLcPeriod" startAt="1"/>
              <a:defRPr sz="4000"/>
            </a:pPr>
            <a:r>
              <a:t>False</a:t>
            </a:r>
          </a:p>
        </p:txBody>
      </p:sp>
      <p:sp>
        <p:nvSpPr>
          <p:cNvPr id="64" name=""/>
          <p:cNvSpPr txBox="1"/>
          <p:nvPr/>
        </p:nvSpPr>
        <p:spPr>
          <a:xfrm rot="10800000">
            <a:off x="45719" y="347726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j-lt"/>
                <a:ea typeface="+mj-ea"/>
                <a:cs typeface="+mj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65" name="Vocation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pPr/>
            <a:r>
              <a:t>Vocation Quiz!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Today’s Lesson"/>
          <p:cNvSpPr txBox="1"/>
          <p:nvPr>
            <p:ph type="title" idx="4294967295"/>
          </p:nvPr>
        </p:nvSpPr>
        <p:spPr>
          <a:xfrm>
            <a:off x="457200" y="685799"/>
            <a:ext cx="8229600" cy="1143002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Today</a:t>
            </a:r>
            <a:r>
              <a:t>’</a:t>
            </a:r>
            <a:r>
              <a:t>s Lesson</a:t>
            </a:r>
          </a:p>
        </p:txBody>
      </p:sp>
      <p:sp>
        <p:nvSpPr>
          <p:cNvPr id="69" name="Faith in Life…"/>
          <p:cNvSpPr txBox="1"/>
          <p:nvPr>
            <p:ph type="body" idx="4294967295"/>
          </p:nvPr>
        </p:nvSpPr>
        <p:spPr>
          <a:xfrm>
            <a:off x="381000" y="1828800"/>
            <a:ext cx="83820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  <a:defRPr sz="3100">
                <a:latin typeface="Arial"/>
                <a:ea typeface="Arial"/>
                <a:cs typeface="Arial"/>
                <a:sym typeface="Arial"/>
              </a:defRPr>
            </a:pPr>
            <a:r>
              <a:t>Faith in Life </a:t>
            </a:r>
          </a:p>
          <a:p>
            <a:pPr lvl="1" marL="742950" indent="-285750">
              <a:spcBef>
                <a:spcPts val="0"/>
              </a:spcBef>
              <a:defRPr sz="2700">
                <a:latin typeface="Arial"/>
                <a:ea typeface="Arial"/>
                <a:cs typeface="Arial"/>
                <a:sym typeface="Arial"/>
              </a:defRPr>
            </a:pPr>
            <a:r>
              <a:t>Theology of the Cross &amp; Theology of Glory</a:t>
            </a:r>
          </a:p>
          <a:p>
            <a:pPr>
              <a:buChar char="•"/>
              <a:defRPr b="1" sz="3100">
                <a:latin typeface="Arial"/>
                <a:ea typeface="Arial"/>
                <a:cs typeface="Arial"/>
                <a:sym typeface="Arial"/>
              </a:defRPr>
            </a:pPr>
            <a:r>
              <a:t>As a group, let</a:t>
            </a:r>
            <a:r>
              <a:t>’</a:t>
            </a:r>
            <a:r>
              <a:t>s define today</a:t>
            </a:r>
            <a:r>
              <a:t>’</a:t>
            </a:r>
            <a:r>
              <a:t>s Key Words.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Key Words"/>
          <p:cNvSpPr txBox="1"/>
          <p:nvPr>
            <p:ph type="title" idx="4294967295"/>
          </p:nvPr>
        </p:nvSpPr>
        <p:spPr>
          <a:xfrm>
            <a:off x="457200" y="-304801"/>
            <a:ext cx="8229600" cy="1143002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Key Words</a:t>
            </a:r>
          </a:p>
        </p:txBody>
      </p:sp>
      <p:sp>
        <p:nvSpPr>
          <p:cNvPr id="73" name="THEOLOGY:…"/>
          <p:cNvSpPr txBox="1"/>
          <p:nvPr>
            <p:ph type="body" idx="4294967295"/>
          </p:nvPr>
        </p:nvSpPr>
        <p:spPr>
          <a:xfrm>
            <a:off x="228600" y="685800"/>
            <a:ext cx="8458200" cy="5486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32613" indent="-332613" defTabSz="886968">
              <a:lnSpc>
                <a:spcPct val="80000"/>
              </a:lnSpc>
              <a:spcBef>
                <a:spcPts val="600"/>
              </a:spcBef>
              <a:buSzTx/>
              <a:buNone/>
              <a:defRPr b="1" sz="2716">
                <a:latin typeface="Arial"/>
                <a:ea typeface="Arial"/>
                <a:cs typeface="Arial"/>
                <a:sym typeface="Arial"/>
              </a:defRPr>
            </a:pPr>
            <a:r>
              <a:t>THEOLOGY:</a:t>
            </a:r>
          </a:p>
          <a:p>
            <a:pPr marL="332613" indent="-332613" defTabSz="886968">
              <a:lnSpc>
                <a:spcPct val="80000"/>
              </a:lnSpc>
              <a:spcBef>
                <a:spcPts val="600"/>
              </a:spcBef>
              <a:buSzTx/>
              <a:buNone/>
              <a:defRPr sz="2716">
                <a:latin typeface="Arial"/>
                <a:ea typeface="Arial"/>
                <a:cs typeface="Arial"/>
                <a:sym typeface="Arial"/>
              </a:defRPr>
            </a:pPr>
            <a:r>
              <a:t>	The study of God.</a:t>
            </a:r>
          </a:p>
          <a:p>
            <a:pPr marL="332613" indent="-332613" defTabSz="886968">
              <a:lnSpc>
                <a:spcPct val="80000"/>
              </a:lnSpc>
              <a:spcBef>
                <a:spcPts val="600"/>
              </a:spcBef>
              <a:buSzTx/>
              <a:buNone/>
              <a:defRPr b="1" sz="2716">
                <a:latin typeface="Arial"/>
                <a:ea typeface="Arial"/>
                <a:cs typeface="Arial"/>
                <a:sym typeface="Arial"/>
              </a:defRPr>
            </a:pPr>
            <a:r>
              <a:t>THEOLOGY OF GLORY: </a:t>
            </a:r>
          </a:p>
          <a:p>
            <a:pPr marL="332613" indent="-332613" defTabSz="886968">
              <a:lnSpc>
                <a:spcPct val="80000"/>
              </a:lnSpc>
              <a:spcBef>
                <a:spcPts val="600"/>
              </a:spcBef>
              <a:buSzTx/>
              <a:buNone/>
              <a:defRPr b="1" sz="2716">
                <a:latin typeface="Arial"/>
                <a:ea typeface="Arial"/>
                <a:cs typeface="Arial"/>
                <a:sym typeface="Arial"/>
              </a:defRPr>
            </a:pPr>
            <a:r>
              <a:t>	</a:t>
            </a:r>
            <a:r>
              <a:rPr b="0"/>
              <a:t>The study of God that emphasizes </a:t>
            </a:r>
            <a:r>
              <a:rPr b="0" u="sng"/>
              <a:t>human</a:t>
            </a:r>
            <a:r>
              <a:rPr b="0"/>
              <a:t> effort and </a:t>
            </a:r>
            <a:r>
              <a:rPr b="0" u="sng"/>
              <a:t>conforms</a:t>
            </a:r>
            <a:r>
              <a:rPr b="0"/>
              <a:t> to cultural expectations of God and believers.</a:t>
            </a:r>
          </a:p>
          <a:p>
            <a:pPr marL="332613" indent="-332613" defTabSz="886968">
              <a:lnSpc>
                <a:spcPct val="80000"/>
              </a:lnSpc>
              <a:spcBef>
                <a:spcPts val="600"/>
              </a:spcBef>
              <a:buSzTx/>
              <a:buNone/>
              <a:defRPr b="1" sz="2716">
                <a:latin typeface="Arial"/>
                <a:ea typeface="Arial"/>
                <a:cs typeface="Arial"/>
                <a:sym typeface="Arial"/>
              </a:defRPr>
            </a:pPr>
            <a:r>
              <a:t>THEOLOGY OF THE CROSS:</a:t>
            </a:r>
          </a:p>
          <a:p>
            <a:pPr marL="332613" indent="-332613" defTabSz="886968">
              <a:lnSpc>
                <a:spcPct val="80000"/>
              </a:lnSpc>
              <a:spcBef>
                <a:spcPts val="600"/>
              </a:spcBef>
              <a:buSzTx/>
              <a:buNone/>
              <a:defRPr b="1" sz="2716">
                <a:latin typeface="Arial"/>
                <a:ea typeface="Arial"/>
                <a:cs typeface="Arial"/>
                <a:sym typeface="Arial"/>
              </a:defRPr>
            </a:pPr>
            <a:r>
              <a:t>	</a:t>
            </a:r>
            <a:r>
              <a:rPr b="0"/>
              <a:t>The study of God that emphasizes </a:t>
            </a:r>
            <a:r>
              <a:rPr b="0" u="sng"/>
              <a:t>God</a:t>
            </a:r>
            <a:r>
              <a:rPr b="0" u="sng"/>
              <a:t>’</a:t>
            </a:r>
            <a:r>
              <a:rPr b="0" u="sng"/>
              <a:t>s</a:t>
            </a:r>
            <a:r>
              <a:rPr b="0"/>
              <a:t> work – rather than human work – and </a:t>
            </a:r>
            <a:r>
              <a:rPr b="0" u="sng"/>
              <a:t>overturns</a:t>
            </a:r>
            <a:r>
              <a:rPr b="0"/>
              <a:t> cultural expectations of God and believers.</a:t>
            </a:r>
          </a:p>
          <a:p>
            <a:pPr marL="332613" indent="-332613" defTabSz="886968">
              <a:lnSpc>
                <a:spcPct val="80000"/>
              </a:lnSpc>
              <a:spcBef>
                <a:spcPts val="600"/>
              </a:spcBef>
              <a:buSzTx/>
              <a:buNone/>
              <a:defRPr b="1" sz="2716">
                <a:latin typeface="Arial"/>
                <a:ea typeface="Arial"/>
                <a:cs typeface="Arial"/>
                <a:sym typeface="Arial"/>
              </a:defRPr>
            </a:pPr>
            <a:r>
              <a:t>EGOTISM:</a:t>
            </a:r>
          </a:p>
          <a:p>
            <a:pPr marL="332613" indent="-332613" defTabSz="886968">
              <a:lnSpc>
                <a:spcPct val="80000"/>
              </a:lnSpc>
              <a:spcBef>
                <a:spcPts val="600"/>
              </a:spcBef>
              <a:buSzTx/>
              <a:buNone/>
              <a:defRPr b="1" sz="2716">
                <a:latin typeface="Arial"/>
                <a:ea typeface="Arial"/>
                <a:cs typeface="Arial"/>
                <a:sym typeface="Arial"/>
              </a:defRPr>
            </a:pPr>
            <a:r>
              <a:t>	</a:t>
            </a:r>
            <a:r>
              <a:rPr b="0"/>
              <a:t>The excessive use of </a:t>
            </a:r>
            <a:r>
              <a:rPr b="0"/>
              <a:t>“</a:t>
            </a:r>
            <a:r>
              <a:rPr b="0"/>
              <a:t>I</a:t>
            </a:r>
            <a:r>
              <a:rPr b="0"/>
              <a:t>”</a:t>
            </a:r>
            <a:r>
              <a:rPr b="0"/>
              <a:t> and it</a:t>
            </a:r>
            <a:r>
              <a:rPr b="0"/>
              <a:t>’</a:t>
            </a:r>
            <a:r>
              <a:rPr b="0"/>
              <a:t>s all about me.</a:t>
            </a:r>
          </a:p>
          <a:p>
            <a:pPr marL="332613" indent="-332613" defTabSz="886968">
              <a:lnSpc>
                <a:spcPct val="80000"/>
              </a:lnSpc>
              <a:spcBef>
                <a:spcPts val="600"/>
              </a:spcBef>
              <a:buSzTx/>
              <a:buNone/>
              <a:defRPr b="1" sz="2716">
                <a:latin typeface="Arial"/>
                <a:ea typeface="Arial"/>
                <a:cs typeface="Arial"/>
                <a:sym typeface="Arial"/>
              </a:defRPr>
            </a:pPr>
            <a:r>
              <a:t>GRACE:</a:t>
            </a:r>
          </a:p>
          <a:p>
            <a:pPr marL="332613" indent="-332613" defTabSz="886968">
              <a:lnSpc>
                <a:spcPct val="80000"/>
              </a:lnSpc>
              <a:spcBef>
                <a:spcPts val="600"/>
              </a:spcBef>
              <a:buSzTx/>
              <a:buNone/>
              <a:defRPr b="1" sz="2716">
                <a:latin typeface="Arial"/>
                <a:ea typeface="Arial"/>
                <a:cs typeface="Arial"/>
                <a:sym typeface="Arial"/>
              </a:defRPr>
            </a:pPr>
            <a:r>
              <a:t>	</a:t>
            </a:r>
            <a:r>
              <a:rPr b="0"/>
              <a:t>Undeserved love.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7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500"/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" dur="500"/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5" dur="500"/>
                                        <p:tgtEl>
                                          <p:spTgt spid="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0" dur="500"/>
                                        <p:tgtEl>
                                          <p:spTgt spid="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5" dur="500"/>
                                        <p:tgtEl>
                                          <p:spTgt spid="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0" dur="500"/>
                                        <p:tgtEl>
                                          <p:spTgt spid="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5" dur="500"/>
                                        <p:tgtEl>
                                          <p:spTgt spid="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0" dur="500"/>
                                        <p:tgtEl>
                                          <p:spTgt spid="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7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5" dur="500"/>
                                        <p:tgtEl>
                                          <p:spTgt spid="7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73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HI_cross.jpg"/>
          <p:cNvGrpSpPr/>
          <p:nvPr/>
        </p:nvGrpSpPr>
        <p:grpSpPr>
          <a:xfrm>
            <a:off x="1981200" y="-25400"/>
            <a:ext cx="5162550" cy="6883400"/>
            <a:chOff x="0" y="0"/>
            <a:chExt cx="5162550" cy="6883400"/>
          </a:xfrm>
        </p:grpSpPr>
        <p:sp>
          <p:nvSpPr>
            <p:cNvPr id="75" name="Rectangle"/>
            <p:cNvSpPr/>
            <p:nvPr/>
          </p:nvSpPr>
          <p:spPr>
            <a:xfrm>
              <a:off x="0" y="0"/>
              <a:ext cx="5162550" cy="68834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pic>
          <p:nvPicPr>
            <p:cNvPr id="76" name="HI_cross.jpeg" descr="HI_cross.jpe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5162550" cy="6883400"/>
            </a:xfrm>
            <a:prstGeom prst="rect">
              <a:avLst/>
            </a:prstGeom>
            <a:ln w="2286000" cap="sq">
              <a:solidFill>
                <a:srgbClr val="000000"/>
              </a:solidFill>
              <a:prstDash val="solid"/>
              <a:round/>
            </a:ln>
            <a:effectLst>
              <a:outerShdw sx="100000" sy="100000" kx="0" ky="0" algn="b" rotWithShape="0" blurRad="63500" dist="190500" dir="2700000">
                <a:srgbClr val="808080">
                  <a:alpha val="39997"/>
                </a:srgbClr>
              </a:outerShdw>
            </a:effectLst>
          </p:spPr>
        </p:pic>
      </p:grpSp>
      <p:sp>
        <p:nvSpPr>
          <p:cNvPr id="78" name="Double-click to edit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</a:p>
        </p:txBody>
      </p:sp>
      <p:sp>
        <p:nvSpPr>
          <p:cNvPr id="79" name="Skit"/>
          <p:cNvSpPr txBox="1"/>
          <p:nvPr>
            <p:ph type="body" idx="4294967295"/>
          </p:nvPr>
        </p:nvSpPr>
        <p:spPr>
          <a:xfrm>
            <a:off x="457200" y="-1219200"/>
            <a:ext cx="8229600" cy="4906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algn="ctr">
              <a:buSzTx/>
              <a:buNone/>
              <a:defRPr i="1" sz="6600"/>
            </a:pPr>
          </a:p>
          <a:p>
            <a:pPr algn="ctr">
              <a:spcBef>
                <a:spcPts val="1500"/>
              </a:spcBef>
              <a:buSzTx/>
              <a:buNone/>
              <a:defRPr i="1" sz="6600">
                <a:solidFill>
                  <a:srgbClr val="FFFFFF"/>
                </a:solidFill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</a:defRPr>
            </a:pPr>
            <a:r>
              <a:t>Skit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Skit Reflection Questions"/>
          <p:cNvSpPr txBox="1"/>
          <p:nvPr/>
        </p:nvSpPr>
        <p:spPr>
          <a:xfrm>
            <a:off x="45719" y="892175"/>
            <a:ext cx="9052562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000"/>
            </a:lvl1pPr>
          </a:lstStyle>
          <a:p>
            <a:pPr/>
            <a:r>
              <a:t>Skit Reflection Questions</a:t>
            </a:r>
          </a:p>
        </p:txBody>
      </p:sp>
      <p:sp>
        <p:nvSpPr>
          <p:cNvPr id="83" name="What differences did you notice between the theologian of the cross and the theologian of glory?…"/>
          <p:cNvSpPr txBox="1"/>
          <p:nvPr/>
        </p:nvSpPr>
        <p:spPr>
          <a:xfrm>
            <a:off x="-259081" y="1649730"/>
            <a:ext cx="9052562" cy="3558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lvl="2" marL="914400" indent="0">
              <a:buSzPct val="100000"/>
              <a:buFont typeface="Arial"/>
              <a:buChar char="•"/>
              <a:defRPr sz="3200"/>
            </a:pPr>
            <a:r>
              <a:t> What differences did you notice between the theologian of the cross and the theologian of glory?</a:t>
            </a:r>
          </a:p>
          <a:p>
            <a:pPr lvl="2" marL="914400" indent="0">
              <a:buSzPct val="100000"/>
              <a:buFont typeface="Arial"/>
              <a:buChar char="•"/>
              <a:defRPr sz="3200"/>
            </a:pPr>
            <a:r>
              <a:t> How would you describe the theologian of glory's relationship with God?</a:t>
            </a:r>
          </a:p>
          <a:p>
            <a:pPr lvl="2" marL="914400" indent="0">
              <a:buSzPct val="100000"/>
              <a:buFont typeface="Arial"/>
              <a:buChar char="•"/>
              <a:defRPr sz="3200"/>
            </a:pPr>
            <a:r>
              <a:t> How would you describe the theologian of the cross' relationship with God?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6" name="What’s so great about the cross?"/>
          <p:cNvSpPr txBox="1"/>
          <p:nvPr/>
        </p:nvSpPr>
        <p:spPr>
          <a:xfrm>
            <a:off x="45719" y="1524000"/>
            <a:ext cx="9052562" cy="1767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5400"/>
            </a:pPr>
            <a:r>
              <a:t>What</a:t>
            </a:r>
            <a:r>
              <a:t>’s so great about the cross?</a:t>
            </a:r>
          </a:p>
        </p:txBody>
      </p:sp>
      <p:sp>
        <p:nvSpPr>
          <p:cNvPr id="87" name="Isaiah 53:4-6…"/>
          <p:cNvSpPr txBox="1"/>
          <p:nvPr/>
        </p:nvSpPr>
        <p:spPr>
          <a:xfrm>
            <a:off x="45719" y="3505200"/>
            <a:ext cx="9052562" cy="2148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4400"/>
            </a:pPr>
            <a:r>
              <a:t>Isaiah 53:4-6</a:t>
            </a:r>
          </a:p>
          <a:p>
            <a:pPr algn="ctr">
              <a:defRPr b="1" sz="4400"/>
            </a:pPr>
            <a:r>
              <a:t>Rom. 6:23</a:t>
            </a:r>
          </a:p>
          <a:p>
            <a:pPr algn="ctr">
              <a:defRPr b="1" sz="4400"/>
            </a:pPr>
            <a:r>
              <a:t>1 Cor. 1:18</a:t>
            </a:r>
          </a:p>
        </p:txBody>
      </p:sp>
      <p:pic>
        <p:nvPicPr>
          <p:cNvPr id="88" name="LIC_cross.jpg" descr="LIC_cross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590800"/>
            <a:ext cx="2855913" cy="4267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9" name="HI_cross.jpg" descr="HI_cross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229350" y="2590800"/>
            <a:ext cx="2914650" cy="4267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8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5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500"/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" dur="500"/>
                                        <p:tgtEl>
                                          <p:spTgt spid="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87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NY_cross.jpg" descr="NY_cross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2" name="What’s the connection between the cross and my life?"/>
          <p:cNvSpPr txBox="1"/>
          <p:nvPr/>
        </p:nvSpPr>
        <p:spPr>
          <a:xfrm>
            <a:off x="45719" y="2520950"/>
            <a:ext cx="9052562" cy="1767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5400">
                <a:solidFill>
                  <a:srgbClr val="FFFFFF"/>
                </a:solidFill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</a:defRPr>
            </a:pPr>
            <a:r>
              <a:t>What</a:t>
            </a:r>
            <a:r>
              <a:t>’</a:t>
            </a:r>
            <a:r>
              <a:t>s the connection between the cross and my life?</a:t>
            </a:r>
          </a:p>
        </p:txBody>
      </p:sp>
      <p:sp>
        <p:nvSpPr>
          <p:cNvPr id="93" name="Rom. 6:3-5…"/>
          <p:cNvSpPr txBox="1"/>
          <p:nvPr/>
        </p:nvSpPr>
        <p:spPr>
          <a:xfrm>
            <a:off x="45719" y="4954587"/>
            <a:ext cx="9052562" cy="146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44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</a:defRPr>
            </a:pPr>
            <a:r>
              <a:t>Rom. 6:3-5</a:t>
            </a:r>
          </a:p>
          <a:p>
            <a:pPr algn="ctr">
              <a:defRPr b="1" sz="44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</a:defRPr>
            </a:pPr>
            <a:r>
              <a:t>Luke 9:23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9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50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500"/>
                                        <p:tgtEl>
                                          <p:spTgt spid="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93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6" name="Read 1 Cor. 1:18-31"/>
          <p:cNvSpPr txBox="1"/>
          <p:nvPr/>
        </p:nvSpPr>
        <p:spPr>
          <a:xfrm>
            <a:off x="45719" y="914400"/>
            <a:ext cx="9052562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000"/>
            </a:lvl1pPr>
          </a:lstStyle>
          <a:p>
            <a:pPr/>
            <a:r>
              <a:t>Read 1 Cor. 1:18-31</a:t>
            </a:r>
          </a:p>
        </p:txBody>
      </p:sp>
      <p:sp>
        <p:nvSpPr>
          <p:cNvPr id="97" name="How does God use the cross to change the way we think about God, our neighbors, and ourselves?…"/>
          <p:cNvSpPr txBox="1"/>
          <p:nvPr/>
        </p:nvSpPr>
        <p:spPr>
          <a:xfrm>
            <a:off x="502919" y="1783079"/>
            <a:ext cx="8138161" cy="405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marL="514350" indent="-514350">
              <a:buSzPct val="100000"/>
              <a:buFont typeface="Arial"/>
              <a:buChar char="•"/>
              <a:defRPr sz="3200"/>
            </a:pPr>
            <a:r>
              <a:t>How does God use the cross to change the way we think about God, our neighbors, and ourselves?</a:t>
            </a:r>
          </a:p>
          <a:p>
            <a:pPr marL="514350" indent="-514350">
              <a:buSzPct val="100000"/>
              <a:buFont typeface="Arial"/>
              <a:buChar char="•"/>
              <a:defRPr sz="3200"/>
            </a:pPr>
            <a:r>
              <a:t>Many Christians have come to believe that worldly success is a sign of God</a:t>
            </a:r>
            <a:r>
              <a:t>’s favor – how does the theology of the cross contradict this?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9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500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500"/>
                                        <p:tgtEl>
                                          <p:spTgt spid="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" dur="500"/>
                                        <p:tgtEl>
                                          <p:spTgt spid="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97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0" name="Worksheet Instructions"/>
          <p:cNvSpPr txBox="1"/>
          <p:nvPr/>
        </p:nvSpPr>
        <p:spPr>
          <a:xfrm>
            <a:off x="45719" y="2492375"/>
            <a:ext cx="9052562" cy="840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800"/>
            </a:lvl1pPr>
          </a:lstStyle>
          <a:p>
            <a:pPr/>
            <a:r>
              <a:t>Worksheet Instructions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3" name="At your table,…"/>
          <p:cNvSpPr txBox="1"/>
          <p:nvPr/>
        </p:nvSpPr>
        <p:spPr>
          <a:xfrm>
            <a:off x="45719" y="792480"/>
            <a:ext cx="9052562" cy="4739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marL="514350" indent="-514350" algn="ctr">
              <a:defRPr b="1" sz="3600"/>
            </a:pPr>
            <a:r>
              <a:t>At your table,</a:t>
            </a:r>
          </a:p>
          <a:p>
            <a:pPr marL="514350" indent="-514350" algn="ctr">
              <a:defRPr b="1" sz="3600"/>
            </a:pPr>
            <a:r>
              <a:t>reflect with these questions:</a:t>
            </a:r>
          </a:p>
          <a:p>
            <a:pPr marL="514350" indent="-514350" algn="ctr">
              <a:defRPr b="1" sz="3600"/>
            </a:pPr>
          </a:p>
          <a:p>
            <a:pPr marL="514350" indent="-514350">
              <a:buSzPct val="100000"/>
              <a:buFont typeface="Arial"/>
              <a:buChar char="•"/>
              <a:defRPr b="1" sz="3200">
                <a:solidFill>
                  <a:schemeClr val="accent2"/>
                </a:solidFill>
              </a:defRPr>
            </a:pPr>
            <a:r>
              <a:t>How is God and our relationship with Him different than what we might expect?</a:t>
            </a:r>
          </a:p>
          <a:p>
            <a:pPr marL="514350" indent="-514350">
              <a:buSzPct val="100000"/>
              <a:buFont typeface="Arial"/>
              <a:buChar char="•"/>
              <a:defRPr b="1" sz="3200">
                <a:solidFill>
                  <a:srgbClr val="558ED5"/>
                </a:solidFill>
              </a:defRPr>
            </a:pPr>
            <a:r>
              <a:t>Is it hard or easy to make </a:t>
            </a:r>
            <a:r>
              <a:t>“</a:t>
            </a:r>
            <a:r>
              <a:t>theology of glory</a:t>
            </a:r>
            <a:r>
              <a:t>”</a:t>
            </a:r>
            <a:r>
              <a:t> statements?  Why?</a:t>
            </a:r>
          </a:p>
          <a:p>
            <a:pPr marL="514350" indent="-514350">
              <a:buSzPct val="100000"/>
              <a:buFont typeface="Arial"/>
              <a:buChar char="•"/>
              <a:defRPr b="1" sz="3200">
                <a:solidFill>
                  <a:srgbClr val="984807"/>
                </a:solidFill>
              </a:defRPr>
            </a:pPr>
            <a:r>
              <a:t>How would you talk to a friend who has a theology of glory?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slide_3" descr="slide_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6" name="Reminder…"/>
          <p:cNvSpPr txBox="1"/>
          <p:nvPr>
            <p:ph type="body" idx="4294967295"/>
          </p:nvPr>
        </p:nvSpPr>
        <p:spPr>
          <a:xfrm>
            <a:off x="-1" y="304800"/>
            <a:ext cx="9144002" cy="41910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 algn="ctr">
              <a:spcBef>
                <a:spcPts val="1400"/>
              </a:spcBef>
              <a:buSzTx/>
              <a:buNone/>
              <a:defRPr b="1" sz="6000" u="sng">
                <a:latin typeface="Arial"/>
                <a:ea typeface="Arial"/>
                <a:cs typeface="Arial"/>
                <a:sym typeface="Arial"/>
              </a:defRPr>
            </a:pPr>
            <a:r>
              <a:t>Reminder</a:t>
            </a:r>
          </a:p>
          <a:p>
            <a:pPr marL="0" indent="0" algn="ctr">
              <a:spcBef>
                <a:spcPts val="1400"/>
              </a:spcBef>
              <a:buSzTx/>
              <a:buNone/>
              <a:defRPr b="1" sz="6000">
                <a:latin typeface="Arial"/>
                <a:ea typeface="Arial"/>
                <a:cs typeface="Arial"/>
                <a:sym typeface="Arial"/>
              </a:defRPr>
            </a:pPr>
            <a:r>
              <a:t>15 sermon notes</a:t>
            </a:r>
          </a:p>
          <a:p>
            <a:pPr marL="0" indent="0" algn="ctr">
              <a:spcBef>
                <a:spcPts val="1400"/>
              </a:spcBef>
              <a:buSzTx/>
              <a:buNone/>
              <a:defRPr b="1" sz="6000">
                <a:latin typeface="Arial"/>
                <a:ea typeface="Arial"/>
                <a:cs typeface="Arial"/>
                <a:sym typeface="Arial"/>
              </a:defRPr>
            </a:pPr>
            <a:r>
              <a:t>&amp; 15 service hours due by May 1</a:t>
            </a:r>
            <a:r>
              <a:rPr baseline="30000"/>
              <a:t>st</a:t>
            </a:r>
            <a:r>
              <a:t>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slide_3" descr="slide_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Closing Prayer"/>
          <p:cNvSpPr txBox="1"/>
          <p:nvPr>
            <p:ph type="body" sz="half" idx="4294967295"/>
          </p:nvPr>
        </p:nvSpPr>
        <p:spPr>
          <a:xfrm>
            <a:off x="800100" y="2387600"/>
            <a:ext cx="7543800" cy="25908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0" indent="0" algn="ctr">
              <a:spcBef>
                <a:spcPts val="1400"/>
              </a:spcBef>
              <a:buSzTx/>
              <a:buNone/>
              <a:defRPr sz="6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Closing Prayer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slide_3" descr="slide_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Have a wonderful week!  Go in peace and serve the Lord!"/>
          <p:cNvSpPr txBox="1"/>
          <p:nvPr>
            <p:ph type="body" sz="half" idx="4294967295"/>
          </p:nvPr>
        </p:nvSpPr>
        <p:spPr>
          <a:xfrm>
            <a:off x="762000" y="1143000"/>
            <a:ext cx="7543800" cy="25908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0" indent="0" algn="ctr" defTabSz="877823">
              <a:spcBef>
                <a:spcPts val="1300"/>
              </a:spcBef>
              <a:buSzTx/>
              <a:buNone/>
              <a:defRPr sz="576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Have a wonderful week!  Go in peace and serve the Lord!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