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 id="277" r:id="rId21"/>
    <p:sldId id="274" r:id="rId22"/>
    <p:sldId id="275" r:id="rId2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7"/>
  </p:normalViewPr>
  <p:slideViewPr>
    <p:cSldViewPr snapToGrid="0">
      <p:cViewPr varScale="1">
        <p:scale>
          <a:sx n="119" d="100"/>
          <a:sy n="119" d="100"/>
        </p:scale>
        <p:origin x="16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1" name="Welcome!…"/>
          <p:cNvSpPr txBox="1">
            <a:spLocks noGrp="1"/>
          </p:cNvSpPr>
          <p:nvPr>
            <p:ph type="body" idx="4294967295"/>
          </p:nvPr>
        </p:nvSpPr>
        <p:spPr>
          <a:xfrm>
            <a:off x="-1" y="1066800"/>
            <a:ext cx="9144002" cy="4191000"/>
          </a:xfrm>
          <a:prstGeom prst="rect">
            <a:avLst/>
          </a:prstGeom>
        </p:spPr>
        <p:txBody>
          <a:bodyPr>
            <a:normAutofit/>
          </a:bodyPr>
          <a:lstStyle/>
          <a:p>
            <a:pPr marL="0" indent="0" algn="ctr">
              <a:spcBef>
                <a:spcPts val="1400"/>
              </a:spcBef>
              <a:buSzTx/>
              <a:buNone/>
              <a:defRPr sz="6000" b="1">
                <a:latin typeface="Arial"/>
                <a:ea typeface="Arial"/>
                <a:cs typeface="Arial"/>
                <a:sym typeface="Arial"/>
              </a:defRPr>
            </a:pPr>
            <a:r>
              <a:t>Welcome!</a:t>
            </a:r>
          </a:p>
          <a:p>
            <a:pPr marL="0" indent="0" algn="ctr">
              <a:spcBef>
                <a:spcPts val="1200"/>
              </a:spcBef>
              <a:buSzTx/>
              <a:buNone/>
              <a:defRPr sz="5400">
                <a:latin typeface="Arial"/>
                <a:ea typeface="Arial"/>
                <a:cs typeface="Arial"/>
                <a:sym typeface="Arial"/>
              </a:defRPr>
            </a:pPr>
            <a:r>
              <a:t>Please check-in, fill out a name tag, and sit with your parents.</a:t>
            </a:r>
          </a:p>
        </p:txBody>
      </p:sp>
      <p:pic>
        <p:nvPicPr>
          <p:cNvPr id="22" name="image.tif" descr="image.tif"/>
          <p:cNvPicPr>
            <a:picLocks noChangeAspect="1"/>
          </p:cNvPicPr>
          <p:nvPr/>
        </p:nvPicPr>
        <p:blipFill>
          <a:blip r:embed="rId3"/>
          <a:stretch>
            <a:fillRect/>
          </a:stretch>
        </p:blipFill>
        <p:spPr>
          <a:xfrm>
            <a:off x="0" y="0"/>
            <a:ext cx="9144000" cy="6858000"/>
          </a:xfrm>
          <a:prstGeom prst="rect">
            <a:avLst/>
          </a:prstGeom>
          <a:ln w="12700">
            <a:miter lim="400000"/>
          </a:ln>
        </p:spPr>
      </p:pic>
      <p:pic>
        <p:nvPicPr>
          <p:cNvPr id="23" name="image.tif" descr="image.tif"/>
          <p:cNvPicPr>
            <a:picLocks noChangeAspect="1"/>
          </p:cNvPicPr>
          <p:nvPr/>
        </p:nvPicPr>
        <p:blipFill>
          <a:blip r:embed="rId4"/>
          <a:stretch>
            <a:fillRect/>
          </a:stretch>
        </p:blipFill>
        <p:spPr>
          <a:xfrm>
            <a:off x="0" y="0"/>
            <a:ext cx="9144000" cy="6858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6" name="Opening Prayer"/>
          <p:cNvSpPr txBox="1">
            <a:spLocks noGrp="1"/>
          </p:cNvSpPr>
          <p:nvPr>
            <p:ph type="title" idx="4294967295"/>
          </p:nvPr>
        </p:nvSpPr>
        <p:spPr>
          <a:xfrm>
            <a:off x="685800" y="939438"/>
            <a:ext cx="7772400" cy="3962401"/>
          </a:xfrm>
          <a:prstGeom prst="rect">
            <a:avLst/>
          </a:prstGeom>
        </p:spPr>
        <p:txBody>
          <a:bodyPr>
            <a:normAutofit/>
          </a:bodyPr>
          <a:lstStyle>
            <a:lvl1pPr>
              <a:defRPr sz="6000" b="1"/>
            </a:lvl1pPr>
          </a:lstStyle>
          <a:p>
            <a:r>
              <a:t>Opening Prayer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9" name="Lord’s Prayer Pop Quiz"/>
          <p:cNvSpPr txBox="1">
            <a:spLocks noGrp="1"/>
          </p:cNvSpPr>
          <p:nvPr>
            <p:ph type="title" idx="4294967295"/>
          </p:nvPr>
        </p:nvSpPr>
        <p:spPr>
          <a:xfrm>
            <a:off x="685800" y="838200"/>
            <a:ext cx="7772400" cy="3962400"/>
          </a:xfrm>
          <a:prstGeom prst="rect">
            <a:avLst/>
          </a:prstGeom>
        </p:spPr>
        <p:txBody>
          <a:bodyPr>
            <a:normAutofit/>
          </a:bodyPr>
          <a:lstStyle/>
          <a:p>
            <a:pPr>
              <a:defRPr sz="6600" b="1"/>
            </a:pPr>
            <a:r>
              <a:t>Lord’s Prayer</a:t>
            </a:r>
            <a:br/>
            <a:r>
              <a:t>Pop Quiz</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png" descr="image.png"/>
          <p:cNvPicPr>
            <a:picLocks noChangeAspect="1"/>
          </p:cNvPicPr>
          <p:nvPr/>
        </p:nvPicPr>
        <p:blipFill>
          <a:blip r:embed="rId2"/>
          <a:stretch>
            <a:fillRect/>
          </a:stretch>
        </p:blipFill>
        <p:spPr>
          <a:xfrm>
            <a:off x="4687887" y="3432175"/>
            <a:ext cx="4376738" cy="3505200"/>
          </a:xfrm>
          <a:prstGeom prst="rect">
            <a:avLst/>
          </a:prstGeom>
          <a:ln w="12700">
            <a:miter lim="400000"/>
          </a:ln>
        </p:spPr>
      </p:pic>
      <p:sp>
        <p:nvSpPr>
          <p:cNvPr id="32" name="1. The Sixth Petition is,"/>
          <p:cNvSpPr txBox="1">
            <a:spLocks noGrp="1"/>
          </p:cNvSpPr>
          <p:nvPr>
            <p:ph type="title" idx="4294967295"/>
          </p:nvPr>
        </p:nvSpPr>
        <p:spPr>
          <a:xfrm>
            <a:off x="457200" y="20637"/>
            <a:ext cx="7772400" cy="2133601"/>
          </a:xfrm>
          <a:prstGeom prst="rect">
            <a:avLst/>
          </a:prstGeom>
        </p:spPr>
        <p:txBody>
          <a:bodyPr>
            <a:normAutofit/>
          </a:bodyPr>
          <a:lstStyle/>
          <a:p>
            <a:pPr marL="342900" indent="-342900" algn="l">
              <a:defRPr sz="4000"/>
            </a:pPr>
            <a:r>
              <a:t>1. </a:t>
            </a:r>
            <a:r>
              <a:rPr sz="4400"/>
              <a:t>The Sixth Petition is,</a:t>
            </a:r>
          </a:p>
        </p:txBody>
      </p:sp>
      <p:sp>
        <p:nvSpPr>
          <p:cNvPr id="33" name="“Thy kingdom come”…"/>
          <p:cNvSpPr txBox="1">
            <a:spLocks noGrp="1"/>
          </p:cNvSpPr>
          <p:nvPr>
            <p:ph type="body" sz="half" idx="4294967295"/>
          </p:nvPr>
        </p:nvSpPr>
        <p:spPr>
          <a:xfrm>
            <a:off x="762000" y="1773237"/>
            <a:ext cx="6749839" cy="3124201"/>
          </a:xfrm>
          <a:prstGeom prst="rect">
            <a:avLst/>
          </a:prstGeom>
        </p:spPr>
        <p:txBody>
          <a:bodyPr>
            <a:normAutofit/>
          </a:bodyPr>
          <a:lstStyle/>
          <a:p>
            <a:pPr marL="646366" indent="-646366" defTabSz="795527">
              <a:spcBef>
                <a:spcPts val="800"/>
              </a:spcBef>
              <a:buFontTx/>
              <a:buAutoNum type="alphaLcPeriod"/>
              <a:defRPr sz="3480"/>
            </a:pPr>
            <a:r>
              <a:t>“Thy kingdom come”</a:t>
            </a:r>
          </a:p>
          <a:p>
            <a:pPr marL="646366" indent="-646366" defTabSz="795527">
              <a:spcBef>
                <a:spcPts val="800"/>
              </a:spcBef>
              <a:buFontTx/>
              <a:buAutoNum type="alphaLcPeriod"/>
              <a:defRPr sz="3480"/>
            </a:pPr>
            <a:r>
              <a:t>“Give us this day our daily bread”</a:t>
            </a:r>
          </a:p>
          <a:p>
            <a:pPr marL="646366" indent="-646366" defTabSz="795527">
              <a:spcBef>
                <a:spcPts val="800"/>
              </a:spcBef>
              <a:buFontTx/>
              <a:buAutoNum type="alphaLcPeriod"/>
              <a:defRPr sz="3480"/>
            </a:pPr>
            <a:r>
              <a:t>“Lead us not into temptation”</a:t>
            </a:r>
          </a:p>
          <a:p>
            <a:pPr marL="646366" indent="-646366" defTabSz="795527">
              <a:spcBef>
                <a:spcPts val="800"/>
              </a:spcBef>
              <a:buFontTx/>
              <a:buAutoNum type="alphaLcPeriod"/>
              <a:defRPr sz="3480"/>
            </a:pPr>
            <a:r>
              <a:t>“Deliver us from evil”</a:t>
            </a:r>
          </a:p>
        </p:txBody>
      </p:sp>
      <p:sp>
        <p:nvSpPr>
          <p:cNvPr id="34" name=""/>
          <p:cNvSpPr txBox="1"/>
          <p:nvPr/>
        </p:nvSpPr>
        <p:spPr>
          <a:xfrm rot="10800000">
            <a:off x="-15024" y="3072130"/>
            <a:ext cx="746761" cy="713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n-lt"/>
                <a:ea typeface="+mn-ea"/>
                <a:cs typeface="+mn-cs"/>
                <a:sym typeface="Calibri"/>
              </a:defRPr>
            </a:pPr>
            <a:r>
              <a:rPr b="0">
                <a:latin typeface="Wingdings"/>
                <a:ea typeface="Wingdings"/>
                <a:cs typeface="Wingdings"/>
                <a:sym typeface="Wingdings"/>
              </a:rPr>
              <a:t></a:t>
            </a:r>
          </a:p>
        </p:txBody>
      </p:sp>
      <p:sp>
        <p:nvSpPr>
          <p:cNvPr id="35" name="Lord’s Prayer…"/>
          <p:cNvSpPr txBox="1"/>
          <p:nvPr/>
        </p:nvSpPr>
        <p:spPr>
          <a:xfrm rot="20548407">
            <a:off x="5403920" y="3157609"/>
            <a:ext cx="9052562" cy="2077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Lord’s Prayer</a:t>
            </a:r>
          </a:p>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Pop Quiz!</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png" descr="image.png"/>
          <p:cNvPicPr>
            <a:picLocks noChangeAspect="1"/>
          </p:cNvPicPr>
          <p:nvPr/>
        </p:nvPicPr>
        <p:blipFill>
          <a:blip r:embed="rId2"/>
          <a:stretch>
            <a:fillRect/>
          </a:stretch>
        </p:blipFill>
        <p:spPr>
          <a:xfrm>
            <a:off x="4687887" y="3432175"/>
            <a:ext cx="4376738" cy="3505200"/>
          </a:xfrm>
          <a:prstGeom prst="rect">
            <a:avLst/>
          </a:prstGeom>
          <a:ln w="12700">
            <a:miter lim="400000"/>
          </a:ln>
        </p:spPr>
      </p:pic>
      <p:sp>
        <p:nvSpPr>
          <p:cNvPr id="38" name="2. Which is not a way Satan tempted Jesus:"/>
          <p:cNvSpPr txBox="1">
            <a:spLocks noGrp="1"/>
          </p:cNvSpPr>
          <p:nvPr>
            <p:ph type="title" idx="4294967295"/>
          </p:nvPr>
        </p:nvSpPr>
        <p:spPr>
          <a:xfrm>
            <a:off x="152400" y="457200"/>
            <a:ext cx="7772400" cy="2133600"/>
          </a:xfrm>
          <a:prstGeom prst="rect">
            <a:avLst/>
          </a:prstGeom>
        </p:spPr>
        <p:txBody>
          <a:bodyPr>
            <a:normAutofit/>
          </a:bodyPr>
          <a:lstStyle>
            <a:lvl1pPr marL="342900" indent="-342900" algn="l">
              <a:defRPr sz="4000"/>
            </a:lvl1pPr>
          </a:lstStyle>
          <a:p>
            <a:r>
              <a:t>2. Which is not a way Satan tempted Jesus:</a:t>
            </a:r>
          </a:p>
        </p:txBody>
      </p:sp>
      <p:sp>
        <p:nvSpPr>
          <p:cNvPr id="39" name="Turn stone to bread…"/>
          <p:cNvSpPr txBox="1">
            <a:spLocks noGrp="1"/>
          </p:cNvSpPr>
          <p:nvPr>
            <p:ph type="body" sz="half" idx="4294967295"/>
          </p:nvPr>
        </p:nvSpPr>
        <p:spPr>
          <a:xfrm>
            <a:off x="533400" y="2590800"/>
            <a:ext cx="5638800" cy="3124200"/>
          </a:xfrm>
          <a:prstGeom prst="rect">
            <a:avLst/>
          </a:prstGeom>
        </p:spPr>
        <p:txBody>
          <a:bodyPr>
            <a:normAutofit lnSpcReduction="10000"/>
          </a:bodyPr>
          <a:lstStyle/>
          <a:p>
            <a:pPr marL="616648" indent="-616648" defTabSz="758951">
              <a:buFontTx/>
              <a:buAutoNum type="alphaLcPeriod"/>
              <a:defRPr sz="3320"/>
            </a:pPr>
            <a:r>
              <a:rPr dirty="0"/>
              <a:t>Turn stone to bread</a:t>
            </a:r>
          </a:p>
          <a:p>
            <a:pPr marL="616648" indent="-616648" defTabSz="758951">
              <a:buFontTx/>
              <a:buAutoNum type="alphaLcPeriod"/>
              <a:defRPr sz="3320"/>
            </a:pPr>
            <a:r>
              <a:rPr dirty="0"/>
              <a:t>Worship him to gain kingdoms</a:t>
            </a:r>
          </a:p>
          <a:p>
            <a:pPr marL="616648" indent="-616648" defTabSz="758951">
              <a:buFontTx/>
              <a:buAutoNum type="alphaLcPeriod"/>
              <a:defRPr sz="3320"/>
            </a:pPr>
            <a:r>
              <a:rPr dirty="0"/>
              <a:t>Go back in time</a:t>
            </a:r>
          </a:p>
          <a:p>
            <a:pPr marL="616648" indent="-616648" defTabSz="758951">
              <a:buFontTx/>
              <a:buAutoNum type="alphaLcPeriod"/>
              <a:defRPr sz="3320"/>
            </a:pPr>
            <a:r>
              <a:rPr dirty="0"/>
              <a:t>Throw yourself off </a:t>
            </a:r>
            <a:r>
              <a:rPr lang="en-US" dirty="0"/>
              <a:t>              the </a:t>
            </a:r>
            <a:r>
              <a:rPr dirty="0"/>
              <a:t>temple</a:t>
            </a:r>
          </a:p>
        </p:txBody>
      </p:sp>
      <p:sp>
        <p:nvSpPr>
          <p:cNvPr id="40" name=""/>
          <p:cNvSpPr txBox="1"/>
          <p:nvPr/>
        </p:nvSpPr>
        <p:spPr>
          <a:xfrm rot="10800000">
            <a:off x="-213361" y="4010659"/>
            <a:ext cx="746761" cy="713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n-lt"/>
                <a:ea typeface="+mn-ea"/>
                <a:cs typeface="+mn-cs"/>
                <a:sym typeface="Calibri"/>
              </a:defRPr>
            </a:pPr>
            <a:r>
              <a:rPr b="0" dirty="0">
                <a:latin typeface="Wingdings"/>
                <a:ea typeface="Wingdings"/>
                <a:cs typeface="Wingdings"/>
                <a:sym typeface="Wingdings"/>
              </a:rPr>
              <a:t></a:t>
            </a:r>
          </a:p>
        </p:txBody>
      </p:sp>
      <p:sp>
        <p:nvSpPr>
          <p:cNvPr id="41" name="Lord’s Prayer…"/>
          <p:cNvSpPr txBox="1"/>
          <p:nvPr/>
        </p:nvSpPr>
        <p:spPr>
          <a:xfrm rot="20548407">
            <a:off x="5403920" y="3157609"/>
            <a:ext cx="9052562" cy="2077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Lord’s Prayer</a:t>
            </a:r>
          </a:p>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Pop Quiz!</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1"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age.png" descr="image.png"/>
          <p:cNvPicPr>
            <a:picLocks noChangeAspect="1"/>
          </p:cNvPicPr>
          <p:nvPr/>
        </p:nvPicPr>
        <p:blipFill>
          <a:blip r:embed="rId2"/>
          <a:stretch>
            <a:fillRect/>
          </a:stretch>
        </p:blipFill>
        <p:spPr>
          <a:xfrm>
            <a:off x="4687887" y="3432175"/>
            <a:ext cx="4376738" cy="3505200"/>
          </a:xfrm>
          <a:prstGeom prst="rect">
            <a:avLst/>
          </a:prstGeom>
          <a:ln w="12700">
            <a:miter lim="400000"/>
          </a:ln>
        </p:spPr>
      </p:pic>
      <p:sp>
        <p:nvSpPr>
          <p:cNvPr id="44" name="3. The Seventh Petition is,"/>
          <p:cNvSpPr txBox="1">
            <a:spLocks noGrp="1"/>
          </p:cNvSpPr>
          <p:nvPr>
            <p:ph type="title" idx="4294967295"/>
          </p:nvPr>
        </p:nvSpPr>
        <p:spPr>
          <a:xfrm>
            <a:off x="457200" y="533400"/>
            <a:ext cx="7772400" cy="2133600"/>
          </a:xfrm>
          <a:prstGeom prst="rect">
            <a:avLst/>
          </a:prstGeom>
        </p:spPr>
        <p:txBody>
          <a:bodyPr>
            <a:normAutofit/>
          </a:bodyPr>
          <a:lstStyle>
            <a:lvl1pPr marL="342900" indent="-342900" algn="l">
              <a:defRPr sz="4000"/>
            </a:lvl1pPr>
          </a:lstStyle>
          <a:p>
            <a:r>
              <a:t>3. The Seventh Petition is,</a:t>
            </a:r>
          </a:p>
        </p:txBody>
      </p:sp>
      <p:sp>
        <p:nvSpPr>
          <p:cNvPr id="45" name=""/>
          <p:cNvSpPr txBox="1"/>
          <p:nvPr/>
        </p:nvSpPr>
        <p:spPr>
          <a:xfrm rot="10800000">
            <a:off x="121920" y="5153660"/>
            <a:ext cx="746760" cy="713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n-lt"/>
                <a:ea typeface="+mn-ea"/>
                <a:cs typeface="+mn-cs"/>
                <a:sym typeface="Calibri"/>
              </a:defRPr>
            </a:pPr>
            <a:r>
              <a:rPr b="0">
                <a:latin typeface="Wingdings"/>
                <a:ea typeface="Wingdings"/>
                <a:cs typeface="Wingdings"/>
                <a:sym typeface="Wingdings"/>
              </a:rPr>
              <a:t></a:t>
            </a:r>
          </a:p>
        </p:txBody>
      </p:sp>
      <p:sp>
        <p:nvSpPr>
          <p:cNvPr id="46" name="Lord’s Prayer…"/>
          <p:cNvSpPr txBox="1"/>
          <p:nvPr/>
        </p:nvSpPr>
        <p:spPr>
          <a:xfrm rot="20548407">
            <a:off x="5403920" y="3157609"/>
            <a:ext cx="9052562" cy="2077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Lord’s Prayer</a:t>
            </a:r>
          </a:p>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Pop Quiz!</a:t>
            </a:r>
          </a:p>
        </p:txBody>
      </p:sp>
      <p:sp>
        <p:nvSpPr>
          <p:cNvPr id="47" name="“Thy kingdom come…”…"/>
          <p:cNvSpPr txBox="1"/>
          <p:nvPr/>
        </p:nvSpPr>
        <p:spPr>
          <a:xfrm>
            <a:off x="807719" y="2286000"/>
            <a:ext cx="6918961" cy="4191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742950" indent="-742950">
              <a:spcBef>
                <a:spcPts val="900"/>
              </a:spcBef>
              <a:buSzPct val="100000"/>
              <a:buAutoNum type="alphaLcPeriod"/>
              <a:defRPr sz="4000"/>
            </a:pPr>
            <a:r>
              <a:t>“Thy kingdom come…”</a:t>
            </a:r>
          </a:p>
          <a:p>
            <a:pPr marL="742950" indent="-742950">
              <a:spcBef>
                <a:spcPts val="900"/>
              </a:spcBef>
              <a:buSzPct val="100000"/>
              <a:buAutoNum type="alphaLcPeriod"/>
              <a:defRPr sz="4000"/>
            </a:pPr>
            <a:r>
              <a:t>“Forgive us our trespasses…”</a:t>
            </a:r>
          </a:p>
          <a:p>
            <a:pPr marL="742950" indent="-742950">
              <a:spcBef>
                <a:spcPts val="900"/>
              </a:spcBef>
              <a:buSzPct val="100000"/>
              <a:buAutoNum type="alphaLcPeriod"/>
              <a:defRPr sz="4000"/>
            </a:pPr>
            <a:r>
              <a:t>“Lead us not into temptation”</a:t>
            </a:r>
          </a:p>
          <a:p>
            <a:pPr marL="742950" indent="-742950">
              <a:spcBef>
                <a:spcPts val="900"/>
              </a:spcBef>
              <a:buSzPct val="100000"/>
              <a:buAutoNum type="alphaLcPeriod"/>
              <a:defRPr sz="4000"/>
            </a:pPr>
            <a:r>
              <a:t>“Deliver us                             from evil”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png" descr="image.png"/>
          <p:cNvPicPr>
            <a:picLocks noChangeAspect="1"/>
          </p:cNvPicPr>
          <p:nvPr/>
        </p:nvPicPr>
        <p:blipFill>
          <a:blip r:embed="rId2"/>
          <a:stretch>
            <a:fillRect/>
          </a:stretch>
        </p:blipFill>
        <p:spPr>
          <a:xfrm>
            <a:off x="4687887" y="3432175"/>
            <a:ext cx="4376738" cy="3505200"/>
          </a:xfrm>
          <a:prstGeom prst="rect">
            <a:avLst/>
          </a:prstGeom>
          <a:ln w="12700">
            <a:miter lim="400000"/>
          </a:ln>
        </p:spPr>
      </p:pic>
      <p:sp>
        <p:nvSpPr>
          <p:cNvPr id="50" name="4. What is our only weapon we have against evil?"/>
          <p:cNvSpPr txBox="1">
            <a:spLocks noGrp="1"/>
          </p:cNvSpPr>
          <p:nvPr>
            <p:ph type="title" idx="4294967295"/>
          </p:nvPr>
        </p:nvSpPr>
        <p:spPr>
          <a:xfrm>
            <a:off x="457200" y="533400"/>
            <a:ext cx="7772400" cy="2133600"/>
          </a:xfrm>
          <a:prstGeom prst="rect">
            <a:avLst/>
          </a:prstGeom>
        </p:spPr>
        <p:txBody>
          <a:bodyPr>
            <a:normAutofit/>
          </a:bodyPr>
          <a:lstStyle>
            <a:lvl1pPr marL="342900" indent="-342900" algn="l">
              <a:defRPr sz="4000"/>
            </a:lvl1pPr>
          </a:lstStyle>
          <a:p>
            <a:r>
              <a:t>4. What is our only weapon we have against evil?</a:t>
            </a:r>
          </a:p>
        </p:txBody>
      </p:sp>
      <p:sp>
        <p:nvSpPr>
          <p:cNvPr id="51" name=""/>
          <p:cNvSpPr txBox="1"/>
          <p:nvPr/>
        </p:nvSpPr>
        <p:spPr>
          <a:xfrm rot="10800000">
            <a:off x="121920" y="3782060"/>
            <a:ext cx="746760" cy="713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n-lt"/>
                <a:ea typeface="+mn-ea"/>
                <a:cs typeface="+mn-cs"/>
                <a:sym typeface="Calibri"/>
              </a:defRPr>
            </a:pPr>
            <a:r>
              <a:rPr b="0">
                <a:latin typeface="Wingdings"/>
                <a:ea typeface="Wingdings"/>
                <a:cs typeface="Wingdings"/>
                <a:sym typeface="Wingdings"/>
              </a:rPr>
              <a:t></a:t>
            </a:r>
          </a:p>
        </p:txBody>
      </p:sp>
      <p:sp>
        <p:nvSpPr>
          <p:cNvPr id="52" name="Lord’s Prayer…"/>
          <p:cNvSpPr txBox="1"/>
          <p:nvPr/>
        </p:nvSpPr>
        <p:spPr>
          <a:xfrm rot="20548407">
            <a:off x="5403920" y="3157609"/>
            <a:ext cx="9052562" cy="2077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Lord’s Prayer</a:t>
            </a:r>
          </a:p>
          <a:p>
            <a:pPr marL="342900" indent="-342900">
              <a:spcBef>
                <a:spcPts val="1400"/>
              </a:spcBef>
              <a:defRPr sz="6000">
                <a:effectLst>
                  <a:outerShdw blurRad="12700" dist="38100" dir="2700000" rotWithShape="0">
                    <a:srgbClr val="DDDDDD"/>
                  </a:outerShdw>
                </a:effectLst>
                <a:latin typeface="Freestyle Script"/>
                <a:ea typeface="Freestyle Script"/>
                <a:cs typeface="Freestyle Script"/>
                <a:sym typeface="Freestyle Script"/>
              </a:defRPr>
            </a:pPr>
            <a:r>
              <a:t>Pop Quiz!</a:t>
            </a:r>
          </a:p>
        </p:txBody>
      </p:sp>
      <p:sp>
        <p:nvSpPr>
          <p:cNvPr id="53" name="Belt of truth…"/>
          <p:cNvSpPr txBox="1"/>
          <p:nvPr/>
        </p:nvSpPr>
        <p:spPr>
          <a:xfrm>
            <a:off x="807719" y="2286000"/>
            <a:ext cx="6918961" cy="2946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742950" indent="-742950">
              <a:spcBef>
                <a:spcPts val="900"/>
              </a:spcBef>
              <a:buSzPct val="100000"/>
              <a:buAutoNum type="alphaLcPeriod"/>
              <a:defRPr sz="4000"/>
            </a:pPr>
            <a:r>
              <a:t>Belt of truth</a:t>
            </a:r>
          </a:p>
          <a:p>
            <a:pPr marL="742950" indent="-742950">
              <a:spcBef>
                <a:spcPts val="900"/>
              </a:spcBef>
              <a:buSzPct val="100000"/>
              <a:buAutoNum type="alphaLcPeriod"/>
              <a:defRPr sz="4000"/>
            </a:pPr>
            <a:r>
              <a:t>Breastplate of righteousness</a:t>
            </a:r>
          </a:p>
          <a:p>
            <a:pPr marL="742950" indent="-742950">
              <a:spcBef>
                <a:spcPts val="900"/>
              </a:spcBef>
              <a:buSzPct val="100000"/>
              <a:buAutoNum type="alphaLcPeriod"/>
              <a:defRPr sz="4000"/>
            </a:pPr>
            <a:r>
              <a:t>Sword of the Spirit</a:t>
            </a:r>
          </a:p>
          <a:p>
            <a:pPr marL="742950" indent="-742950">
              <a:spcBef>
                <a:spcPts val="900"/>
              </a:spcBef>
              <a:buSzPct val="100000"/>
              <a:buAutoNum type="alphaLcPeriod"/>
              <a:defRPr sz="4000"/>
            </a:pPr>
            <a:r>
              <a:t>Shield of faith</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56" name="Today’s Lesson"/>
          <p:cNvSpPr txBox="1">
            <a:spLocks noGrp="1"/>
          </p:cNvSpPr>
          <p:nvPr>
            <p:ph type="title" idx="4294967295"/>
          </p:nvPr>
        </p:nvSpPr>
        <p:spPr>
          <a:xfrm>
            <a:off x="457200" y="685799"/>
            <a:ext cx="8229600" cy="1143002"/>
          </a:xfrm>
          <a:prstGeom prst="rect">
            <a:avLst/>
          </a:prstGeom>
        </p:spPr>
        <p:txBody>
          <a:bodyPr>
            <a:normAutofit/>
          </a:bodyPr>
          <a:lstStyle/>
          <a:p>
            <a:pPr>
              <a:defRPr>
                <a:latin typeface="Arial"/>
                <a:ea typeface="Arial"/>
                <a:cs typeface="Arial"/>
                <a:sym typeface="Arial"/>
              </a:defRPr>
            </a:pPr>
            <a:r>
              <a:t>Today’s Lesson</a:t>
            </a:r>
          </a:p>
        </p:txBody>
      </p:sp>
      <p:sp>
        <p:nvSpPr>
          <p:cNvPr id="57" name="Faith in Life…"/>
          <p:cNvSpPr txBox="1">
            <a:spLocks noGrp="1"/>
          </p:cNvSpPr>
          <p:nvPr>
            <p:ph type="body" idx="4294967295"/>
          </p:nvPr>
        </p:nvSpPr>
        <p:spPr>
          <a:xfrm>
            <a:off x="381000" y="1828800"/>
            <a:ext cx="8382000" cy="4525963"/>
          </a:xfrm>
          <a:prstGeom prst="rect">
            <a:avLst/>
          </a:prstGeom>
        </p:spPr>
        <p:txBody>
          <a:bodyPr>
            <a:normAutofit/>
          </a:bodyPr>
          <a:lstStyle/>
          <a:p>
            <a:pPr>
              <a:buChar char="•"/>
              <a:defRPr sz="3100">
                <a:latin typeface="Arial"/>
                <a:ea typeface="Arial"/>
                <a:cs typeface="Arial"/>
                <a:sym typeface="Arial"/>
              </a:defRPr>
            </a:pPr>
            <a:r>
              <a:t>Faith in Life </a:t>
            </a:r>
          </a:p>
          <a:p>
            <a:pPr marL="742950" lvl="1" indent="-285750">
              <a:spcBef>
                <a:spcPts val="0"/>
              </a:spcBef>
              <a:defRPr sz="2700">
                <a:latin typeface="Arial"/>
                <a:ea typeface="Arial"/>
                <a:cs typeface="Arial"/>
                <a:sym typeface="Arial"/>
              </a:defRPr>
            </a:pPr>
            <a:r>
              <a:t>Serving Others through Vocation</a:t>
            </a:r>
          </a:p>
          <a:p>
            <a:pPr>
              <a:buChar char="•"/>
              <a:defRPr sz="3100" b="1">
                <a:latin typeface="Arial"/>
                <a:ea typeface="Arial"/>
                <a:cs typeface="Arial"/>
                <a:sym typeface="Arial"/>
              </a:defRPr>
            </a:pPr>
            <a:r>
              <a:t>With your parents, define the following</a:t>
            </a:r>
          </a:p>
          <a:p>
            <a:pPr>
              <a:buSzTx/>
              <a:buNone/>
              <a:defRPr sz="3100" b="1">
                <a:latin typeface="Arial"/>
                <a:ea typeface="Arial"/>
                <a:cs typeface="Arial"/>
                <a:sym typeface="Arial"/>
              </a:defRPr>
            </a:pPr>
            <a:r>
              <a:t>	Key Words: Vocation &amp; Call</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0" name="Key Words"/>
          <p:cNvSpPr txBox="1">
            <a:spLocks noGrp="1"/>
          </p:cNvSpPr>
          <p:nvPr>
            <p:ph type="title" idx="4294967295"/>
          </p:nvPr>
        </p:nvSpPr>
        <p:spPr>
          <a:xfrm>
            <a:off x="457200" y="1371600"/>
            <a:ext cx="8229600" cy="1143001"/>
          </a:xfrm>
          <a:prstGeom prst="rect">
            <a:avLst/>
          </a:prstGeom>
        </p:spPr>
        <p:txBody>
          <a:bodyPr>
            <a:normAutofit/>
          </a:bodyPr>
          <a:lstStyle>
            <a:lvl1pPr>
              <a:defRPr>
                <a:latin typeface="Arial"/>
                <a:ea typeface="Arial"/>
                <a:cs typeface="Arial"/>
                <a:sym typeface="Arial"/>
              </a:defRPr>
            </a:lvl1pPr>
          </a:lstStyle>
          <a:p>
            <a:r>
              <a:t>Key Words</a:t>
            </a:r>
          </a:p>
        </p:txBody>
      </p:sp>
      <p:sp>
        <p:nvSpPr>
          <p:cNvPr id="61" name="VOCATION:…"/>
          <p:cNvSpPr txBox="1">
            <a:spLocks noGrp="1"/>
          </p:cNvSpPr>
          <p:nvPr>
            <p:ph type="body" idx="4294967295"/>
          </p:nvPr>
        </p:nvSpPr>
        <p:spPr>
          <a:xfrm>
            <a:off x="228600" y="2362200"/>
            <a:ext cx="8458200" cy="5486400"/>
          </a:xfrm>
          <a:prstGeom prst="rect">
            <a:avLst/>
          </a:prstGeom>
        </p:spPr>
        <p:txBody>
          <a:bodyPr>
            <a:normAutofit/>
          </a:bodyPr>
          <a:lstStyle/>
          <a:p>
            <a:pPr>
              <a:lnSpc>
                <a:spcPct val="80000"/>
              </a:lnSpc>
              <a:spcBef>
                <a:spcPts val="600"/>
              </a:spcBef>
              <a:buSzTx/>
              <a:buNone/>
              <a:defRPr sz="2800" b="1">
                <a:latin typeface="Arial"/>
                <a:ea typeface="Arial"/>
                <a:cs typeface="Arial"/>
                <a:sym typeface="Arial"/>
              </a:defRPr>
            </a:pPr>
            <a:r>
              <a:t>VOCATION:</a:t>
            </a:r>
          </a:p>
          <a:p>
            <a:pPr>
              <a:lnSpc>
                <a:spcPct val="80000"/>
              </a:lnSpc>
              <a:spcBef>
                <a:spcPts val="600"/>
              </a:spcBef>
              <a:buSzTx/>
              <a:buNone/>
              <a:defRPr sz="2800">
                <a:latin typeface="Arial"/>
                <a:ea typeface="Arial"/>
                <a:cs typeface="Arial"/>
                <a:sym typeface="Arial"/>
              </a:defRPr>
            </a:pPr>
            <a:r>
              <a:t>	A holy calling to use our talents and skills for God’s glory</a:t>
            </a:r>
          </a:p>
          <a:p>
            <a:pPr>
              <a:lnSpc>
                <a:spcPct val="80000"/>
              </a:lnSpc>
              <a:spcBef>
                <a:spcPts val="600"/>
              </a:spcBef>
              <a:buSzTx/>
              <a:buNone/>
              <a:defRPr sz="2800" b="1">
                <a:latin typeface="Arial"/>
                <a:ea typeface="Arial"/>
                <a:cs typeface="Arial"/>
                <a:sym typeface="Arial"/>
              </a:defRPr>
            </a:pPr>
            <a:r>
              <a:t>CALL:</a:t>
            </a:r>
          </a:p>
          <a:p>
            <a:pPr>
              <a:lnSpc>
                <a:spcPct val="80000"/>
              </a:lnSpc>
              <a:spcBef>
                <a:spcPts val="600"/>
              </a:spcBef>
              <a:buSzTx/>
              <a:buNone/>
              <a:defRPr sz="2800">
                <a:latin typeface="Arial"/>
                <a:ea typeface="Arial"/>
                <a:cs typeface="Arial"/>
                <a:sym typeface="Arial"/>
              </a:defRPr>
            </a:pPr>
            <a:r>
              <a:t>	God’s guidance in our lives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61">
                                            <p:bg/>
                                          </p:spTgt>
                                        </p:tgtEl>
                                        <p:attrNameLst>
                                          <p:attrName>style.visibility</p:attrName>
                                        </p:attrNameLst>
                                      </p:cBhvr>
                                      <p:to>
                                        <p:strVal val="visible"/>
                                      </p:to>
                                    </p:set>
                                    <p:animEffect transition="in" filter="fade">
                                      <p:cBhvr>
                                        <p:cTn id="7" dur="500"/>
                                        <p:tgtEl>
                                          <p:spTgt spid="61">
                                            <p:bg/>
                                          </p:spTgt>
                                        </p:tgtEl>
                                      </p:cBhvr>
                                    </p:animEffect>
                                  </p:childTnLst>
                                </p:cTn>
                              </p:par>
                              <p:par>
                                <p:cTn id="8" presetID="10" presetClass="entr" presetSubtype="0" fill="hold" grpId="1" nodeType="withEffect">
                                  <p:stCondLst>
                                    <p:cond delay="0"/>
                                  </p:stCondLst>
                                  <p:iterate>
                                    <p:tmAbs val="0"/>
                                  </p:iterate>
                                  <p:childTnLst>
                                    <p:set>
                                      <p:cBhvr>
                                        <p:cTn id="9" fill="hold"/>
                                        <p:tgtEl>
                                          <p:spTgt spid="61">
                                            <p:txEl>
                                              <p:pRg st="0" end="0"/>
                                            </p:txEl>
                                          </p:spTgt>
                                        </p:tgtEl>
                                        <p:attrNameLst>
                                          <p:attrName>style.visibility</p:attrName>
                                        </p:attrNameLst>
                                      </p:cBhvr>
                                      <p:to>
                                        <p:strVal val="visible"/>
                                      </p:to>
                                    </p:set>
                                    <p:animEffect transition="in" filter="fade">
                                      <p:cBhvr>
                                        <p:cTn id="10" dur="500"/>
                                        <p:tgtEl>
                                          <p:spTgt spid="6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61">
                                            <p:txEl>
                                              <p:pRg st="1" end="1"/>
                                            </p:txEl>
                                          </p:spTgt>
                                        </p:tgtEl>
                                        <p:attrNameLst>
                                          <p:attrName>style.visibility</p:attrName>
                                        </p:attrNameLst>
                                      </p:cBhvr>
                                      <p:to>
                                        <p:strVal val="visible"/>
                                      </p:to>
                                    </p:set>
                                    <p:animEffect transition="in" filter="fade">
                                      <p:cBhvr>
                                        <p:cTn id="15" dur="500"/>
                                        <p:tgtEl>
                                          <p:spTgt spid="6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61">
                                            <p:txEl>
                                              <p:pRg st="2" end="2"/>
                                            </p:txEl>
                                          </p:spTgt>
                                        </p:tgtEl>
                                        <p:attrNameLst>
                                          <p:attrName>style.visibility</p:attrName>
                                        </p:attrNameLst>
                                      </p:cBhvr>
                                      <p:to>
                                        <p:strVal val="visible"/>
                                      </p:to>
                                    </p:set>
                                    <p:animEffect transition="in" filter="fade">
                                      <p:cBhvr>
                                        <p:cTn id="20" dur="500"/>
                                        <p:tgtEl>
                                          <p:spTgt spid="6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61">
                                            <p:txEl>
                                              <p:pRg st="3" end="3"/>
                                            </p:txEl>
                                          </p:spTgt>
                                        </p:tgtEl>
                                        <p:attrNameLst>
                                          <p:attrName>style.visibility</p:attrName>
                                        </p:attrNameLst>
                                      </p:cBhvr>
                                      <p:to>
                                        <p:strVal val="visible"/>
                                      </p:to>
                                    </p:set>
                                    <p:animEffect transition="in" filter="fade">
                                      <p:cBhvr>
                                        <p:cTn id="25" dur="500"/>
                                        <p:tgtEl>
                                          <p:spTgt spid="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1" build="p"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4" name="Is it empty or full?"/>
          <p:cNvSpPr txBox="1">
            <a:spLocks noGrp="1"/>
          </p:cNvSpPr>
          <p:nvPr>
            <p:ph type="body" idx="4294967295"/>
          </p:nvPr>
        </p:nvSpPr>
        <p:spPr>
          <a:xfrm>
            <a:off x="457200" y="1447800"/>
            <a:ext cx="8229600" cy="4906963"/>
          </a:xfrm>
          <a:prstGeom prst="rect">
            <a:avLst/>
          </a:prstGeom>
        </p:spPr>
        <p:txBody>
          <a:bodyPr>
            <a:normAutofit/>
          </a:bodyPr>
          <a:lstStyle/>
          <a:p>
            <a:pPr algn="ctr">
              <a:buSzTx/>
              <a:buNone/>
              <a:defRPr sz="6600" i="1"/>
            </a:pPr>
            <a:endParaRPr/>
          </a:p>
          <a:p>
            <a:pPr algn="ctr">
              <a:spcBef>
                <a:spcPts val="1500"/>
              </a:spcBef>
              <a:buSzTx/>
              <a:buNone/>
              <a:defRPr sz="6600" i="1"/>
            </a:pPr>
            <a:r>
              <a:t>Is it empty or full?</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7" name="Activity Debrief"/>
          <p:cNvSpPr txBox="1"/>
          <p:nvPr/>
        </p:nvSpPr>
        <p:spPr>
          <a:xfrm>
            <a:off x="45719" y="1577975"/>
            <a:ext cx="9052562" cy="713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000" b="1"/>
            </a:lvl1pPr>
          </a:lstStyle>
          <a:p>
            <a:r>
              <a:t>Activity Debrief</a:t>
            </a:r>
          </a:p>
        </p:txBody>
      </p:sp>
      <p:sp>
        <p:nvSpPr>
          <p:cNvPr id="68" name="How are we involved in the process of filling time and space?…"/>
          <p:cNvSpPr txBox="1"/>
          <p:nvPr/>
        </p:nvSpPr>
        <p:spPr>
          <a:xfrm>
            <a:off x="502919" y="2392680"/>
            <a:ext cx="8138161" cy="2072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marL="514350" indent="-514350">
              <a:buSzPct val="100000"/>
              <a:buFont typeface="Arial"/>
              <a:buChar char="•"/>
              <a:defRPr sz="3200"/>
            </a:pPr>
            <a:r>
              <a:t>How are we involved in the process of filling time and space?</a:t>
            </a:r>
          </a:p>
          <a:p>
            <a:pPr marL="514350" indent="-514350">
              <a:buSzPct val="100000"/>
              <a:buFont typeface="Arial"/>
              <a:buChar char="•"/>
              <a:defRPr sz="3200"/>
            </a:pPr>
            <a:r>
              <a:t>What are we like when we are full of purpose?  Without purpose?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1" name="Vocations"/>
          <p:cNvSpPr txBox="1"/>
          <p:nvPr/>
        </p:nvSpPr>
        <p:spPr>
          <a:xfrm>
            <a:off x="45719" y="1524000"/>
            <a:ext cx="9052562" cy="929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5400" b="1"/>
            </a:lvl1pPr>
          </a:lstStyle>
          <a:p>
            <a:r>
              <a:t>Vocations</a:t>
            </a:r>
          </a:p>
        </p:txBody>
      </p:sp>
      <p:sp>
        <p:nvSpPr>
          <p:cNvPr id="72" name="With your parents, come up with a list of vocations you and your parents currently have."/>
          <p:cNvSpPr txBox="1"/>
          <p:nvPr/>
        </p:nvSpPr>
        <p:spPr>
          <a:xfrm>
            <a:off x="45719" y="2809875"/>
            <a:ext cx="9052562" cy="2148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400" b="1"/>
            </a:lvl1pPr>
          </a:lstStyle>
          <a:p>
            <a:r>
              <a:t>With your parents, come up with a list of vocations you and your parents currently have.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5" name="Read Colossians 3:12-17"/>
          <p:cNvSpPr txBox="1"/>
          <p:nvPr/>
        </p:nvSpPr>
        <p:spPr>
          <a:xfrm>
            <a:off x="45719" y="1120775"/>
            <a:ext cx="9052562" cy="713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000" b="1"/>
            </a:lvl1pPr>
          </a:lstStyle>
          <a:p>
            <a:r>
              <a:t>Read Colossians 3:12-17</a:t>
            </a:r>
          </a:p>
        </p:txBody>
      </p:sp>
      <p:sp>
        <p:nvSpPr>
          <p:cNvPr id="76" name="What are the values we are called to have as a Christian community?…"/>
          <p:cNvSpPr txBox="1"/>
          <p:nvPr/>
        </p:nvSpPr>
        <p:spPr>
          <a:xfrm>
            <a:off x="502919" y="2278379"/>
            <a:ext cx="8138161" cy="3063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marL="514350" indent="-514350">
              <a:buSzPct val="100000"/>
              <a:buFont typeface="Arial"/>
              <a:buChar char="•"/>
              <a:defRPr sz="3200"/>
            </a:pPr>
            <a:r>
              <a:t>What are the values we are called to have as a Christian community?</a:t>
            </a:r>
          </a:p>
          <a:p>
            <a:pPr marL="971550" lvl="1" indent="-514350">
              <a:buSzPct val="100000"/>
              <a:buFont typeface="Arial"/>
              <a:buChar char="•"/>
              <a:defRPr sz="3200"/>
            </a:pPr>
            <a:r>
              <a:t>(Hint: verses 12 &amp; 13)</a:t>
            </a:r>
          </a:p>
          <a:p>
            <a:pPr marL="971550" lvl="1" indent="-514350">
              <a:buSzPct val="100000"/>
              <a:buFont typeface="Arial"/>
              <a:buChar char="•"/>
              <a:defRPr sz="3200"/>
            </a:pPr>
            <a:r>
              <a:t>Compassion, kindness, humility, gentleness, patience, and forgiveness</a:t>
            </a:r>
          </a:p>
          <a:p>
            <a:pPr marL="514350" indent="-514350">
              <a:buSzPct val="100000"/>
              <a:buFont typeface="Arial"/>
              <a:buChar char="•"/>
              <a:defRPr sz="3200"/>
            </a:pPr>
            <a:r>
              <a:t>How does our church show these values?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76">
                                            <p:txEl>
                                              <p:pRg st="2" end="2"/>
                                            </p:txEl>
                                          </p:spTgt>
                                        </p:tgtEl>
                                        <p:attrNameLst>
                                          <p:attrName>style.visibility</p:attrName>
                                        </p:attrNameLst>
                                      </p:cBhvr>
                                      <p:to>
                                        <p:strVal val="visible"/>
                                      </p:to>
                                    </p:set>
                                    <p:animEffect transition="in" filter="fade">
                                      <p:cBhvr>
                                        <p:cTn id="7" dur="500"/>
                                        <p:tgtEl>
                                          <p:spTgt spid="7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1" nodeType="clickEffect">
                                  <p:stCondLst>
                                    <p:cond delay="0"/>
                                  </p:stCondLst>
                                  <p:iterate>
                                    <p:tmAbs val="0"/>
                                  </p:iterate>
                                  <p:childTnLst>
                                    <p:set>
                                      <p:cBhvr>
                                        <p:cTn id="11" fill="hold"/>
                                        <p:tgtEl>
                                          <p:spTgt spid="76">
                                            <p:txEl>
                                              <p:pRg st="3" end="3"/>
                                            </p:txEl>
                                          </p:spTgt>
                                        </p:tgtEl>
                                        <p:attrNameLst>
                                          <p:attrName>style.visibility</p:attrName>
                                        </p:attrNameLst>
                                      </p:cBhvr>
                                      <p:to>
                                        <p:strVal val="visible"/>
                                      </p:to>
                                    </p:set>
                                    <p:animEffect transition="in" filter="fade">
                                      <p:cBhvr>
                                        <p:cTn id="12" dur="500"/>
                                        <p:tgtEl>
                                          <p:spTgt spid="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9" name="“A cobbler, a smith, a farmer, each has the work and office of his trade, and yet they are all alike priests and bishops, and every one by means of his own work or office must benefit and serve every other, that in this way many kinds of work may be done"/>
          <p:cNvSpPr txBox="1">
            <a:spLocks noGrp="1"/>
          </p:cNvSpPr>
          <p:nvPr>
            <p:ph type="body" idx="4294967295"/>
          </p:nvPr>
        </p:nvSpPr>
        <p:spPr>
          <a:xfrm>
            <a:off x="457200" y="685800"/>
            <a:ext cx="8229600" cy="4906963"/>
          </a:xfrm>
          <a:prstGeom prst="rect">
            <a:avLst/>
          </a:prstGeom>
        </p:spPr>
        <p:txBody>
          <a:bodyPr>
            <a:normAutofit/>
          </a:bodyPr>
          <a:lstStyle/>
          <a:p>
            <a:pPr marL="219455" lvl="2" indent="658368" defTabSz="877823">
              <a:spcBef>
                <a:spcPts val="0"/>
              </a:spcBef>
              <a:buSzTx/>
              <a:buNone/>
              <a:defRPr sz="3072" i="1"/>
            </a:pPr>
            <a:r>
              <a:t>“A cobbler, a smith, a farmer, each has the work and office of his trade, and yet they are all alike priests and bishops, and every one by means of his own work or office must benefit and serve every other, that in this way many kinds of work may be done for the bodily and spiritual welfare of the community, even as all the members of the body serve one another…”  		      </a:t>
            </a:r>
          </a:p>
          <a:p>
            <a:pPr marL="219455" lvl="2" indent="658368" defTabSz="877823">
              <a:spcBef>
                <a:spcPts val="0"/>
              </a:spcBef>
              <a:buSzTx/>
              <a:buNone/>
              <a:defRPr sz="3072" i="1"/>
            </a:pPr>
            <a:r>
              <a:t>– Martin Luther</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2" name="Read 1 Cor. 12:4-11"/>
          <p:cNvSpPr txBox="1"/>
          <p:nvPr/>
        </p:nvSpPr>
        <p:spPr>
          <a:xfrm>
            <a:off x="45719" y="1066800"/>
            <a:ext cx="9052562" cy="713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000" b="1"/>
            </a:lvl1pPr>
          </a:lstStyle>
          <a:p>
            <a:r>
              <a:t>Read 1 Cor. 12:4-11</a:t>
            </a:r>
          </a:p>
        </p:txBody>
      </p:sp>
      <p:sp>
        <p:nvSpPr>
          <p:cNvPr id="83" name="Different gifts have been given to different people, but they all come from the same source – God!…"/>
          <p:cNvSpPr txBox="1"/>
          <p:nvPr/>
        </p:nvSpPr>
        <p:spPr>
          <a:xfrm>
            <a:off x="502919" y="2068829"/>
            <a:ext cx="8138161" cy="2567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marL="514350" indent="-514350">
              <a:buSzPct val="100000"/>
              <a:buFont typeface="Arial"/>
              <a:buChar char="•"/>
              <a:defRPr sz="3200"/>
            </a:pPr>
            <a:r>
              <a:t>Different gifts have been given to different people, but they all come from the same source – God!</a:t>
            </a:r>
          </a:p>
          <a:p>
            <a:pPr marL="514350" indent="-514350">
              <a:buSzPct val="100000"/>
              <a:buFont typeface="Arial"/>
              <a:buChar char="•"/>
              <a:defRPr sz="3200"/>
            </a:pPr>
            <a:r>
              <a:t>Look at verse 7, what is the purpose of these gifts?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6" name="Reflection Questions:…"/>
          <p:cNvSpPr txBox="1"/>
          <p:nvPr/>
        </p:nvSpPr>
        <p:spPr>
          <a:xfrm>
            <a:off x="45719" y="1814830"/>
            <a:ext cx="9052562" cy="269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marL="514350" indent="-514350" algn="ctr">
              <a:defRPr sz="3600" b="1"/>
            </a:pPr>
            <a:r>
              <a:t>Reflection Questions:</a:t>
            </a:r>
          </a:p>
          <a:p>
            <a:pPr marL="514350" indent="-514350" algn="ctr">
              <a:defRPr sz="3600" b="1"/>
            </a:pPr>
            <a:endParaRPr/>
          </a:p>
          <a:p>
            <a:pPr marL="514350" indent="-514350">
              <a:buSzPct val="100000"/>
              <a:buFont typeface="Arial"/>
              <a:buChar char="•"/>
              <a:defRPr sz="3200" b="1">
                <a:solidFill>
                  <a:schemeClr val="accent2"/>
                </a:solidFill>
              </a:defRPr>
            </a:pPr>
            <a:r>
              <a:t>Does God’s call for someone change over time?  Why or why not?</a:t>
            </a:r>
          </a:p>
          <a:p>
            <a:pPr marL="514350" indent="-514350">
              <a:buSzPct val="100000"/>
              <a:buFont typeface="Arial"/>
              <a:buChar char="•"/>
              <a:defRPr sz="3200" b="1">
                <a:solidFill>
                  <a:srgbClr val="558ED5"/>
                </a:solidFill>
              </a:defRPr>
            </a:pPr>
            <a:r>
              <a:t>How do your vocations affect other people?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9" name="REMINDER! Total of 15 Service Hours &amp; 15 Sermon Notes Due by May 1st"/>
          <p:cNvSpPr txBox="1">
            <a:spLocks noGrp="1"/>
          </p:cNvSpPr>
          <p:nvPr>
            <p:ph type="title" idx="4294967295"/>
          </p:nvPr>
        </p:nvSpPr>
        <p:spPr>
          <a:xfrm>
            <a:off x="228600" y="533400"/>
            <a:ext cx="8610600" cy="4724400"/>
          </a:xfrm>
          <a:prstGeom prst="rect">
            <a:avLst/>
          </a:prstGeom>
        </p:spPr>
        <p:txBody>
          <a:bodyPr>
            <a:normAutofit/>
          </a:bodyPr>
          <a:lstStyle/>
          <a:p>
            <a:pPr>
              <a:defRPr sz="6000" b="1"/>
            </a:pPr>
            <a:r>
              <a:t>REMINDER!</a:t>
            </a:r>
            <a:br/>
            <a:r>
              <a:t>Total of 15 Service Hours</a:t>
            </a:r>
            <a:br/>
            <a:r>
              <a:t>&amp;</a:t>
            </a:r>
            <a:br/>
            <a:r>
              <a:t>15 Sermon Notes</a:t>
            </a:r>
            <a:br/>
            <a:r>
              <a:t>Due by </a:t>
            </a:r>
            <a:r>
              <a:rPr u="sng"/>
              <a:t>May 1</a:t>
            </a:r>
            <a:r>
              <a:rPr u="sng" baseline="30000"/>
              <a:t>st</a:t>
            </a:r>
            <a:r>
              <a:rPr u="sng"/>
              <a:t>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2" name="Sign-up Online to serve as an acolyte, crucifer, or reader on Sundays!  Great way to earn service hours!…"/>
          <p:cNvSpPr txBox="1">
            <a:spLocks noGrp="1"/>
          </p:cNvSpPr>
          <p:nvPr>
            <p:ph type="title" idx="4294967295"/>
          </p:nvPr>
        </p:nvSpPr>
        <p:spPr>
          <a:xfrm>
            <a:off x="228600" y="533400"/>
            <a:ext cx="8610600" cy="4724400"/>
          </a:xfrm>
          <a:prstGeom prst="rect">
            <a:avLst/>
          </a:prstGeom>
        </p:spPr>
        <p:txBody>
          <a:bodyPr>
            <a:normAutofit/>
          </a:bodyPr>
          <a:lstStyle/>
          <a:p>
            <a:pPr>
              <a:defRPr sz="6000" b="1"/>
            </a:pPr>
            <a:r>
              <a:rPr dirty="0"/>
              <a:t>Sign-up </a:t>
            </a:r>
            <a:r>
              <a:rPr lang="en-US" dirty="0"/>
              <a:t>o</a:t>
            </a:r>
            <a:r>
              <a:rPr dirty="0"/>
              <a:t>nline to serve as an acolyte, crucifer, or reader on Sundays!  Great way to earn service hours!</a:t>
            </a:r>
          </a:p>
          <a:p>
            <a:pPr>
              <a:defRPr sz="6000" b="1" u="sng"/>
            </a:pPr>
            <a:r>
              <a:rPr dirty="0" err="1"/>
              <a:t>faithpenfield.org</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3CE84-3F16-EA15-D33C-77795CBD81ED}"/>
            </a:ext>
          </a:extLst>
        </p:cNvPr>
        <p:cNvGrpSpPr/>
        <p:nvPr/>
      </p:nvGrpSpPr>
      <p:grpSpPr>
        <a:xfrm>
          <a:off x="0" y="0"/>
          <a:ext cx="0" cy="0"/>
          <a:chOff x="0" y="0"/>
          <a:chExt cx="0" cy="0"/>
        </a:xfrm>
      </p:grpSpPr>
      <p:pic>
        <p:nvPicPr>
          <p:cNvPr id="94" name="slide_4" descr="slide_4">
            <a:extLst>
              <a:ext uri="{FF2B5EF4-FFF2-40B4-BE49-F238E27FC236}">
                <a16:creationId xmlns:a16="http://schemas.microsoft.com/office/drawing/2014/main" id="{2C8C6311-728D-BF75-DCE8-F787180C690D}"/>
              </a:ext>
            </a:extLst>
          </p:cNvPr>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5" name="Closing Prayer">
            <a:extLst>
              <a:ext uri="{FF2B5EF4-FFF2-40B4-BE49-F238E27FC236}">
                <a16:creationId xmlns:a16="http://schemas.microsoft.com/office/drawing/2014/main" id="{5812A7A4-D5B7-6B9B-6279-E411981B1F7F}"/>
              </a:ext>
            </a:extLst>
          </p:cNvPr>
          <p:cNvSpPr txBox="1">
            <a:spLocks noGrp="1"/>
          </p:cNvSpPr>
          <p:nvPr>
            <p:ph type="title" idx="4294967295"/>
          </p:nvPr>
        </p:nvSpPr>
        <p:spPr>
          <a:xfrm>
            <a:off x="685800" y="322729"/>
            <a:ext cx="7772400" cy="5378823"/>
          </a:xfrm>
          <a:prstGeom prst="rect">
            <a:avLst/>
          </a:prstGeom>
        </p:spPr>
        <p:txBody>
          <a:bodyPr>
            <a:normAutofit fontScale="90000"/>
          </a:bodyPr>
          <a:lstStyle>
            <a:lvl1pPr>
              <a:defRPr sz="6000" b="1"/>
            </a:lvl1pPr>
          </a:lstStyle>
          <a:p>
            <a:r>
              <a:rPr lang="en-US" sz="7300" u="sng" dirty="0"/>
              <a:t>Sunday Night FLY </a:t>
            </a:r>
            <a:br>
              <a:rPr lang="en-US" sz="7300" u="sng" dirty="0"/>
            </a:br>
            <a:r>
              <a:rPr lang="en-US" sz="7300" u="sng" dirty="0"/>
              <a:t>Schedule</a:t>
            </a:r>
            <a:br>
              <a:rPr lang="en-US" u="sng" dirty="0"/>
            </a:br>
            <a:br>
              <a:rPr lang="en-US" sz="4000" u="sng" dirty="0"/>
            </a:br>
            <a:r>
              <a:rPr lang="en-US" dirty="0"/>
              <a:t>-No SNFLY tonight!</a:t>
            </a:r>
            <a:br>
              <a:rPr lang="en-US" dirty="0"/>
            </a:br>
            <a:r>
              <a:rPr lang="en-US" dirty="0"/>
              <a:t>-Feb. 22 – Ella is speaking!</a:t>
            </a:r>
            <a:br>
              <a:rPr lang="en-US" dirty="0"/>
            </a:br>
            <a:r>
              <a:rPr lang="en-US" dirty="0"/>
              <a:t>-Mar. 8 – Mystery Night!</a:t>
            </a:r>
            <a:endParaRPr dirty="0"/>
          </a:p>
        </p:txBody>
      </p:sp>
    </p:spTree>
    <p:extLst>
      <p:ext uri="{BB962C8B-B14F-4D97-AF65-F5344CB8AC3E}">
        <p14:creationId xmlns:p14="http://schemas.microsoft.com/office/powerpoint/2010/main" val="382290329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7BC84-E3BA-479D-73C4-6BE46CFB5DF5}"/>
            </a:ext>
          </a:extLst>
        </p:cNvPr>
        <p:cNvGrpSpPr/>
        <p:nvPr/>
      </p:nvGrpSpPr>
      <p:grpSpPr>
        <a:xfrm>
          <a:off x="0" y="0"/>
          <a:ext cx="0" cy="0"/>
          <a:chOff x="0" y="0"/>
          <a:chExt cx="0" cy="0"/>
        </a:xfrm>
      </p:grpSpPr>
      <p:pic>
        <p:nvPicPr>
          <p:cNvPr id="94" name="slide_4" descr="slide_4">
            <a:extLst>
              <a:ext uri="{FF2B5EF4-FFF2-40B4-BE49-F238E27FC236}">
                <a16:creationId xmlns:a16="http://schemas.microsoft.com/office/drawing/2014/main" id="{9895D5B4-E1BE-4416-7448-0245F6026BB3}"/>
              </a:ext>
            </a:extLst>
          </p:cNvPr>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5" name="Closing Prayer">
            <a:extLst>
              <a:ext uri="{FF2B5EF4-FFF2-40B4-BE49-F238E27FC236}">
                <a16:creationId xmlns:a16="http://schemas.microsoft.com/office/drawing/2014/main" id="{A8D0E56B-04EA-3C3A-A98F-89ABBCA29EAB}"/>
              </a:ext>
            </a:extLst>
          </p:cNvPr>
          <p:cNvSpPr txBox="1">
            <a:spLocks noGrp="1"/>
          </p:cNvSpPr>
          <p:nvPr>
            <p:ph type="title" idx="4294967295"/>
          </p:nvPr>
        </p:nvSpPr>
        <p:spPr>
          <a:xfrm>
            <a:off x="685800" y="322729"/>
            <a:ext cx="7772400" cy="5378823"/>
          </a:xfrm>
          <a:prstGeom prst="rect">
            <a:avLst/>
          </a:prstGeom>
        </p:spPr>
        <p:txBody>
          <a:bodyPr>
            <a:normAutofit/>
          </a:bodyPr>
          <a:lstStyle>
            <a:lvl1pPr>
              <a:defRPr sz="6000" b="1"/>
            </a:lvl1pPr>
          </a:lstStyle>
          <a:p>
            <a:r>
              <a:rPr lang="en-US" sz="7300" u="sng" dirty="0"/>
              <a:t>Spaghetti Dinner</a:t>
            </a:r>
            <a:br>
              <a:rPr lang="en-US" u="sng" dirty="0"/>
            </a:br>
            <a:r>
              <a:rPr lang="en-US" sz="4800" u="sng" dirty="0"/>
              <a:t>- Ash Wed, Feb. 18 -</a:t>
            </a:r>
            <a:br>
              <a:rPr lang="en-US" sz="4000" u="sng" dirty="0"/>
            </a:br>
            <a:br>
              <a:rPr lang="en-US" sz="4000" u="sng" dirty="0"/>
            </a:br>
            <a:r>
              <a:rPr lang="en-US" sz="4000" u="sng" dirty="0"/>
              <a:t>Sign-up on the FLY bulletin board to volunteer on a crew!</a:t>
            </a:r>
            <a:endParaRPr sz="4000" dirty="0"/>
          </a:p>
        </p:txBody>
      </p:sp>
    </p:spTree>
    <p:extLst>
      <p:ext uri="{BB962C8B-B14F-4D97-AF65-F5344CB8AC3E}">
        <p14:creationId xmlns:p14="http://schemas.microsoft.com/office/powerpoint/2010/main" val="399948180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5" name="Closing Prayer"/>
          <p:cNvSpPr txBox="1">
            <a:spLocks noGrp="1"/>
          </p:cNvSpPr>
          <p:nvPr>
            <p:ph type="title" idx="4294967295"/>
          </p:nvPr>
        </p:nvSpPr>
        <p:spPr>
          <a:xfrm>
            <a:off x="685800" y="939438"/>
            <a:ext cx="7772400" cy="3962401"/>
          </a:xfrm>
          <a:prstGeom prst="rect">
            <a:avLst/>
          </a:prstGeom>
        </p:spPr>
        <p:txBody>
          <a:bodyPr>
            <a:normAutofit/>
          </a:bodyPr>
          <a:lstStyle>
            <a:lvl1pPr>
              <a:defRPr sz="6000" b="1"/>
            </a:lvl1pPr>
          </a:lstStyle>
          <a:p>
            <a:r>
              <a:t>Closing Prayer</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8" name="Have a wonderful week!  Go in peace and serve the Lord!"/>
          <p:cNvSpPr txBox="1">
            <a:spLocks noGrp="1"/>
          </p:cNvSpPr>
          <p:nvPr>
            <p:ph type="body" sz="half" idx="4294967295"/>
          </p:nvPr>
        </p:nvSpPr>
        <p:spPr>
          <a:xfrm>
            <a:off x="762000" y="1143000"/>
            <a:ext cx="7543800" cy="2590800"/>
          </a:xfrm>
          <a:prstGeom prst="rect">
            <a:avLst/>
          </a:prstGeom>
        </p:spPr>
        <p:txBody>
          <a:bodyPr>
            <a:normAutofit lnSpcReduction="10000"/>
          </a:bodyPr>
          <a:lstStyle>
            <a:lvl1pPr marL="0" indent="0" algn="ctr" defTabSz="877823">
              <a:spcBef>
                <a:spcPts val="1300"/>
              </a:spcBef>
              <a:buSzTx/>
              <a:buNone/>
              <a:defRPr sz="5760">
                <a:latin typeface="Arial"/>
                <a:ea typeface="Arial"/>
                <a:cs typeface="Arial"/>
                <a:sym typeface="Arial"/>
              </a:defRPr>
            </a:lvl1pPr>
          </a:lstStyle>
          <a:p>
            <a:r>
              <a:t>Have a wonderful week!  Go in peace and serve the Lord!</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TotalTime>
  <Words>580</Words>
  <Application>Microsoft Macintosh PowerPoint</Application>
  <PresentationFormat>On-screen Show (4:3)</PresentationFormat>
  <Paragraphs>74</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 Theme</vt:lpstr>
      <vt:lpstr>PowerPoint Presentation</vt:lpstr>
      <vt:lpstr>Opening Prayer</vt:lpstr>
      <vt:lpstr>Lord’s Prayer Pop Quiz</vt:lpstr>
      <vt:lpstr>1. The Sixth Petition is,</vt:lpstr>
      <vt:lpstr>2. Which is not a way Satan tempted Jesus:</vt:lpstr>
      <vt:lpstr>3. The Seventh Petition is,</vt:lpstr>
      <vt:lpstr>4. What is our only weapon we have against evil?</vt:lpstr>
      <vt:lpstr>Today’s Lesson</vt:lpstr>
      <vt:lpstr>Key Words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REMINDER! Total of 15 Service Hours &amp; 15 Sermon Notes Due by May 1st </vt:lpstr>
      <vt:lpstr>Sign-up online to serve as an acolyte, crucifer, or reader on Sundays!  Great way to earn service hours! faithpenfield.org</vt:lpstr>
      <vt:lpstr>Sunday Night FLY  Schedule  -No SNFLY tonight! -Feb. 22 – Ella is speaking! -Mar. 8 – Mystery Night!</vt:lpstr>
      <vt:lpstr>Spaghetti Dinner - Ash Wed, Feb. 18 -  Sign-up on the FLY bulletin board to volunteer on a crew!</vt:lpstr>
      <vt:lpstr>Closing Prayer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officeapps1</cp:lastModifiedBy>
  <cp:revision>4</cp:revision>
  <cp:lastPrinted>2026-02-04T14:44:36Z</cp:lastPrinted>
  <dcterms:modified xsi:type="dcterms:W3CDTF">2026-02-08T12:45:24Z</dcterms:modified>
</cp:coreProperties>
</file>