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3" r:id="rId27"/>
    <p:sldId id="281" r:id="rId28"/>
    <p:sldId id="282" r:id="rId29"/>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BDB"/>
          </a:solidFill>
        </a:fill>
      </a:tcStyle>
    </a:wholeTbl>
    <a:band2H>
      <a:tcTxStyle/>
      <a:tcStyle>
        <a:tcBdr/>
        <a:fill>
          <a:solidFill>
            <a:srgbClr val="EEEE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3CECE"/>
          </a:solidFill>
        </a:fill>
      </a:tcStyle>
    </a:wholeTbl>
    <a:band2H>
      <a:tcTxStyle/>
      <a:tcStyle>
        <a:tcBdr/>
        <a:fill>
          <a:solidFill>
            <a:srgbClr val="F1E8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7"/>
  </p:normalViewPr>
  <p:slideViewPr>
    <p:cSldViewPr snapToGrid="0">
      <p:cViewPr varScale="1">
        <p:scale>
          <a:sx n="119" d="100"/>
          <a:sy n="119" d="100"/>
        </p:scale>
        <p:origin x="1632" y="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 name="Shape 33"/>
          <p:cNvSpPr>
            <a:spLocks noGrp="1" noRot="1" noChangeAspect="1"/>
          </p:cNvSpPr>
          <p:nvPr>
            <p:ph type="sldImg"/>
          </p:nvPr>
        </p:nvSpPr>
        <p:spPr>
          <a:xfrm>
            <a:off x="1143000" y="685800"/>
            <a:ext cx="4572000" cy="3429000"/>
          </a:xfrm>
          <a:prstGeom prst="rect">
            <a:avLst/>
          </a:prstGeom>
        </p:spPr>
        <p:txBody>
          <a:bodyPr/>
          <a:lstStyle/>
          <a:p>
            <a:endParaRPr/>
          </a:p>
        </p:txBody>
      </p:sp>
      <p:sp>
        <p:nvSpPr>
          <p:cNvPr id="34" name="Shape 3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5" name="Title Text"/>
          <p:cNvSpPr txBox="1">
            <a:spLocks noGrp="1"/>
          </p:cNvSpPr>
          <p:nvPr>
            <p:ph type="title"/>
          </p:nvPr>
        </p:nvSpPr>
        <p:spPr>
          <a:prstGeom prst="rect">
            <a:avLst/>
          </a:prstGeom>
        </p:spPr>
        <p:txBody>
          <a:bodyPr/>
          <a:lstStyle/>
          <a:p>
            <a:r>
              <a:t>Title Text</a:t>
            </a:r>
          </a:p>
        </p:txBody>
      </p:sp>
      <p:sp>
        <p:nvSpPr>
          <p:cNvPr id="2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8" y="6404293"/>
            <a:ext cx="258623" cy="269239"/>
          </a:xfrm>
          <a:prstGeom prst="rect">
            <a:avLst/>
          </a:prstGeom>
          <a:ln w="12700">
            <a:miter lim="400000"/>
          </a:ln>
        </p:spPr>
        <p:txBody>
          <a:bodyPr wrap="none" lIns="45718" tIns="45718" rIns="45718" bIns="45718" anchor="ctr">
            <a:spAutoFit/>
          </a:bodyPr>
          <a:lstStyle>
            <a:lvl1pPr algn="r">
              <a:defRPr sz="1200">
                <a:solidFill>
                  <a:srgbClr val="898989"/>
                </a:solidFill>
                <a:latin typeface="Calibri"/>
                <a:ea typeface="Calibri"/>
                <a:cs typeface="Calibri"/>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a:ea typeface="Calibri"/>
          <a:cs typeface="Calibri"/>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4pPr>
      <a:lvl5pPr marL="22352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5pPr>
      <a:lvl6pPr marL="26924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6pPr>
      <a:lvl7pPr marL="31496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7pPr>
      <a:lvl8pPr marL="36068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8pPr>
      <a:lvl9pPr marL="40640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hape 27"/>
          <p:cNvSpPr txBox="1">
            <a:spLocks noGrp="1"/>
          </p:cNvSpPr>
          <p:nvPr>
            <p:ph type="title" idx="4294967295"/>
          </p:nvPr>
        </p:nvSpPr>
        <p:spPr>
          <a:xfrm>
            <a:off x="685800" y="2130425"/>
            <a:ext cx="7772400" cy="1470025"/>
          </a:xfrm>
          <a:prstGeom prst="rect">
            <a:avLst/>
          </a:prstGeom>
        </p:spPr>
        <p:txBody>
          <a:bodyPr/>
          <a:lstStyle/>
          <a:p>
            <a:endParaRPr/>
          </a:p>
        </p:txBody>
      </p:sp>
      <p:sp>
        <p:nvSpPr>
          <p:cNvPr id="37" name="Shape 28"/>
          <p:cNvSpPr txBox="1">
            <a:spLocks noGrp="1"/>
          </p:cNvSpPr>
          <p:nvPr>
            <p:ph type="body" sz="quarter" idx="4294967295"/>
          </p:nvPr>
        </p:nvSpPr>
        <p:spPr>
          <a:xfrm>
            <a:off x="1371600" y="3886200"/>
            <a:ext cx="6400800" cy="1752600"/>
          </a:xfrm>
          <a:prstGeom prst="rect">
            <a:avLst/>
          </a:prstGeom>
        </p:spPr>
        <p:txBody>
          <a:bodyPr/>
          <a:lstStyle/>
          <a:p>
            <a:pPr marL="0" indent="0" algn="ctr">
              <a:buSzTx/>
              <a:buNone/>
              <a:defRPr sz="4800">
                <a:solidFill>
                  <a:srgbClr val="898989"/>
                </a:solidFill>
                <a:latin typeface="Arial"/>
                <a:ea typeface="Arial"/>
                <a:cs typeface="Arial"/>
                <a:sym typeface="Arial"/>
              </a:defRPr>
            </a:pPr>
            <a:endParaRPr/>
          </a:p>
        </p:txBody>
      </p:sp>
      <p:pic>
        <p:nvPicPr>
          <p:cNvPr id="38" name="herewestand_ppt_bg3.jpeg" descr="herewestand_ppt_bg3.jpe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39" name="Shape 30"/>
          <p:cNvSpPr txBox="1"/>
          <p:nvPr/>
        </p:nvSpPr>
        <p:spPr>
          <a:xfrm>
            <a:off x="-2" y="914400"/>
            <a:ext cx="9144004" cy="7081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4400" b="1">
                <a:solidFill>
                  <a:srgbClr val="FFFFFF"/>
                </a:solidFill>
                <a:latin typeface="Arial"/>
                <a:ea typeface="Arial"/>
                <a:cs typeface="Arial"/>
                <a:sym typeface="Arial"/>
              </a:defRPr>
            </a:lvl1pPr>
          </a:lstStyle>
          <a:p>
            <a:r>
              <a:t>WELCOME!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jpeg" descr="image.jpeg"/>
          <p:cNvPicPr>
            <a:picLocks noChangeAspect="1"/>
          </p:cNvPicPr>
          <p:nvPr/>
        </p:nvPicPr>
        <p:blipFill>
          <a:blip r:embed="rId2"/>
          <a:stretch>
            <a:fillRect/>
          </a:stretch>
        </p:blipFill>
        <p:spPr>
          <a:xfrm>
            <a:off x="-12700" y="0"/>
            <a:ext cx="9161464" cy="6870700"/>
          </a:xfrm>
          <a:prstGeom prst="rect">
            <a:avLst/>
          </a:prstGeom>
          <a:ln w="12700">
            <a:miter lim="400000"/>
          </a:ln>
        </p:spPr>
      </p:pic>
      <p:sp>
        <p:nvSpPr>
          <p:cNvPr id="42" name="Shape 34"/>
          <p:cNvSpPr txBox="1">
            <a:spLocks noGrp="1"/>
          </p:cNvSpPr>
          <p:nvPr>
            <p:ph type="title" idx="4294967295"/>
          </p:nvPr>
        </p:nvSpPr>
        <p:spPr>
          <a:xfrm>
            <a:off x="1095375" y="274636"/>
            <a:ext cx="7591425" cy="6278565"/>
          </a:xfrm>
          <a:prstGeom prst="rect">
            <a:avLst/>
          </a:prstGeom>
        </p:spPr>
        <p:txBody>
          <a:bodyPr/>
          <a:lstStyle/>
          <a:p>
            <a:br/>
            <a:r>
              <a:rPr sz="6000" b="1"/>
              <a:t>Opening Prayer</a:t>
            </a:r>
            <a:br>
              <a:rPr sz="6000" b="1"/>
            </a:br>
            <a:endParaRPr sz="6000" b="1"/>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slide_3.png" descr="slide_3.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45" name="Shape 37"/>
          <p:cNvSpPr txBox="1">
            <a:spLocks noGrp="1"/>
          </p:cNvSpPr>
          <p:nvPr>
            <p:ph type="body" sz="half" idx="4294967295"/>
          </p:nvPr>
        </p:nvSpPr>
        <p:spPr>
          <a:xfrm>
            <a:off x="-2" y="2209800"/>
            <a:ext cx="9144004" cy="2286001"/>
          </a:xfrm>
          <a:prstGeom prst="rect">
            <a:avLst/>
          </a:prstGeom>
        </p:spPr>
        <p:txBody>
          <a:bodyPr/>
          <a:lstStyle>
            <a:lvl1pPr marL="0" indent="0" algn="ctr">
              <a:spcBef>
                <a:spcPts val="1400"/>
              </a:spcBef>
              <a:buSzTx/>
              <a:buNone/>
              <a:defRPr sz="6000">
                <a:latin typeface="Arial"/>
                <a:ea typeface="Arial"/>
                <a:cs typeface="Arial"/>
                <a:sym typeface="Arial"/>
              </a:defRPr>
            </a:lvl1pPr>
          </a:lstStyle>
          <a:p>
            <a:r>
              <a:t>Quiz Show!</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slide_1.jpg" descr="slide_1.jpg"/>
          <p:cNvPicPr>
            <a:picLocks noChangeAspect="1"/>
          </p:cNvPicPr>
          <p:nvPr/>
        </p:nvPicPr>
        <p:blipFill>
          <a:blip r:embed="rId2"/>
          <a:stretch>
            <a:fillRect/>
          </a:stretch>
        </p:blipFill>
        <p:spPr>
          <a:xfrm>
            <a:off x="-350839" y="0"/>
            <a:ext cx="9494840" cy="6858000"/>
          </a:xfrm>
          <a:prstGeom prst="rect">
            <a:avLst/>
          </a:prstGeom>
          <a:ln w="12700">
            <a:miter lim="400000"/>
          </a:ln>
        </p:spPr>
      </p:pic>
      <p:sp>
        <p:nvSpPr>
          <p:cNvPr id="48" name="Shape 40"/>
          <p:cNvSpPr txBox="1">
            <a:spLocks noGrp="1"/>
          </p:cNvSpPr>
          <p:nvPr>
            <p:ph type="title" idx="4294967295"/>
          </p:nvPr>
        </p:nvSpPr>
        <p:spPr>
          <a:xfrm>
            <a:off x="457200" y="274637"/>
            <a:ext cx="8534400" cy="1143001"/>
          </a:xfrm>
          <a:prstGeom prst="rect">
            <a:avLst/>
          </a:prstGeom>
        </p:spPr>
        <p:txBody>
          <a:bodyPr/>
          <a:lstStyle>
            <a:lvl1pPr algn="l">
              <a:defRPr sz="4000"/>
            </a:lvl1pPr>
          </a:lstStyle>
          <a:p>
            <a:r>
              <a:t>1. The definition of covet is:</a:t>
            </a:r>
          </a:p>
        </p:txBody>
      </p:sp>
      <p:sp>
        <p:nvSpPr>
          <p:cNvPr id="49" name="Shape 41"/>
          <p:cNvSpPr txBox="1">
            <a:spLocks noGrp="1"/>
          </p:cNvSpPr>
          <p:nvPr>
            <p:ph type="body" idx="4294967295"/>
          </p:nvPr>
        </p:nvSpPr>
        <p:spPr>
          <a:xfrm>
            <a:off x="457200" y="1447800"/>
            <a:ext cx="8305800" cy="4830763"/>
          </a:xfrm>
          <a:prstGeom prst="rect">
            <a:avLst/>
          </a:prstGeom>
        </p:spPr>
        <p:txBody>
          <a:bodyPr/>
          <a:lstStyle/>
          <a:p>
            <a:pPr marL="514350" indent="-514350">
              <a:buFontTx/>
              <a:buAutoNum type="alphaLcPeriod"/>
            </a:pPr>
            <a:r>
              <a:t>to destroy</a:t>
            </a:r>
          </a:p>
          <a:p>
            <a:pPr marL="514350" indent="-514350">
              <a:buFontTx/>
              <a:buAutoNum type="alphaLcPeriod"/>
            </a:pPr>
            <a:r>
              <a:t>to desire</a:t>
            </a:r>
          </a:p>
          <a:p>
            <a:pPr marL="514350" indent="-514350">
              <a:buFontTx/>
              <a:buAutoNum type="alphaLcPeriod"/>
            </a:pPr>
            <a:r>
              <a:t>to gossip</a:t>
            </a:r>
          </a:p>
          <a:p>
            <a:pPr marL="514350" indent="-514350">
              <a:buFontTx/>
              <a:buAutoNum type="alphaLcPeriod"/>
            </a:pPr>
            <a:r>
              <a:t>to play</a:t>
            </a:r>
          </a:p>
          <a:p>
            <a:pPr marL="514350" indent="-514350">
              <a:buSzTx/>
              <a:buNone/>
            </a:pPr>
            <a:r>
              <a:t>		</a:t>
            </a:r>
          </a:p>
          <a:p>
            <a:pPr marL="514350" indent="-514350">
              <a:buSzTx/>
              <a:buNone/>
            </a:pPr>
            <a:r>
              <a:t>	</a:t>
            </a:r>
          </a:p>
        </p:txBody>
      </p:sp>
      <p:sp>
        <p:nvSpPr>
          <p:cNvPr id="50" name="Shape 42"/>
          <p:cNvSpPr txBox="1"/>
          <p:nvPr/>
        </p:nvSpPr>
        <p:spPr>
          <a:xfrm>
            <a:off x="2743200" y="1981200"/>
            <a:ext cx="838200" cy="71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spcBef>
                <a:spcPts val="2600"/>
              </a:spcBef>
              <a:defRPr sz="4400">
                <a:solidFill>
                  <a:srgbClr val="FF0000"/>
                </a:solidFill>
                <a:latin typeface="Wingdings"/>
                <a:ea typeface="Wingdings"/>
                <a:cs typeface="Wingdings"/>
                <a:sym typeface="Wingdings"/>
              </a:defRPr>
            </a:lvl1pPr>
          </a:lstStyle>
          <a:p>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1"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slide_1.jpg" descr="slide_1.jpg"/>
          <p:cNvPicPr>
            <a:picLocks noChangeAspect="1"/>
          </p:cNvPicPr>
          <p:nvPr/>
        </p:nvPicPr>
        <p:blipFill>
          <a:blip r:embed="rId2"/>
          <a:stretch>
            <a:fillRect/>
          </a:stretch>
        </p:blipFill>
        <p:spPr>
          <a:xfrm>
            <a:off x="-350839" y="0"/>
            <a:ext cx="9494840" cy="6858000"/>
          </a:xfrm>
          <a:prstGeom prst="rect">
            <a:avLst/>
          </a:prstGeom>
          <a:ln w="12700">
            <a:miter lim="400000"/>
          </a:ln>
        </p:spPr>
      </p:pic>
      <p:sp>
        <p:nvSpPr>
          <p:cNvPr id="53" name="Shape 45"/>
          <p:cNvSpPr txBox="1">
            <a:spLocks noGrp="1"/>
          </p:cNvSpPr>
          <p:nvPr>
            <p:ph type="title" idx="4294967295"/>
          </p:nvPr>
        </p:nvSpPr>
        <p:spPr>
          <a:xfrm>
            <a:off x="457200" y="381000"/>
            <a:ext cx="8686800" cy="1219200"/>
          </a:xfrm>
          <a:prstGeom prst="rect">
            <a:avLst/>
          </a:prstGeom>
        </p:spPr>
        <p:txBody>
          <a:bodyPr/>
          <a:lstStyle>
            <a:lvl1pPr algn="l">
              <a:defRPr sz="4000"/>
            </a:lvl1pPr>
          </a:lstStyle>
          <a:p>
            <a:r>
              <a:t>2. It’s okay to covet something if…</a:t>
            </a:r>
          </a:p>
        </p:txBody>
      </p:sp>
      <p:sp>
        <p:nvSpPr>
          <p:cNvPr id="54" name="Shape 46"/>
          <p:cNvSpPr txBox="1">
            <a:spLocks noGrp="1"/>
          </p:cNvSpPr>
          <p:nvPr>
            <p:ph type="body" idx="4294967295"/>
          </p:nvPr>
        </p:nvSpPr>
        <p:spPr>
          <a:xfrm>
            <a:off x="457200" y="1600199"/>
            <a:ext cx="8229600" cy="4983165"/>
          </a:xfrm>
          <a:prstGeom prst="rect">
            <a:avLst/>
          </a:prstGeom>
        </p:spPr>
        <p:txBody>
          <a:bodyPr/>
          <a:lstStyle/>
          <a:p>
            <a:pPr marL="514350" indent="-514350">
              <a:buFontTx/>
              <a:buAutoNum type="alphaLcPeriod"/>
            </a:pPr>
            <a:r>
              <a:t>you’re just thinking about it.</a:t>
            </a:r>
          </a:p>
          <a:p>
            <a:pPr marL="514350" indent="-514350">
              <a:buFontTx/>
              <a:buAutoNum type="alphaLcPeriod"/>
            </a:pPr>
            <a:r>
              <a:t>you know you could never have it.</a:t>
            </a:r>
          </a:p>
          <a:p>
            <a:pPr marL="514350" indent="-514350">
              <a:buFontTx/>
              <a:buAutoNum type="alphaLcPeriod"/>
            </a:pPr>
            <a:r>
              <a:t>you don’t do anything about getting it.</a:t>
            </a:r>
          </a:p>
          <a:p>
            <a:pPr marL="514350" indent="-514350">
              <a:buFontTx/>
              <a:buAutoNum type="alphaLcPeriod"/>
            </a:pPr>
            <a:r>
              <a:t>none of the above.</a:t>
            </a:r>
          </a:p>
        </p:txBody>
      </p:sp>
      <p:sp>
        <p:nvSpPr>
          <p:cNvPr id="55" name="Shape 47"/>
          <p:cNvSpPr txBox="1"/>
          <p:nvPr/>
        </p:nvSpPr>
        <p:spPr>
          <a:xfrm>
            <a:off x="4267200" y="3276601"/>
            <a:ext cx="838200" cy="71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spcBef>
                <a:spcPts val="2600"/>
              </a:spcBef>
              <a:defRPr sz="4400">
                <a:solidFill>
                  <a:srgbClr val="FF0000"/>
                </a:solidFill>
                <a:latin typeface="Wingdings"/>
                <a:ea typeface="Wingdings"/>
                <a:cs typeface="Wingdings"/>
                <a:sym typeface="Wingdings"/>
              </a:defRPr>
            </a:lvl1pPr>
          </a:lstStyle>
          <a:p>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1"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slide_1.jpg" descr="slide_1.jpg"/>
          <p:cNvPicPr>
            <a:picLocks noChangeAspect="1"/>
          </p:cNvPicPr>
          <p:nvPr/>
        </p:nvPicPr>
        <p:blipFill>
          <a:blip r:embed="rId2"/>
          <a:stretch>
            <a:fillRect/>
          </a:stretch>
        </p:blipFill>
        <p:spPr>
          <a:xfrm>
            <a:off x="-350839" y="0"/>
            <a:ext cx="9494840" cy="6858000"/>
          </a:xfrm>
          <a:prstGeom prst="rect">
            <a:avLst/>
          </a:prstGeom>
          <a:ln w="12700">
            <a:miter lim="400000"/>
          </a:ln>
        </p:spPr>
      </p:pic>
      <p:sp>
        <p:nvSpPr>
          <p:cNvPr id="58" name="Shape 50"/>
          <p:cNvSpPr txBox="1">
            <a:spLocks noGrp="1"/>
          </p:cNvSpPr>
          <p:nvPr>
            <p:ph type="title" idx="4294967295"/>
          </p:nvPr>
        </p:nvSpPr>
        <p:spPr>
          <a:xfrm>
            <a:off x="457200" y="609598"/>
            <a:ext cx="8229600" cy="1143004"/>
          </a:xfrm>
          <a:prstGeom prst="rect">
            <a:avLst/>
          </a:prstGeom>
        </p:spPr>
        <p:txBody>
          <a:bodyPr/>
          <a:lstStyle>
            <a:lvl1pPr algn="l" defTabSz="859536">
              <a:defRPr sz="3300"/>
            </a:lvl1pPr>
          </a:lstStyle>
          <a:p>
            <a:r>
              <a:t>3. The Tenth Commandment is about coveting…</a:t>
            </a:r>
          </a:p>
        </p:txBody>
      </p:sp>
      <p:sp>
        <p:nvSpPr>
          <p:cNvPr id="59" name="Shape 51"/>
          <p:cNvSpPr txBox="1">
            <a:spLocks noGrp="1"/>
          </p:cNvSpPr>
          <p:nvPr>
            <p:ph type="body" idx="4294967295"/>
          </p:nvPr>
        </p:nvSpPr>
        <p:spPr>
          <a:xfrm>
            <a:off x="457200" y="2057400"/>
            <a:ext cx="6934200" cy="4495800"/>
          </a:xfrm>
          <a:prstGeom prst="rect">
            <a:avLst/>
          </a:prstGeom>
        </p:spPr>
        <p:txBody>
          <a:bodyPr/>
          <a:lstStyle/>
          <a:p>
            <a:pPr marL="514350" indent="-514350">
              <a:buFontTx/>
              <a:buAutoNum type="alphaLcPeriod"/>
            </a:pPr>
            <a:r>
              <a:t>cool stuff.</a:t>
            </a:r>
          </a:p>
          <a:p>
            <a:pPr marL="514350" indent="-514350">
              <a:buFontTx/>
              <a:buAutoNum type="alphaLcPeriod"/>
            </a:pPr>
            <a:r>
              <a:t>food.</a:t>
            </a:r>
          </a:p>
          <a:p>
            <a:pPr marL="514350" indent="-514350">
              <a:buFontTx/>
              <a:buAutoNum type="alphaLcPeriod"/>
            </a:pPr>
            <a:r>
              <a:t>living things.</a:t>
            </a:r>
          </a:p>
          <a:p>
            <a:pPr marL="514350" indent="-514350">
              <a:buFontTx/>
              <a:buAutoNum type="alphaLcPeriod"/>
            </a:pPr>
            <a:r>
              <a:t>nothing.</a:t>
            </a:r>
          </a:p>
        </p:txBody>
      </p:sp>
      <p:sp>
        <p:nvSpPr>
          <p:cNvPr id="60" name="Shape 52"/>
          <p:cNvSpPr txBox="1"/>
          <p:nvPr/>
        </p:nvSpPr>
        <p:spPr>
          <a:xfrm>
            <a:off x="3352800" y="3124200"/>
            <a:ext cx="838200" cy="71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spcBef>
                <a:spcPts val="2600"/>
              </a:spcBef>
              <a:defRPr sz="4400">
                <a:solidFill>
                  <a:srgbClr val="FF0000"/>
                </a:solidFill>
                <a:latin typeface="Wingdings"/>
                <a:ea typeface="Wingdings"/>
                <a:cs typeface="Wingdings"/>
                <a:sym typeface="Wingdings"/>
              </a:defRPr>
            </a:lvl1pPr>
          </a:lstStyle>
          <a:p>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slide_1.jpg" descr="slide_1.jpg"/>
          <p:cNvPicPr>
            <a:picLocks noChangeAspect="1"/>
          </p:cNvPicPr>
          <p:nvPr/>
        </p:nvPicPr>
        <p:blipFill>
          <a:blip r:embed="rId2"/>
          <a:stretch>
            <a:fillRect/>
          </a:stretch>
        </p:blipFill>
        <p:spPr>
          <a:xfrm>
            <a:off x="-350839" y="0"/>
            <a:ext cx="9494840" cy="6858000"/>
          </a:xfrm>
          <a:prstGeom prst="rect">
            <a:avLst/>
          </a:prstGeom>
          <a:ln w="12700">
            <a:miter lim="400000"/>
          </a:ln>
        </p:spPr>
      </p:pic>
      <p:sp>
        <p:nvSpPr>
          <p:cNvPr id="63" name="Shape 55"/>
          <p:cNvSpPr txBox="1">
            <a:spLocks noGrp="1"/>
          </p:cNvSpPr>
          <p:nvPr>
            <p:ph type="title" idx="4294967295"/>
          </p:nvPr>
        </p:nvSpPr>
        <p:spPr>
          <a:xfrm>
            <a:off x="457200" y="457198"/>
            <a:ext cx="8001000" cy="1143004"/>
          </a:xfrm>
          <a:prstGeom prst="rect">
            <a:avLst/>
          </a:prstGeom>
        </p:spPr>
        <p:txBody>
          <a:bodyPr/>
          <a:lstStyle>
            <a:lvl1pPr algn="l"/>
          </a:lstStyle>
          <a:p>
            <a:r>
              <a:t>4. Contentment is…</a:t>
            </a:r>
          </a:p>
        </p:txBody>
      </p:sp>
      <p:sp>
        <p:nvSpPr>
          <p:cNvPr id="64" name="Shape 56"/>
          <p:cNvSpPr txBox="1">
            <a:spLocks noGrp="1"/>
          </p:cNvSpPr>
          <p:nvPr>
            <p:ph type="body" idx="4294967295"/>
          </p:nvPr>
        </p:nvSpPr>
        <p:spPr>
          <a:xfrm>
            <a:off x="457200" y="1752600"/>
            <a:ext cx="8229600" cy="5105400"/>
          </a:xfrm>
          <a:prstGeom prst="rect">
            <a:avLst/>
          </a:prstGeom>
        </p:spPr>
        <p:txBody>
          <a:bodyPr/>
          <a:lstStyle/>
          <a:p>
            <a:pPr marL="514350" indent="-514350">
              <a:buFontTx/>
              <a:buAutoNum type="alphaLcPeriod"/>
            </a:pPr>
            <a:r>
              <a:t>Like coveting.</a:t>
            </a:r>
          </a:p>
          <a:p>
            <a:pPr marL="514350" indent="-514350">
              <a:buFontTx/>
              <a:buAutoNum type="alphaLcPeriod"/>
            </a:pPr>
            <a:r>
              <a:t>An act you do to become popular.</a:t>
            </a:r>
          </a:p>
          <a:p>
            <a:pPr marL="514350" indent="-514350">
              <a:buFontTx/>
              <a:buAutoNum type="alphaLcPeriod"/>
            </a:pPr>
            <a:r>
              <a:t>An inner sense of calm and peace.</a:t>
            </a:r>
          </a:p>
          <a:p>
            <a:pPr marL="514350" indent="-514350">
              <a:buFontTx/>
              <a:buAutoNum type="alphaLcPeriod"/>
            </a:pPr>
            <a:r>
              <a:t>None of the above</a:t>
            </a:r>
          </a:p>
        </p:txBody>
      </p:sp>
      <p:sp>
        <p:nvSpPr>
          <p:cNvPr id="65" name="Shape 57"/>
          <p:cNvSpPr txBox="1"/>
          <p:nvPr/>
        </p:nvSpPr>
        <p:spPr>
          <a:xfrm>
            <a:off x="6858000" y="2819400"/>
            <a:ext cx="838200" cy="71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spcBef>
                <a:spcPts val="2600"/>
              </a:spcBef>
              <a:defRPr sz="4400">
                <a:solidFill>
                  <a:srgbClr val="FF0000"/>
                </a:solidFill>
                <a:latin typeface="Wingdings"/>
                <a:ea typeface="Wingdings"/>
                <a:cs typeface="Wingdings"/>
                <a:sym typeface="Wingdings"/>
              </a:defRPr>
            </a:lvl1pPr>
          </a:lstStyle>
          <a:p>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slide_1.jpg" descr="slide_1.jpg"/>
          <p:cNvPicPr>
            <a:picLocks noChangeAspect="1"/>
          </p:cNvPicPr>
          <p:nvPr/>
        </p:nvPicPr>
        <p:blipFill>
          <a:blip r:embed="rId2"/>
          <a:stretch>
            <a:fillRect/>
          </a:stretch>
        </p:blipFill>
        <p:spPr>
          <a:xfrm>
            <a:off x="-350839" y="0"/>
            <a:ext cx="9494840" cy="6858000"/>
          </a:xfrm>
          <a:prstGeom prst="rect">
            <a:avLst/>
          </a:prstGeom>
          <a:ln w="12700">
            <a:miter lim="400000"/>
          </a:ln>
        </p:spPr>
      </p:pic>
      <p:sp>
        <p:nvSpPr>
          <p:cNvPr id="68" name="Shape 60"/>
          <p:cNvSpPr txBox="1">
            <a:spLocks noGrp="1"/>
          </p:cNvSpPr>
          <p:nvPr>
            <p:ph type="title" idx="4294967295"/>
          </p:nvPr>
        </p:nvSpPr>
        <p:spPr>
          <a:xfrm>
            <a:off x="457200" y="609598"/>
            <a:ext cx="8305800" cy="1143004"/>
          </a:xfrm>
          <a:prstGeom prst="rect">
            <a:avLst/>
          </a:prstGeom>
        </p:spPr>
        <p:txBody>
          <a:bodyPr/>
          <a:lstStyle>
            <a:lvl1pPr algn="l" defTabSz="859536">
              <a:defRPr sz="3300"/>
            </a:lvl1pPr>
          </a:lstStyle>
          <a:p>
            <a:r>
              <a:t>5. The Ninth and Tenth Commandments help us to…</a:t>
            </a:r>
          </a:p>
        </p:txBody>
      </p:sp>
      <p:sp>
        <p:nvSpPr>
          <p:cNvPr id="69" name="Shape 61"/>
          <p:cNvSpPr txBox="1">
            <a:spLocks noGrp="1"/>
          </p:cNvSpPr>
          <p:nvPr>
            <p:ph type="body" idx="4294967295"/>
          </p:nvPr>
        </p:nvSpPr>
        <p:spPr>
          <a:xfrm>
            <a:off x="457200" y="2133600"/>
            <a:ext cx="8001000" cy="3962400"/>
          </a:xfrm>
          <a:prstGeom prst="rect">
            <a:avLst/>
          </a:prstGeom>
        </p:spPr>
        <p:txBody>
          <a:bodyPr/>
          <a:lstStyle/>
          <a:p>
            <a:pPr marL="514350" indent="-514350">
              <a:buFontTx/>
              <a:buAutoNum type="alphaLcPeriod"/>
            </a:pPr>
            <a:r>
              <a:t>put the needs of our neighbors first.</a:t>
            </a:r>
          </a:p>
          <a:p>
            <a:pPr marL="514350" indent="-514350">
              <a:buFontTx/>
              <a:buAutoNum type="alphaLcPeriod"/>
            </a:pPr>
            <a:r>
              <a:t>not scheme and plot.</a:t>
            </a:r>
          </a:p>
          <a:p>
            <a:pPr marL="514350" indent="-514350">
              <a:buFontTx/>
              <a:buAutoNum type="alphaLcPeriod"/>
            </a:pPr>
            <a:r>
              <a:t>both of the above.</a:t>
            </a:r>
          </a:p>
          <a:p>
            <a:pPr marL="514350" indent="-514350">
              <a:buFontTx/>
              <a:buAutoNum type="alphaLcPeriod"/>
            </a:pPr>
            <a:r>
              <a:t>none of the above.</a:t>
            </a:r>
          </a:p>
        </p:txBody>
      </p:sp>
      <p:sp>
        <p:nvSpPr>
          <p:cNvPr id="70" name="Shape 62"/>
          <p:cNvSpPr txBox="1"/>
          <p:nvPr/>
        </p:nvSpPr>
        <p:spPr>
          <a:xfrm>
            <a:off x="4267200" y="3200400"/>
            <a:ext cx="838200" cy="71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spcBef>
                <a:spcPts val="2600"/>
              </a:spcBef>
              <a:defRPr sz="4400">
                <a:solidFill>
                  <a:srgbClr val="FF0000"/>
                </a:solidFill>
                <a:latin typeface="Wingdings"/>
                <a:ea typeface="Wingdings"/>
                <a:cs typeface="Wingdings"/>
                <a:sym typeface="Wingdings"/>
              </a:defRPr>
            </a:lvl1pPr>
          </a:lstStyle>
          <a:p>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slide_1.jpg" descr="slide_1.jpg"/>
          <p:cNvPicPr>
            <a:picLocks noChangeAspect="1"/>
          </p:cNvPicPr>
          <p:nvPr/>
        </p:nvPicPr>
        <p:blipFill>
          <a:blip r:embed="rId2"/>
          <a:stretch>
            <a:fillRect/>
          </a:stretch>
        </p:blipFill>
        <p:spPr>
          <a:xfrm>
            <a:off x="-350839" y="0"/>
            <a:ext cx="9494840" cy="6858000"/>
          </a:xfrm>
          <a:prstGeom prst="rect">
            <a:avLst/>
          </a:prstGeom>
          <a:ln w="12700">
            <a:miter lim="400000"/>
          </a:ln>
        </p:spPr>
      </p:pic>
      <p:sp>
        <p:nvSpPr>
          <p:cNvPr id="73" name="Shape 65"/>
          <p:cNvSpPr txBox="1">
            <a:spLocks noGrp="1"/>
          </p:cNvSpPr>
          <p:nvPr>
            <p:ph type="title" idx="4294967295"/>
          </p:nvPr>
        </p:nvSpPr>
        <p:spPr>
          <a:xfrm>
            <a:off x="457200" y="609598"/>
            <a:ext cx="8305800" cy="1143004"/>
          </a:xfrm>
          <a:prstGeom prst="rect">
            <a:avLst/>
          </a:prstGeom>
        </p:spPr>
        <p:txBody>
          <a:bodyPr/>
          <a:lstStyle>
            <a:lvl1pPr algn="l">
              <a:defRPr sz="4000"/>
            </a:lvl1pPr>
          </a:lstStyle>
          <a:p>
            <a:r>
              <a:t>6. Coveting = worrying =</a:t>
            </a:r>
          </a:p>
        </p:txBody>
      </p:sp>
      <p:sp>
        <p:nvSpPr>
          <p:cNvPr id="74" name="Shape 66"/>
          <p:cNvSpPr txBox="1">
            <a:spLocks noGrp="1"/>
          </p:cNvSpPr>
          <p:nvPr>
            <p:ph type="body" idx="4294967295"/>
          </p:nvPr>
        </p:nvSpPr>
        <p:spPr>
          <a:xfrm>
            <a:off x="457200" y="2133600"/>
            <a:ext cx="8001000" cy="3962400"/>
          </a:xfrm>
          <a:prstGeom prst="rect">
            <a:avLst/>
          </a:prstGeom>
        </p:spPr>
        <p:txBody>
          <a:bodyPr/>
          <a:lstStyle/>
          <a:p>
            <a:pPr marL="514350" indent="-514350">
              <a:buFontTx/>
              <a:buAutoNum type="alphaLcPeriod"/>
            </a:pPr>
            <a:r>
              <a:t>not trusting God</a:t>
            </a:r>
          </a:p>
          <a:p>
            <a:pPr marL="514350" indent="-514350">
              <a:buFontTx/>
              <a:buAutoNum type="alphaLcPeriod"/>
            </a:pPr>
            <a:r>
              <a:t>cheating</a:t>
            </a:r>
          </a:p>
          <a:p>
            <a:pPr marL="514350" indent="-514350">
              <a:buFontTx/>
              <a:buAutoNum type="alphaLcPeriod"/>
            </a:pPr>
            <a:r>
              <a:t>not praying enough</a:t>
            </a:r>
          </a:p>
          <a:p>
            <a:pPr marL="514350" indent="-514350">
              <a:buFontTx/>
              <a:buAutoNum type="alphaLcPeriod"/>
            </a:pPr>
            <a:r>
              <a:t>murder</a:t>
            </a:r>
          </a:p>
        </p:txBody>
      </p:sp>
      <p:sp>
        <p:nvSpPr>
          <p:cNvPr id="75" name="Shape 67"/>
          <p:cNvSpPr txBox="1"/>
          <p:nvPr/>
        </p:nvSpPr>
        <p:spPr>
          <a:xfrm>
            <a:off x="4038600" y="1981200"/>
            <a:ext cx="838200" cy="71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spcBef>
                <a:spcPts val="2600"/>
              </a:spcBef>
              <a:defRPr sz="4400">
                <a:solidFill>
                  <a:srgbClr val="FF0000"/>
                </a:solidFill>
                <a:latin typeface="Wingdings"/>
                <a:ea typeface="Wingdings"/>
                <a:cs typeface="Wingdings"/>
                <a:sym typeface="Wingdings"/>
              </a:defRPr>
            </a:lvl1pPr>
          </a:lstStyle>
          <a:p>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78" name="Shape 70"/>
          <p:cNvSpPr txBox="1">
            <a:spLocks noGrp="1"/>
          </p:cNvSpPr>
          <p:nvPr>
            <p:ph type="title" idx="4294967295"/>
          </p:nvPr>
        </p:nvSpPr>
        <p:spPr>
          <a:xfrm>
            <a:off x="457200" y="685798"/>
            <a:ext cx="8229600" cy="1143004"/>
          </a:xfrm>
          <a:prstGeom prst="rect">
            <a:avLst/>
          </a:prstGeom>
        </p:spPr>
        <p:txBody>
          <a:bodyPr/>
          <a:lstStyle>
            <a:lvl1pPr>
              <a:defRPr>
                <a:latin typeface="Arial"/>
                <a:ea typeface="Arial"/>
                <a:cs typeface="Arial"/>
                <a:sym typeface="Arial"/>
              </a:defRPr>
            </a:lvl1pPr>
          </a:lstStyle>
          <a:p>
            <a:r>
              <a:t>Lesson 7</a:t>
            </a:r>
          </a:p>
        </p:txBody>
      </p:sp>
      <p:sp>
        <p:nvSpPr>
          <p:cNvPr id="79" name="Shape 71"/>
          <p:cNvSpPr txBox="1">
            <a:spLocks noGrp="1"/>
          </p:cNvSpPr>
          <p:nvPr>
            <p:ph type="body" idx="4294967295"/>
          </p:nvPr>
        </p:nvSpPr>
        <p:spPr>
          <a:xfrm>
            <a:off x="381000" y="1828800"/>
            <a:ext cx="8229600" cy="4525963"/>
          </a:xfrm>
          <a:prstGeom prst="rect">
            <a:avLst/>
          </a:prstGeom>
        </p:spPr>
        <p:txBody>
          <a:bodyPr/>
          <a:lstStyle/>
          <a:p>
            <a:pPr marL="332184" indent="-332184">
              <a:buChar char="•"/>
              <a:defRPr sz="3100">
                <a:latin typeface="Arial"/>
                <a:ea typeface="Arial"/>
                <a:cs typeface="Arial"/>
                <a:sym typeface="Arial"/>
              </a:defRPr>
            </a:pPr>
            <a:r>
              <a:t>Faith in Life – Law, Gospel, Sinner, Saint</a:t>
            </a:r>
          </a:p>
          <a:p>
            <a:pPr marL="332184" indent="-332184">
              <a:buChar char="•"/>
              <a:defRPr sz="3100">
                <a:latin typeface="Arial"/>
                <a:ea typeface="Arial"/>
                <a:cs typeface="Arial"/>
                <a:sym typeface="Arial"/>
              </a:defRPr>
            </a:pPr>
            <a:r>
              <a:t>Key Words: Law, Gospel, Sinner, Saint</a:t>
            </a:r>
          </a:p>
          <a:p>
            <a:pPr marL="332184" indent="-332184">
              <a:buChar char="•"/>
              <a:defRPr sz="3100" b="1">
                <a:latin typeface="Arial"/>
                <a:ea typeface="Arial"/>
                <a:cs typeface="Arial"/>
                <a:sym typeface="Arial"/>
              </a:defRPr>
            </a:pPr>
            <a:r>
              <a:t>At your table, define the Key Words together on your Student Worksheets.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2" name="Shape 74"/>
          <p:cNvSpPr txBox="1">
            <a:spLocks noGrp="1"/>
          </p:cNvSpPr>
          <p:nvPr>
            <p:ph type="title" idx="4294967295"/>
          </p:nvPr>
        </p:nvSpPr>
        <p:spPr>
          <a:xfrm>
            <a:off x="457200" y="-228602"/>
            <a:ext cx="8229600" cy="1143004"/>
          </a:xfrm>
          <a:prstGeom prst="rect">
            <a:avLst/>
          </a:prstGeom>
        </p:spPr>
        <p:txBody>
          <a:bodyPr/>
          <a:lstStyle>
            <a:lvl1pPr>
              <a:defRPr>
                <a:latin typeface="Arial"/>
                <a:ea typeface="Arial"/>
                <a:cs typeface="Arial"/>
                <a:sym typeface="Arial"/>
              </a:defRPr>
            </a:lvl1pPr>
          </a:lstStyle>
          <a:p>
            <a:r>
              <a:t>Key Words</a:t>
            </a:r>
          </a:p>
        </p:txBody>
      </p:sp>
      <p:sp>
        <p:nvSpPr>
          <p:cNvPr id="83" name="Shape 75"/>
          <p:cNvSpPr txBox="1">
            <a:spLocks noGrp="1"/>
          </p:cNvSpPr>
          <p:nvPr>
            <p:ph type="body" idx="4294967295"/>
          </p:nvPr>
        </p:nvSpPr>
        <p:spPr>
          <a:xfrm>
            <a:off x="228600" y="762000"/>
            <a:ext cx="8458200" cy="5486400"/>
          </a:xfrm>
          <a:prstGeom prst="rect">
            <a:avLst/>
          </a:prstGeom>
        </p:spPr>
        <p:txBody>
          <a:bodyPr/>
          <a:lstStyle/>
          <a:p>
            <a:pPr>
              <a:lnSpc>
                <a:spcPct val="80000"/>
              </a:lnSpc>
              <a:spcBef>
                <a:spcPts val="500"/>
              </a:spcBef>
              <a:buSzTx/>
              <a:buNone/>
              <a:defRPr sz="2400" b="1">
                <a:latin typeface="Arial"/>
                <a:ea typeface="Arial"/>
                <a:cs typeface="Arial"/>
                <a:sym typeface="Arial"/>
              </a:defRPr>
            </a:pPr>
            <a:r>
              <a:t>LAW:</a:t>
            </a:r>
          </a:p>
          <a:p>
            <a:pPr>
              <a:lnSpc>
                <a:spcPct val="80000"/>
              </a:lnSpc>
              <a:spcBef>
                <a:spcPts val="500"/>
              </a:spcBef>
              <a:buSzTx/>
              <a:buNone/>
              <a:defRPr sz="2400" b="1">
                <a:latin typeface="Arial"/>
                <a:ea typeface="Arial"/>
                <a:cs typeface="Arial"/>
                <a:sym typeface="Arial"/>
              </a:defRPr>
            </a:pPr>
            <a:r>
              <a:t>	</a:t>
            </a:r>
            <a:r>
              <a:rPr b="0"/>
              <a:t>What we should and should not do to be safe and live peacefully in community.</a:t>
            </a:r>
          </a:p>
          <a:p>
            <a:pPr>
              <a:lnSpc>
                <a:spcPct val="80000"/>
              </a:lnSpc>
              <a:spcBef>
                <a:spcPts val="500"/>
              </a:spcBef>
              <a:buSzTx/>
              <a:buNone/>
              <a:defRPr sz="2400" b="1">
                <a:latin typeface="Arial"/>
                <a:ea typeface="Arial"/>
                <a:cs typeface="Arial"/>
                <a:sym typeface="Arial"/>
              </a:defRPr>
            </a:pPr>
            <a:r>
              <a:t>GOSPEL:</a:t>
            </a:r>
          </a:p>
          <a:p>
            <a:pPr>
              <a:lnSpc>
                <a:spcPct val="80000"/>
              </a:lnSpc>
              <a:spcBef>
                <a:spcPts val="500"/>
              </a:spcBef>
              <a:buSzTx/>
              <a:buNone/>
              <a:defRPr sz="2400" b="1">
                <a:latin typeface="Arial"/>
                <a:ea typeface="Arial"/>
                <a:cs typeface="Arial"/>
                <a:sym typeface="Arial"/>
              </a:defRPr>
            </a:pPr>
            <a:r>
              <a:t>	</a:t>
            </a:r>
            <a:r>
              <a:rPr b="0"/>
              <a:t>Because we cannot keep the Law, God gives us the Gospel.  Gospel means, “Good News!”  The Good News is that, through Christ, we are freely saved, loved, and forgiven!</a:t>
            </a:r>
          </a:p>
          <a:p>
            <a:pPr>
              <a:lnSpc>
                <a:spcPct val="80000"/>
              </a:lnSpc>
              <a:spcBef>
                <a:spcPts val="500"/>
              </a:spcBef>
              <a:buSzTx/>
              <a:buNone/>
              <a:defRPr sz="2400" b="1">
                <a:latin typeface="Arial"/>
                <a:ea typeface="Arial"/>
                <a:cs typeface="Arial"/>
                <a:sym typeface="Arial"/>
              </a:defRPr>
            </a:pPr>
            <a:r>
              <a:t>SINNER:</a:t>
            </a:r>
          </a:p>
          <a:p>
            <a:pPr>
              <a:lnSpc>
                <a:spcPct val="80000"/>
              </a:lnSpc>
              <a:spcBef>
                <a:spcPts val="500"/>
              </a:spcBef>
              <a:buSzTx/>
              <a:buNone/>
              <a:defRPr sz="2400" b="1">
                <a:latin typeface="Arial"/>
                <a:ea typeface="Arial"/>
                <a:cs typeface="Arial"/>
                <a:sym typeface="Arial"/>
              </a:defRPr>
            </a:pPr>
            <a:r>
              <a:t>	</a:t>
            </a:r>
            <a:r>
              <a:rPr b="0"/>
              <a:t>All people are sinners, regardless of how good or bad they are.</a:t>
            </a:r>
          </a:p>
          <a:p>
            <a:pPr>
              <a:lnSpc>
                <a:spcPct val="80000"/>
              </a:lnSpc>
              <a:spcBef>
                <a:spcPts val="500"/>
              </a:spcBef>
              <a:buSzTx/>
              <a:buNone/>
              <a:defRPr sz="2400" b="1">
                <a:latin typeface="Arial"/>
                <a:ea typeface="Arial"/>
                <a:cs typeface="Arial"/>
                <a:sym typeface="Arial"/>
              </a:defRPr>
            </a:pPr>
            <a:r>
              <a:t>SAINT:</a:t>
            </a:r>
          </a:p>
          <a:p>
            <a:pPr>
              <a:lnSpc>
                <a:spcPct val="80000"/>
              </a:lnSpc>
              <a:spcBef>
                <a:spcPts val="500"/>
              </a:spcBef>
              <a:buSzTx/>
              <a:buNone/>
              <a:defRPr sz="2400" b="1">
                <a:latin typeface="Arial"/>
                <a:ea typeface="Arial"/>
                <a:cs typeface="Arial"/>
                <a:sym typeface="Arial"/>
              </a:defRPr>
            </a:pPr>
            <a:r>
              <a:t>	</a:t>
            </a:r>
            <a:r>
              <a:rPr b="0"/>
              <a:t>All baptized Christians are saints, regardless of how good or bad they are.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83">
                                            <p:bg/>
                                          </p:spTgt>
                                        </p:tgtEl>
                                        <p:attrNameLst>
                                          <p:attrName>style.visibility</p:attrName>
                                        </p:attrNameLst>
                                      </p:cBhvr>
                                      <p:to>
                                        <p:strVal val="visible"/>
                                      </p:to>
                                    </p:set>
                                    <p:animEffect transition="in" filter="fade">
                                      <p:cBhvr>
                                        <p:cTn id="7" dur="500"/>
                                        <p:tgtEl>
                                          <p:spTgt spid="83">
                                            <p:bg/>
                                          </p:spTgt>
                                        </p:tgtEl>
                                      </p:cBhvr>
                                    </p:animEffect>
                                  </p:childTnLst>
                                </p:cTn>
                              </p:par>
                              <p:par>
                                <p:cTn id="8" presetID="10" presetClass="entr" presetSubtype="0" fill="hold" grpId="1" nodeType="withEffect">
                                  <p:stCondLst>
                                    <p:cond delay="0"/>
                                  </p:stCondLst>
                                  <p:iterate>
                                    <p:tmAbs val="0"/>
                                  </p:iterate>
                                  <p:childTnLst>
                                    <p:set>
                                      <p:cBhvr>
                                        <p:cTn id="9" fill="hold"/>
                                        <p:tgtEl>
                                          <p:spTgt spid="83">
                                            <p:txEl>
                                              <p:pRg st="0" end="0"/>
                                            </p:txEl>
                                          </p:spTgt>
                                        </p:tgtEl>
                                        <p:attrNameLst>
                                          <p:attrName>style.visibility</p:attrName>
                                        </p:attrNameLst>
                                      </p:cBhvr>
                                      <p:to>
                                        <p:strVal val="visible"/>
                                      </p:to>
                                    </p:set>
                                    <p:animEffect transition="in" filter="fade">
                                      <p:cBhvr>
                                        <p:cTn id="10" dur="500"/>
                                        <p:tgtEl>
                                          <p:spTgt spid="83">
                                            <p:txEl>
                                              <p:pRg st="0" end="0"/>
                                            </p:txEl>
                                          </p:spTgt>
                                        </p:tgtEl>
                                      </p:cBhvr>
                                    </p:animEffect>
                                  </p:childTnLst>
                                </p:cTn>
                              </p:par>
                            </p:childTnLst>
                          </p:cTn>
                        </p:par>
                        <p:par>
                          <p:cTn id="11" fill="hold">
                            <p:stCondLst>
                              <p:cond delay="500"/>
                            </p:stCondLst>
                            <p:childTnLst>
                              <p:par>
                                <p:cTn id="12" presetID="10" presetClass="entr" fill="hold" grpId="1" nodeType="afterEffect">
                                  <p:stCondLst>
                                    <p:cond delay="0"/>
                                  </p:stCondLst>
                                  <p:iterate>
                                    <p:tmAbs val="0"/>
                                  </p:iterate>
                                  <p:childTnLst>
                                    <p:set>
                                      <p:cBhvr>
                                        <p:cTn id="13" fill="hold"/>
                                        <p:tgtEl>
                                          <p:spTgt spid="83">
                                            <p:txEl>
                                              <p:pRg st="1" end="1"/>
                                            </p:txEl>
                                          </p:spTgt>
                                        </p:tgtEl>
                                        <p:attrNameLst>
                                          <p:attrName>style.visibility</p:attrName>
                                        </p:attrNameLst>
                                      </p:cBhvr>
                                      <p:to>
                                        <p:strVal val="visible"/>
                                      </p:to>
                                    </p:set>
                                    <p:animEffect transition="in" filter="fade">
                                      <p:cBhvr>
                                        <p:cTn id="14" dur="500"/>
                                        <p:tgtEl>
                                          <p:spTgt spid="8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fill="hold" grpId="1" nodeType="clickEffect">
                                  <p:stCondLst>
                                    <p:cond delay="0"/>
                                  </p:stCondLst>
                                  <p:iterate>
                                    <p:tmAbs val="0"/>
                                  </p:iterate>
                                  <p:childTnLst>
                                    <p:set>
                                      <p:cBhvr>
                                        <p:cTn id="18" fill="hold"/>
                                        <p:tgtEl>
                                          <p:spTgt spid="83">
                                            <p:txEl>
                                              <p:pRg st="2" end="2"/>
                                            </p:txEl>
                                          </p:spTgt>
                                        </p:tgtEl>
                                        <p:attrNameLst>
                                          <p:attrName>style.visibility</p:attrName>
                                        </p:attrNameLst>
                                      </p:cBhvr>
                                      <p:to>
                                        <p:strVal val="visible"/>
                                      </p:to>
                                    </p:set>
                                    <p:animEffect transition="in" filter="fade">
                                      <p:cBhvr>
                                        <p:cTn id="19" dur="500"/>
                                        <p:tgtEl>
                                          <p:spTgt spid="8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fill="hold" grpId="1" nodeType="clickEffect">
                                  <p:stCondLst>
                                    <p:cond delay="0"/>
                                  </p:stCondLst>
                                  <p:iterate>
                                    <p:tmAbs val="0"/>
                                  </p:iterate>
                                  <p:childTnLst>
                                    <p:set>
                                      <p:cBhvr>
                                        <p:cTn id="23" fill="hold"/>
                                        <p:tgtEl>
                                          <p:spTgt spid="83">
                                            <p:txEl>
                                              <p:pRg st="3" end="3"/>
                                            </p:txEl>
                                          </p:spTgt>
                                        </p:tgtEl>
                                        <p:attrNameLst>
                                          <p:attrName>style.visibility</p:attrName>
                                        </p:attrNameLst>
                                      </p:cBhvr>
                                      <p:to>
                                        <p:strVal val="visible"/>
                                      </p:to>
                                    </p:set>
                                    <p:animEffect transition="in" filter="fade">
                                      <p:cBhvr>
                                        <p:cTn id="24" dur="500"/>
                                        <p:tgtEl>
                                          <p:spTgt spid="8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fill="hold" grpId="1" nodeType="clickEffect">
                                  <p:stCondLst>
                                    <p:cond delay="0"/>
                                  </p:stCondLst>
                                  <p:iterate>
                                    <p:tmAbs val="0"/>
                                  </p:iterate>
                                  <p:childTnLst>
                                    <p:set>
                                      <p:cBhvr>
                                        <p:cTn id="28" fill="hold"/>
                                        <p:tgtEl>
                                          <p:spTgt spid="83">
                                            <p:txEl>
                                              <p:pRg st="4" end="4"/>
                                            </p:txEl>
                                          </p:spTgt>
                                        </p:tgtEl>
                                        <p:attrNameLst>
                                          <p:attrName>style.visibility</p:attrName>
                                        </p:attrNameLst>
                                      </p:cBhvr>
                                      <p:to>
                                        <p:strVal val="visible"/>
                                      </p:to>
                                    </p:set>
                                    <p:animEffect transition="in" filter="fade">
                                      <p:cBhvr>
                                        <p:cTn id="29" dur="500"/>
                                        <p:tgtEl>
                                          <p:spTgt spid="8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fill="hold" grpId="1" nodeType="clickEffect">
                                  <p:stCondLst>
                                    <p:cond delay="0"/>
                                  </p:stCondLst>
                                  <p:iterate>
                                    <p:tmAbs val="0"/>
                                  </p:iterate>
                                  <p:childTnLst>
                                    <p:set>
                                      <p:cBhvr>
                                        <p:cTn id="33" fill="hold"/>
                                        <p:tgtEl>
                                          <p:spTgt spid="83">
                                            <p:txEl>
                                              <p:pRg st="5" end="5"/>
                                            </p:txEl>
                                          </p:spTgt>
                                        </p:tgtEl>
                                        <p:attrNameLst>
                                          <p:attrName>style.visibility</p:attrName>
                                        </p:attrNameLst>
                                      </p:cBhvr>
                                      <p:to>
                                        <p:strVal val="visible"/>
                                      </p:to>
                                    </p:set>
                                    <p:animEffect transition="in" filter="fade">
                                      <p:cBhvr>
                                        <p:cTn id="34" dur="500"/>
                                        <p:tgtEl>
                                          <p:spTgt spid="8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fill="hold" grpId="1" nodeType="clickEffect">
                                  <p:stCondLst>
                                    <p:cond delay="0"/>
                                  </p:stCondLst>
                                  <p:iterate>
                                    <p:tmAbs val="0"/>
                                  </p:iterate>
                                  <p:childTnLst>
                                    <p:set>
                                      <p:cBhvr>
                                        <p:cTn id="38" fill="hold"/>
                                        <p:tgtEl>
                                          <p:spTgt spid="83">
                                            <p:txEl>
                                              <p:pRg st="6" end="6"/>
                                            </p:txEl>
                                          </p:spTgt>
                                        </p:tgtEl>
                                        <p:attrNameLst>
                                          <p:attrName>style.visibility</p:attrName>
                                        </p:attrNameLst>
                                      </p:cBhvr>
                                      <p:to>
                                        <p:strVal val="visible"/>
                                      </p:to>
                                    </p:set>
                                    <p:animEffect transition="in" filter="fade">
                                      <p:cBhvr>
                                        <p:cTn id="39" dur="500"/>
                                        <p:tgtEl>
                                          <p:spTgt spid="83">
                                            <p:txEl>
                                              <p:pRg st="6" end="6"/>
                                            </p:txEl>
                                          </p:spTgt>
                                        </p:tgtEl>
                                      </p:cBhvr>
                                    </p:animEffect>
                                  </p:childTnLst>
                                </p:cTn>
                              </p:par>
                            </p:childTnLst>
                          </p:cTn>
                        </p:par>
                        <p:par>
                          <p:cTn id="40" fill="hold">
                            <p:stCondLst>
                              <p:cond delay="500"/>
                            </p:stCondLst>
                            <p:childTnLst>
                              <p:par>
                                <p:cTn id="41" presetID="10" presetClass="entr" fill="hold" grpId="1" nodeType="afterEffect">
                                  <p:stCondLst>
                                    <p:cond delay="0"/>
                                  </p:stCondLst>
                                  <p:iterate>
                                    <p:tmAbs val="0"/>
                                  </p:iterate>
                                  <p:childTnLst>
                                    <p:set>
                                      <p:cBhvr>
                                        <p:cTn id="42" fill="hold"/>
                                        <p:tgtEl>
                                          <p:spTgt spid="83">
                                            <p:txEl>
                                              <p:pRg st="7" end="7"/>
                                            </p:txEl>
                                          </p:spTgt>
                                        </p:tgtEl>
                                        <p:attrNameLst>
                                          <p:attrName>style.visibility</p:attrName>
                                        </p:attrNameLst>
                                      </p:cBhvr>
                                      <p:to>
                                        <p:strVal val="visible"/>
                                      </p:to>
                                    </p:set>
                                    <p:animEffect transition="in" filter="fade">
                                      <p:cBhvr>
                                        <p:cTn id="43" dur="500"/>
                                        <p:tgtEl>
                                          <p:spTgt spid="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1"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image.png" descr="image.png"/>
          <p:cNvPicPr>
            <a:picLocks noChangeAspect="1"/>
          </p:cNvPicPr>
          <p:nvPr/>
        </p:nvPicPr>
        <p:blipFill>
          <a:blip r:embed="rId2"/>
          <a:stretch>
            <a:fillRect/>
          </a:stretch>
        </p:blipFill>
        <p:spPr>
          <a:xfrm>
            <a:off x="-6350" y="-6350"/>
            <a:ext cx="9156700" cy="6870700"/>
          </a:xfrm>
          <a:prstGeom prst="rect">
            <a:avLst/>
          </a:prstGeom>
          <a:ln w="12700">
            <a:miter lim="400000"/>
          </a:ln>
        </p:spPr>
      </p:pic>
      <p:sp>
        <p:nvSpPr>
          <p:cNvPr id="86" name="Shape 81"/>
          <p:cNvSpPr txBox="1">
            <a:spLocks noGrp="1"/>
          </p:cNvSpPr>
          <p:nvPr>
            <p:ph type="body" idx="4294967295"/>
          </p:nvPr>
        </p:nvSpPr>
        <p:spPr>
          <a:xfrm>
            <a:off x="-2" y="1357750"/>
            <a:ext cx="9144004" cy="3886201"/>
          </a:xfrm>
          <a:prstGeom prst="rect">
            <a:avLst/>
          </a:prstGeom>
        </p:spPr>
        <p:txBody>
          <a:bodyPr/>
          <a:lstStyle/>
          <a:p>
            <a:pPr marL="0" indent="0" algn="ctr">
              <a:buSzTx/>
              <a:buNone/>
              <a:defRPr sz="800">
                <a:latin typeface="Arial"/>
                <a:ea typeface="Arial"/>
                <a:cs typeface="Arial"/>
                <a:sym typeface="Arial"/>
              </a:defRPr>
            </a:pPr>
            <a:endParaRPr/>
          </a:p>
          <a:p>
            <a:pPr marL="0" indent="0" algn="ctr">
              <a:buSzTx/>
              <a:buNone/>
              <a:defRPr sz="2000">
                <a:latin typeface="Arial"/>
                <a:ea typeface="Arial"/>
                <a:cs typeface="Arial"/>
                <a:sym typeface="Arial"/>
              </a:defRPr>
            </a:pPr>
            <a:endParaRPr/>
          </a:p>
          <a:p>
            <a:pPr marL="0" indent="0" algn="ctr">
              <a:spcBef>
                <a:spcPts val="1200"/>
              </a:spcBef>
              <a:buSzTx/>
              <a:buNone/>
              <a:defRPr sz="5000" i="1">
                <a:latin typeface="Arial"/>
                <a:ea typeface="Arial"/>
                <a:cs typeface="Arial"/>
                <a:sym typeface="Arial"/>
              </a:defRPr>
            </a:pPr>
            <a:r>
              <a:t>We’re going to skip the Skits today… sorry!</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9" name="Shape 84"/>
          <p:cNvSpPr txBox="1">
            <a:spLocks noGrp="1"/>
          </p:cNvSpPr>
          <p:nvPr>
            <p:ph type="title" idx="4294967295"/>
          </p:nvPr>
        </p:nvSpPr>
        <p:spPr>
          <a:xfrm>
            <a:off x="457200" y="685797"/>
            <a:ext cx="8229600" cy="1371603"/>
          </a:xfrm>
          <a:prstGeom prst="rect">
            <a:avLst/>
          </a:prstGeom>
        </p:spPr>
        <p:txBody>
          <a:bodyPr/>
          <a:lstStyle/>
          <a:p>
            <a:pPr defTabSz="768094">
              <a:defRPr sz="4000">
                <a:latin typeface="Arial"/>
                <a:ea typeface="Arial"/>
                <a:cs typeface="Arial"/>
                <a:sym typeface="Arial"/>
              </a:defRPr>
            </a:pPr>
            <a:r>
              <a:t>Open your Bibles to:</a:t>
            </a:r>
            <a:br/>
            <a:r>
              <a:t>Luke 19:1-10</a:t>
            </a:r>
          </a:p>
        </p:txBody>
      </p:sp>
      <p:sp>
        <p:nvSpPr>
          <p:cNvPr id="90" name="Shape 85"/>
          <p:cNvSpPr txBox="1">
            <a:spLocks noGrp="1"/>
          </p:cNvSpPr>
          <p:nvPr>
            <p:ph type="body" sz="quarter" idx="4294967295"/>
          </p:nvPr>
        </p:nvSpPr>
        <p:spPr>
          <a:xfrm>
            <a:off x="381000" y="2057400"/>
            <a:ext cx="8229600" cy="1066800"/>
          </a:xfrm>
          <a:prstGeom prst="rect">
            <a:avLst/>
          </a:prstGeom>
        </p:spPr>
        <p:txBody>
          <a:bodyPr/>
          <a:lstStyle>
            <a:lvl1pPr marL="332184" indent="-332184">
              <a:buChar char="•"/>
              <a:defRPr sz="3100">
                <a:latin typeface="Arial"/>
                <a:ea typeface="Arial"/>
                <a:cs typeface="Arial"/>
                <a:sym typeface="Arial"/>
              </a:defRPr>
            </a:lvl1pPr>
          </a:lstStyle>
          <a:p>
            <a:r>
              <a:t>How was Zacchaeus both sinner and saint?</a:t>
            </a:r>
          </a:p>
        </p:txBody>
      </p:sp>
      <p:sp>
        <p:nvSpPr>
          <p:cNvPr id="91" name="Shape 86"/>
          <p:cNvSpPr txBox="1"/>
          <p:nvPr/>
        </p:nvSpPr>
        <p:spPr>
          <a:xfrm>
            <a:off x="457200" y="3154680"/>
            <a:ext cx="8229600" cy="777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400">
                <a:latin typeface="Calibri"/>
                <a:ea typeface="Calibri"/>
                <a:cs typeface="Calibri"/>
                <a:sym typeface="Calibri"/>
              </a:defRPr>
            </a:lvl1pPr>
          </a:lstStyle>
          <a:p>
            <a:r>
              <a:t>Luke 22:54-62</a:t>
            </a:r>
          </a:p>
        </p:txBody>
      </p:sp>
      <p:sp>
        <p:nvSpPr>
          <p:cNvPr id="92" name="Shape 87"/>
          <p:cNvSpPr txBox="1"/>
          <p:nvPr/>
        </p:nvSpPr>
        <p:spPr>
          <a:xfrm>
            <a:off x="381000" y="4038601"/>
            <a:ext cx="8001000" cy="574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buSzPct val="100000"/>
              <a:buFont typeface="Arial"/>
              <a:buChar char="•"/>
              <a:defRPr sz="3100">
                <a:latin typeface="Calibri"/>
                <a:ea typeface="Calibri"/>
                <a:cs typeface="Calibri"/>
                <a:sym typeface="Calibri"/>
              </a:defRPr>
            </a:lvl1pPr>
          </a:lstStyle>
          <a:p>
            <a:r>
              <a:t>  How was Peter both sinner and saint?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91"/>
                                        </p:tgtEl>
                                        <p:attrNameLst>
                                          <p:attrName>style.visibility</p:attrName>
                                        </p:attrNameLst>
                                      </p:cBhvr>
                                      <p:to>
                                        <p:strVal val="visible"/>
                                      </p:to>
                                    </p:set>
                                    <p:animEffect transition="in" filter="fade">
                                      <p:cBhvr>
                                        <p:cTn id="7" dur="500"/>
                                        <p:tgtEl>
                                          <p:spTgt spid="91"/>
                                        </p:tgtEl>
                                      </p:cBhvr>
                                    </p:animEffect>
                                  </p:childTnLst>
                                </p:cTn>
                              </p:par>
                            </p:childTnLst>
                          </p:cTn>
                        </p:par>
                        <p:par>
                          <p:cTn id="8" fill="hold">
                            <p:stCondLst>
                              <p:cond delay="500"/>
                            </p:stCondLst>
                            <p:childTnLst>
                              <p:par>
                                <p:cTn id="9" presetID="10" presetClass="entr" fill="hold" grpId="2" nodeType="afterEffect">
                                  <p:stCondLst>
                                    <p:cond delay="0"/>
                                  </p:stCondLst>
                                  <p:iterate>
                                    <p:tmAbs val="0"/>
                                  </p:iterate>
                                  <p:childTnLst>
                                    <p:set>
                                      <p:cBhvr>
                                        <p:cTn id="10" fill="hold"/>
                                        <p:tgtEl>
                                          <p:spTgt spid="92"/>
                                        </p:tgtEl>
                                        <p:attrNameLst>
                                          <p:attrName>style.visibility</p:attrName>
                                        </p:attrNameLst>
                                      </p:cBhvr>
                                      <p:to>
                                        <p:strVal val="visible"/>
                                      </p:to>
                                    </p:set>
                                    <p:animEffect transition="in" filter="fade">
                                      <p:cBhvr>
                                        <p:cTn id="1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1" animBg="1" advAuto="0"/>
      <p:bldP spid="92" grpId="2"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5" name="Shape 90"/>
          <p:cNvSpPr txBox="1">
            <a:spLocks noGrp="1"/>
          </p:cNvSpPr>
          <p:nvPr>
            <p:ph type="title" idx="4294967295"/>
          </p:nvPr>
        </p:nvSpPr>
        <p:spPr>
          <a:xfrm>
            <a:off x="457200" y="685798"/>
            <a:ext cx="8229600" cy="1143004"/>
          </a:xfrm>
          <a:prstGeom prst="rect">
            <a:avLst/>
          </a:prstGeom>
        </p:spPr>
        <p:txBody>
          <a:bodyPr/>
          <a:lstStyle>
            <a:lvl1pPr>
              <a:defRPr>
                <a:latin typeface="Arial"/>
                <a:ea typeface="Arial"/>
                <a:cs typeface="Arial"/>
                <a:sym typeface="Arial"/>
              </a:defRPr>
            </a:lvl1pPr>
          </a:lstStyle>
          <a:p>
            <a:r>
              <a:t>Romans 5:1-11</a:t>
            </a:r>
          </a:p>
        </p:txBody>
      </p:sp>
      <p:sp>
        <p:nvSpPr>
          <p:cNvPr id="96" name="Shape 91"/>
          <p:cNvSpPr txBox="1">
            <a:spLocks noGrp="1"/>
          </p:cNvSpPr>
          <p:nvPr>
            <p:ph type="body" idx="4294967295"/>
          </p:nvPr>
        </p:nvSpPr>
        <p:spPr>
          <a:xfrm>
            <a:off x="381000" y="1828800"/>
            <a:ext cx="8229600" cy="4525963"/>
          </a:xfrm>
          <a:prstGeom prst="rect">
            <a:avLst/>
          </a:prstGeom>
        </p:spPr>
        <p:txBody>
          <a:bodyPr/>
          <a:lstStyle>
            <a:lvl1pPr marL="332184" indent="-332184">
              <a:buChar char="•"/>
              <a:defRPr sz="3100">
                <a:latin typeface="Arial"/>
                <a:ea typeface="Arial"/>
                <a:cs typeface="Arial"/>
                <a:sym typeface="Arial"/>
              </a:defRPr>
            </a:lvl1pPr>
          </a:lstStyle>
          <a:p>
            <a:r>
              <a:t>Reconciliation – to be made whole again; a friendship is restarted.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1"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9" name="Shape 94"/>
          <p:cNvSpPr txBox="1">
            <a:spLocks noGrp="1"/>
          </p:cNvSpPr>
          <p:nvPr>
            <p:ph type="title" idx="4294967295"/>
          </p:nvPr>
        </p:nvSpPr>
        <p:spPr>
          <a:xfrm>
            <a:off x="457200" y="685798"/>
            <a:ext cx="8229600" cy="1143004"/>
          </a:xfrm>
          <a:prstGeom prst="rect">
            <a:avLst/>
          </a:prstGeom>
        </p:spPr>
        <p:txBody>
          <a:bodyPr/>
          <a:lstStyle>
            <a:lvl1pPr>
              <a:defRPr>
                <a:latin typeface="Arial"/>
                <a:ea typeface="Arial"/>
                <a:cs typeface="Arial"/>
                <a:sym typeface="Arial"/>
              </a:defRPr>
            </a:lvl1pPr>
          </a:lstStyle>
          <a:p>
            <a:r>
              <a:t>Small Catechism (pgs. 51-52)</a:t>
            </a:r>
          </a:p>
        </p:txBody>
      </p:sp>
      <p:sp>
        <p:nvSpPr>
          <p:cNvPr id="100" name="Shape 95"/>
          <p:cNvSpPr txBox="1">
            <a:spLocks noGrp="1"/>
          </p:cNvSpPr>
          <p:nvPr>
            <p:ph type="body" idx="4294967295"/>
          </p:nvPr>
        </p:nvSpPr>
        <p:spPr>
          <a:xfrm>
            <a:off x="381000" y="1828800"/>
            <a:ext cx="8229600" cy="4525963"/>
          </a:xfrm>
          <a:prstGeom prst="rect">
            <a:avLst/>
          </a:prstGeom>
        </p:spPr>
        <p:txBody>
          <a:bodyPr/>
          <a:lstStyle/>
          <a:p>
            <a:pPr marL="332184" indent="-332184">
              <a:buChar char="•"/>
              <a:defRPr sz="3100">
                <a:latin typeface="Arial"/>
                <a:ea typeface="Arial"/>
                <a:cs typeface="Arial"/>
                <a:sym typeface="Arial"/>
              </a:defRPr>
            </a:pPr>
            <a:r>
              <a:t>What does God teach and do in the Law?</a:t>
            </a:r>
          </a:p>
          <a:p>
            <a:pPr marL="332184" indent="-332184">
              <a:buChar char="•"/>
              <a:defRPr sz="3100">
                <a:latin typeface="Arial"/>
                <a:ea typeface="Arial"/>
                <a:cs typeface="Arial"/>
                <a:sym typeface="Arial"/>
              </a:defRPr>
            </a:pPr>
            <a:r>
              <a:t>What does God teach and do in the Gospel?</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03" name="Shape 98"/>
          <p:cNvSpPr txBox="1">
            <a:spLocks noGrp="1"/>
          </p:cNvSpPr>
          <p:nvPr>
            <p:ph type="title" idx="4294967295"/>
          </p:nvPr>
        </p:nvSpPr>
        <p:spPr>
          <a:xfrm>
            <a:off x="457200" y="152400"/>
            <a:ext cx="8229600" cy="5791200"/>
          </a:xfrm>
          <a:prstGeom prst="rect">
            <a:avLst/>
          </a:prstGeom>
        </p:spPr>
        <p:txBody>
          <a:bodyPr/>
          <a:lstStyle/>
          <a:p>
            <a:pPr>
              <a:defRPr>
                <a:latin typeface="Arial"/>
                <a:ea typeface="Arial"/>
                <a:cs typeface="Arial"/>
                <a:sym typeface="Arial"/>
              </a:defRPr>
            </a:pPr>
            <a:r>
              <a:t>Matthew 22:37-40</a:t>
            </a:r>
            <a:br/>
            <a:r>
              <a:rPr sz="3600">
                <a:latin typeface="Calibri"/>
                <a:ea typeface="Calibri"/>
                <a:cs typeface="Calibri"/>
                <a:sym typeface="Calibri"/>
              </a:rPr>
              <a:t> Jesus replied: “‘Love the Lord your God with all your heart and with all your soul and with all your mind.’</a:t>
            </a:r>
            <a:r>
              <a:rPr sz="3600" baseline="30000">
                <a:latin typeface="Calibri"/>
                <a:ea typeface="Calibri"/>
                <a:cs typeface="Calibri"/>
                <a:sym typeface="Calibri"/>
              </a:rPr>
              <a:t> </a:t>
            </a:r>
            <a:r>
              <a:rPr sz="3600">
                <a:latin typeface="Calibri"/>
                <a:ea typeface="Calibri"/>
                <a:cs typeface="Calibri"/>
                <a:sym typeface="Calibri"/>
              </a:rPr>
              <a:t> This is the first and greatest commandment. </a:t>
            </a:r>
            <a:r>
              <a:rPr sz="3600" baseline="30000">
                <a:latin typeface="Calibri"/>
                <a:ea typeface="Calibri"/>
                <a:cs typeface="Calibri"/>
                <a:sym typeface="Calibri"/>
              </a:rPr>
              <a:t> </a:t>
            </a:r>
            <a:r>
              <a:rPr sz="3600">
                <a:latin typeface="Calibri"/>
                <a:ea typeface="Calibri"/>
                <a:cs typeface="Calibri"/>
                <a:sym typeface="Calibri"/>
              </a:rPr>
              <a:t> And the second is like it: ‘Love your neighbor as yourself.’ All the Law and the Prophets hang on these two commandments.”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06" name="Shape 80"/>
          <p:cNvSpPr txBox="1">
            <a:spLocks noGrp="1"/>
          </p:cNvSpPr>
          <p:nvPr>
            <p:ph type="title" idx="4294967295"/>
          </p:nvPr>
        </p:nvSpPr>
        <p:spPr>
          <a:xfrm>
            <a:off x="457200" y="685798"/>
            <a:ext cx="8229600" cy="1143004"/>
          </a:xfrm>
          <a:prstGeom prst="rect">
            <a:avLst/>
          </a:prstGeom>
        </p:spPr>
        <p:txBody>
          <a:bodyPr/>
          <a:lstStyle>
            <a:lvl1pPr>
              <a:defRPr>
                <a:latin typeface="Arial"/>
                <a:ea typeface="Arial"/>
                <a:cs typeface="Arial"/>
                <a:sym typeface="Arial"/>
              </a:defRPr>
            </a:lvl1pPr>
          </a:lstStyle>
          <a:p>
            <a:r>
              <a:t>Lesson 8</a:t>
            </a:r>
          </a:p>
        </p:txBody>
      </p:sp>
      <p:sp>
        <p:nvSpPr>
          <p:cNvPr id="107" name="Shape 81"/>
          <p:cNvSpPr txBox="1">
            <a:spLocks noGrp="1"/>
          </p:cNvSpPr>
          <p:nvPr>
            <p:ph type="body" idx="4294967295"/>
          </p:nvPr>
        </p:nvSpPr>
        <p:spPr>
          <a:xfrm>
            <a:off x="381000" y="1828800"/>
            <a:ext cx="8229600" cy="4525963"/>
          </a:xfrm>
          <a:prstGeom prst="rect">
            <a:avLst/>
          </a:prstGeom>
        </p:spPr>
        <p:txBody>
          <a:bodyPr/>
          <a:lstStyle/>
          <a:p>
            <a:pPr marL="332184" indent="-332184">
              <a:buChar char="•"/>
              <a:defRPr sz="3100">
                <a:latin typeface="Arial"/>
                <a:ea typeface="Arial"/>
                <a:cs typeface="Arial"/>
                <a:sym typeface="Arial"/>
              </a:defRPr>
            </a:pPr>
            <a:r>
              <a:t>Faith in Life – Love Your Neighbor</a:t>
            </a:r>
          </a:p>
          <a:p>
            <a:pPr marL="332184" indent="-332184">
              <a:buChar char="•"/>
              <a:defRPr sz="3100">
                <a:latin typeface="Arial"/>
                <a:ea typeface="Arial"/>
                <a:cs typeface="Arial"/>
                <a:sym typeface="Arial"/>
              </a:defRPr>
            </a:pPr>
            <a:r>
              <a:t>Key Words: </a:t>
            </a:r>
            <a:r>
              <a:rPr sz="2800"/>
              <a:t>Neighbor, Charity, Social Justice</a:t>
            </a:r>
          </a:p>
          <a:p>
            <a:pPr marL="332184" indent="-332184">
              <a:buChar char="•"/>
              <a:defRPr sz="3100" b="1">
                <a:latin typeface="Arial"/>
                <a:ea typeface="Arial"/>
                <a:cs typeface="Arial"/>
                <a:sym typeface="Arial"/>
              </a:defRPr>
            </a:pPr>
            <a:r>
              <a:t>At your table, define the Key Words together on your Student Worksheets.</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10" name="Shape 84"/>
          <p:cNvSpPr txBox="1">
            <a:spLocks noGrp="1"/>
          </p:cNvSpPr>
          <p:nvPr>
            <p:ph type="title" idx="4294967295"/>
          </p:nvPr>
        </p:nvSpPr>
        <p:spPr>
          <a:xfrm>
            <a:off x="457200" y="609600"/>
            <a:ext cx="8229600" cy="914400"/>
          </a:xfrm>
          <a:prstGeom prst="rect">
            <a:avLst/>
          </a:prstGeom>
        </p:spPr>
        <p:txBody>
          <a:bodyPr/>
          <a:lstStyle>
            <a:lvl1pPr>
              <a:defRPr>
                <a:latin typeface="Arial"/>
                <a:ea typeface="Arial"/>
                <a:cs typeface="Arial"/>
                <a:sym typeface="Arial"/>
              </a:defRPr>
            </a:lvl1pPr>
          </a:lstStyle>
          <a:p>
            <a:r>
              <a:t>Key Words</a:t>
            </a:r>
          </a:p>
        </p:txBody>
      </p:sp>
      <p:sp>
        <p:nvSpPr>
          <p:cNvPr id="111" name="Shape 85"/>
          <p:cNvSpPr txBox="1">
            <a:spLocks noGrp="1"/>
          </p:cNvSpPr>
          <p:nvPr>
            <p:ph type="body" idx="4294967295"/>
          </p:nvPr>
        </p:nvSpPr>
        <p:spPr>
          <a:xfrm>
            <a:off x="228600" y="1600200"/>
            <a:ext cx="8458200" cy="4648200"/>
          </a:xfrm>
          <a:prstGeom prst="rect">
            <a:avLst/>
          </a:prstGeom>
        </p:spPr>
        <p:txBody>
          <a:bodyPr/>
          <a:lstStyle/>
          <a:p>
            <a:pPr>
              <a:lnSpc>
                <a:spcPct val="80000"/>
              </a:lnSpc>
              <a:spcBef>
                <a:spcPts val="500"/>
              </a:spcBef>
              <a:buSzTx/>
              <a:buNone/>
              <a:defRPr sz="2400" b="1">
                <a:latin typeface="Arial"/>
                <a:ea typeface="Arial"/>
                <a:cs typeface="Arial"/>
                <a:sym typeface="Arial"/>
              </a:defRPr>
            </a:pPr>
            <a:r>
              <a:t>NEIGHBOR:</a:t>
            </a:r>
          </a:p>
          <a:p>
            <a:pPr>
              <a:lnSpc>
                <a:spcPct val="80000"/>
              </a:lnSpc>
              <a:spcBef>
                <a:spcPts val="500"/>
              </a:spcBef>
              <a:buSzTx/>
              <a:buNone/>
              <a:defRPr sz="2400">
                <a:latin typeface="Arial"/>
                <a:ea typeface="Arial"/>
                <a:cs typeface="Arial"/>
                <a:sym typeface="Arial"/>
              </a:defRPr>
            </a:pPr>
            <a:r>
              <a:t>	Someone who lives nearby.  In God’s terms: all people.</a:t>
            </a:r>
          </a:p>
          <a:p>
            <a:pPr>
              <a:lnSpc>
                <a:spcPct val="80000"/>
              </a:lnSpc>
              <a:spcBef>
                <a:spcPts val="500"/>
              </a:spcBef>
              <a:buSzTx/>
              <a:buNone/>
              <a:defRPr sz="2400" b="1">
                <a:latin typeface="Arial"/>
                <a:ea typeface="Arial"/>
                <a:cs typeface="Arial"/>
                <a:sym typeface="Arial"/>
              </a:defRPr>
            </a:pPr>
            <a:r>
              <a:t>CHARITY:</a:t>
            </a:r>
          </a:p>
          <a:p>
            <a:pPr>
              <a:lnSpc>
                <a:spcPct val="80000"/>
              </a:lnSpc>
              <a:spcBef>
                <a:spcPts val="500"/>
              </a:spcBef>
              <a:buSzTx/>
              <a:buNone/>
              <a:defRPr sz="2400">
                <a:latin typeface="Arial"/>
                <a:ea typeface="Arial"/>
                <a:cs typeface="Arial"/>
                <a:sym typeface="Arial"/>
              </a:defRPr>
            </a:pPr>
            <a:r>
              <a:t>	Short-term response to address an immediate need.</a:t>
            </a:r>
          </a:p>
          <a:p>
            <a:pPr>
              <a:lnSpc>
                <a:spcPct val="80000"/>
              </a:lnSpc>
              <a:spcBef>
                <a:spcPts val="500"/>
              </a:spcBef>
              <a:buSzTx/>
              <a:buNone/>
              <a:defRPr sz="2400" b="1">
                <a:latin typeface="Arial"/>
                <a:ea typeface="Arial"/>
                <a:cs typeface="Arial"/>
                <a:sym typeface="Arial"/>
              </a:defRPr>
            </a:pPr>
            <a:r>
              <a:t>SOCIAL JUSTICE:</a:t>
            </a:r>
          </a:p>
          <a:p>
            <a:pPr>
              <a:lnSpc>
                <a:spcPct val="80000"/>
              </a:lnSpc>
              <a:spcBef>
                <a:spcPts val="500"/>
              </a:spcBef>
              <a:buSzTx/>
              <a:buNone/>
              <a:defRPr sz="2400">
                <a:latin typeface="Arial"/>
                <a:ea typeface="Arial"/>
                <a:cs typeface="Arial"/>
                <a:sym typeface="Arial"/>
              </a:defRPr>
            </a:pPr>
            <a:r>
              <a:t>	Long-term response to address the root cause of the need.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11">
                                            <p:bg/>
                                          </p:spTgt>
                                        </p:tgtEl>
                                        <p:attrNameLst>
                                          <p:attrName>style.visibility</p:attrName>
                                        </p:attrNameLst>
                                      </p:cBhvr>
                                      <p:to>
                                        <p:strVal val="visible"/>
                                      </p:to>
                                    </p:set>
                                    <p:animEffect transition="in" filter="fade">
                                      <p:cBhvr>
                                        <p:cTn id="7" dur="500"/>
                                        <p:tgtEl>
                                          <p:spTgt spid="111">
                                            <p:bg/>
                                          </p:spTgt>
                                        </p:tgtEl>
                                      </p:cBhvr>
                                    </p:animEffect>
                                  </p:childTnLst>
                                </p:cTn>
                              </p:par>
                              <p:par>
                                <p:cTn id="8" presetID="10" presetClass="entr" presetSubtype="0" fill="hold" grpId="1" nodeType="withEffect">
                                  <p:stCondLst>
                                    <p:cond delay="0"/>
                                  </p:stCondLst>
                                  <p:iterate>
                                    <p:tmAbs val="0"/>
                                  </p:iterate>
                                  <p:childTnLst>
                                    <p:set>
                                      <p:cBhvr>
                                        <p:cTn id="9" fill="hold"/>
                                        <p:tgtEl>
                                          <p:spTgt spid="111">
                                            <p:txEl>
                                              <p:pRg st="0" end="0"/>
                                            </p:txEl>
                                          </p:spTgt>
                                        </p:tgtEl>
                                        <p:attrNameLst>
                                          <p:attrName>style.visibility</p:attrName>
                                        </p:attrNameLst>
                                      </p:cBhvr>
                                      <p:to>
                                        <p:strVal val="visible"/>
                                      </p:to>
                                    </p:set>
                                    <p:animEffect transition="in" filter="fade">
                                      <p:cBhvr>
                                        <p:cTn id="10" dur="500"/>
                                        <p:tgtEl>
                                          <p:spTgt spid="111">
                                            <p:txEl>
                                              <p:pRg st="0" end="0"/>
                                            </p:txEl>
                                          </p:spTgt>
                                        </p:tgtEl>
                                      </p:cBhvr>
                                    </p:animEffect>
                                  </p:childTnLst>
                                </p:cTn>
                              </p:par>
                            </p:childTnLst>
                          </p:cTn>
                        </p:par>
                        <p:par>
                          <p:cTn id="11" fill="hold">
                            <p:stCondLst>
                              <p:cond delay="500"/>
                            </p:stCondLst>
                            <p:childTnLst>
                              <p:par>
                                <p:cTn id="12" presetID="10" presetClass="entr" fill="hold" grpId="1" nodeType="afterEffect">
                                  <p:stCondLst>
                                    <p:cond delay="0"/>
                                  </p:stCondLst>
                                  <p:iterate>
                                    <p:tmAbs val="0"/>
                                  </p:iterate>
                                  <p:childTnLst>
                                    <p:set>
                                      <p:cBhvr>
                                        <p:cTn id="13" fill="hold"/>
                                        <p:tgtEl>
                                          <p:spTgt spid="111">
                                            <p:txEl>
                                              <p:pRg st="1" end="1"/>
                                            </p:txEl>
                                          </p:spTgt>
                                        </p:tgtEl>
                                        <p:attrNameLst>
                                          <p:attrName>style.visibility</p:attrName>
                                        </p:attrNameLst>
                                      </p:cBhvr>
                                      <p:to>
                                        <p:strVal val="visible"/>
                                      </p:to>
                                    </p:set>
                                    <p:animEffect transition="in" filter="fade">
                                      <p:cBhvr>
                                        <p:cTn id="14" dur="500"/>
                                        <p:tgtEl>
                                          <p:spTgt spid="111">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fill="hold" grpId="1" nodeType="clickEffect">
                                  <p:stCondLst>
                                    <p:cond delay="0"/>
                                  </p:stCondLst>
                                  <p:iterate>
                                    <p:tmAbs val="0"/>
                                  </p:iterate>
                                  <p:childTnLst>
                                    <p:set>
                                      <p:cBhvr>
                                        <p:cTn id="18" fill="hold"/>
                                        <p:tgtEl>
                                          <p:spTgt spid="111">
                                            <p:txEl>
                                              <p:pRg st="2" end="2"/>
                                            </p:txEl>
                                          </p:spTgt>
                                        </p:tgtEl>
                                        <p:attrNameLst>
                                          <p:attrName>style.visibility</p:attrName>
                                        </p:attrNameLst>
                                      </p:cBhvr>
                                      <p:to>
                                        <p:strVal val="visible"/>
                                      </p:to>
                                    </p:set>
                                    <p:animEffect transition="in" filter="fade">
                                      <p:cBhvr>
                                        <p:cTn id="19" dur="500"/>
                                        <p:tgtEl>
                                          <p:spTgt spid="111">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fill="hold" grpId="1" nodeType="clickEffect">
                                  <p:stCondLst>
                                    <p:cond delay="0"/>
                                  </p:stCondLst>
                                  <p:iterate>
                                    <p:tmAbs val="0"/>
                                  </p:iterate>
                                  <p:childTnLst>
                                    <p:set>
                                      <p:cBhvr>
                                        <p:cTn id="23" fill="hold"/>
                                        <p:tgtEl>
                                          <p:spTgt spid="111">
                                            <p:txEl>
                                              <p:pRg st="3" end="3"/>
                                            </p:txEl>
                                          </p:spTgt>
                                        </p:tgtEl>
                                        <p:attrNameLst>
                                          <p:attrName>style.visibility</p:attrName>
                                        </p:attrNameLst>
                                      </p:cBhvr>
                                      <p:to>
                                        <p:strVal val="visible"/>
                                      </p:to>
                                    </p:set>
                                    <p:animEffect transition="in" filter="fade">
                                      <p:cBhvr>
                                        <p:cTn id="24" dur="500"/>
                                        <p:tgtEl>
                                          <p:spTgt spid="111">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fill="hold" grpId="1" nodeType="clickEffect">
                                  <p:stCondLst>
                                    <p:cond delay="0"/>
                                  </p:stCondLst>
                                  <p:iterate>
                                    <p:tmAbs val="0"/>
                                  </p:iterate>
                                  <p:childTnLst>
                                    <p:set>
                                      <p:cBhvr>
                                        <p:cTn id="28" fill="hold"/>
                                        <p:tgtEl>
                                          <p:spTgt spid="111">
                                            <p:txEl>
                                              <p:pRg st="4" end="4"/>
                                            </p:txEl>
                                          </p:spTgt>
                                        </p:tgtEl>
                                        <p:attrNameLst>
                                          <p:attrName>style.visibility</p:attrName>
                                        </p:attrNameLst>
                                      </p:cBhvr>
                                      <p:to>
                                        <p:strVal val="visible"/>
                                      </p:to>
                                    </p:set>
                                    <p:animEffect transition="in" filter="fade">
                                      <p:cBhvr>
                                        <p:cTn id="29" dur="500"/>
                                        <p:tgtEl>
                                          <p:spTgt spid="111">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fill="hold" grpId="1" nodeType="clickEffect">
                                  <p:stCondLst>
                                    <p:cond delay="0"/>
                                  </p:stCondLst>
                                  <p:iterate>
                                    <p:tmAbs val="0"/>
                                  </p:iterate>
                                  <p:childTnLst>
                                    <p:set>
                                      <p:cBhvr>
                                        <p:cTn id="33" fill="hold"/>
                                        <p:tgtEl>
                                          <p:spTgt spid="111">
                                            <p:txEl>
                                              <p:pRg st="5" end="5"/>
                                            </p:txEl>
                                          </p:spTgt>
                                        </p:tgtEl>
                                        <p:attrNameLst>
                                          <p:attrName>style.visibility</p:attrName>
                                        </p:attrNameLst>
                                      </p:cBhvr>
                                      <p:to>
                                        <p:strVal val="visible"/>
                                      </p:to>
                                    </p:set>
                                    <p:animEffect transition="in" filter="fade">
                                      <p:cBhvr>
                                        <p:cTn id="34" dur="500"/>
                                        <p:tgtEl>
                                          <p:spTgt spid="1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1"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14" name="Shape 94"/>
          <p:cNvSpPr txBox="1">
            <a:spLocks noGrp="1"/>
          </p:cNvSpPr>
          <p:nvPr>
            <p:ph type="title" idx="4294967295"/>
          </p:nvPr>
        </p:nvSpPr>
        <p:spPr>
          <a:xfrm>
            <a:off x="457200" y="685798"/>
            <a:ext cx="8229600" cy="1143004"/>
          </a:xfrm>
          <a:prstGeom prst="rect">
            <a:avLst/>
          </a:prstGeom>
        </p:spPr>
        <p:txBody>
          <a:bodyPr/>
          <a:lstStyle/>
          <a:p>
            <a:pPr defTabSz="768094">
              <a:defRPr sz="3200" b="1">
                <a:latin typeface="Arial"/>
                <a:ea typeface="Arial"/>
                <a:cs typeface="Arial"/>
                <a:sym typeface="Arial"/>
              </a:defRPr>
            </a:pPr>
            <a:r>
              <a:t>Open your Bibles to:</a:t>
            </a:r>
            <a:br/>
            <a:r>
              <a:t>Luke 10:25-28</a:t>
            </a:r>
          </a:p>
        </p:txBody>
      </p:sp>
      <p:sp>
        <p:nvSpPr>
          <p:cNvPr id="115" name="Shape 95"/>
          <p:cNvSpPr txBox="1">
            <a:spLocks noGrp="1"/>
          </p:cNvSpPr>
          <p:nvPr>
            <p:ph type="body" sz="half" idx="4294967295"/>
          </p:nvPr>
        </p:nvSpPr>
        <p:spPr>
          <a:xfrm>
            <a:off x="368300" y="2139305"/>
            <a:ext cx="8229600" cy="2191397"/>
          </a:xfrm>
          <a:prstGeom prst="rect">
            <a:avLst/>
          </a:prstGeom>
        </p:spPr>
        <p:txBody>
          <a:bodyPr/>
          <a:lstStyle/>
          <a:p>
            <a:pPr marL="329184" indent="-329184" defTabSz="877822">
              <a:buChar char="•"/>
              <a:defRPr>
                <a:latin typeface="Arial"/>
                <a:ea typeface="Arial"/>
                <a:cs typeface="Arial"/>
                <a:sym typeface="Arial"/>
              </a:defRPr>
            </a:pPr>
            <a:r>
              <a:t>The religious law expert wanted to test Jesus’ knowledge.  “Who is my neighbor?”</a:t>
            </a:r>
          </a:p>
          <a:p>
            <a:pPr marL="329184" indent="-329184" defTabSz="877822">
              <a:buChar char="•"/>
              <a:defRPr>
                <a:latin typeface="Arial"/>
                <a:ea typeface="Arial"/>
                <a:cs typeface="Arial"/>
                <a:sym typeface="Arial"/>
              </a:defRPr>
            </a:pPr>
            <a:r>
              <a:t>Jesus’ response is the parable of the Good Samaritan.</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97"/>
          <p:cNvSpPr txBox="1">
            <a:spLocks noGrp="1"/>
          </p:cNvSpPr>
          <p:nvPr>
            <p:ph type="sldNum" sz="quarter" idx="4294967295"/>
          </p:nvPr>
        </p:nvSpPr>
        <p:spPr>
          <a:xfrm>
            <a:off x="8428178" y="6404293"/>
            <a:ext cx="258623" cy="26923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20</a:t>
            </a:fld>
            <a:endParaRPr/>
          </a:p>
        </p:txBody>
      </p:sp>
      <p:pic>
        <p:nvPicPr>
          <p:cNvPr id="118" name="pilgrimage3_2086586b.jpg" descr="pilgrimage3_2086586b.jpg"/>
          <p:cNvPicPr>
            <a:picLocks noChangeAspect="1"/>
          </p:cNvPicPr>
          <p:nvPr/>
        </p:nvPicPr>
        <p:blipFill>
          <a:blip r:embed="rId2"/>
          <a:stretch>
            <a:fillRect/>
          </a:stretch>
        </p:blipFill>
        <p:spPr>
          <a:xfrm>
            <a:off x="-19348" y="2698363"/>
            <a:ext cx="9182697" cy="5746593"/>
          </a:xfrm>
          <a:prstGeom prst="rect">
            <a:avLst/>
          </a:prstGeom>
          <a:ln w="12700">
            <a:miter lim="400000"/>
          </a:ln>
        </p:spPr>
      </p:pic>
      <p:pic>
        <p:nvPicPr>
          <p:cNvPr id="119" name="slide0002_image005.jpg" descr="slide0002_image005.jpg"/>
          <p:cNvPicPr>
            <a:picLocks noChangeAspect="1"/>
          </p:cNvPicPr>
          <p:nvPr/>
        </p:nvPicPr>
        <p:blipFill>
          <a:blip r:embed="rId3"/>
          <a:stretch>
            <a:fillRect/>
          </a:stretch>
        </p:blipFill>
        <p:spPr>
          <a:xfrm>
            <a:off x="-21730" y="-45592"/>
            <a:ext cx="6464303" cy="3683002"/>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22" name="Shape 102"/>
          <p:cNvSpPr txBox="1">
            <a:spLocks noGrp="1"/>
          </p:cNvSpPr>
          <p:nvPr>
            <p:ph type="title" idx="4294967295"/>
          </p:nvPr>
        </p:nvSpPr>
        <p:spPr>
          <a:xfrm>
            <a:off x="457200" y="685798"/>
            <a:ext cx="8229600" cy="1143004"/>
          </a:xfrm>
          <a:prstGeom prst="rect">
            <a:avLst/>
          </a:prstGeom>
        </p:spPr>
        <p:txBody>
          <a:bodyPr/>
          <a:lstStyle>
            <a:lvl1pPr>
              <a:defRPr>
                <a:latin typeface="Arial"/>
                <a:ea typeface="Arial"/>
                <a:cs typeface="Arial"/>
                <a:sym typeface="Arial"/>
              </a:defRPr>
            </a:lvl1pPr>
          </a:lstStyle>
          <a:p>
            <a:r>
              <a:t>Luke 10:29-37</a:t>
            </a:r>
          </a:p>
        </p:txBody>
      </p:sp>
      <p:sp>
        <p:nvSpPr>
          <p:cNvPr id="123" name="Shape 103"/>
          <p:cNvSpPr txBox="1">
            <a:spLocks noGrp="1"/>
          </p:cNvSpPr>
          <p:nvPr>
            <p:ph type="body" idx="4294967295"/>
          </p:nvPr>
        </p:nvSpPr>
        <p:spPr>
          <a:xfrm>
            <a:off x="381000" y="1828800"/>
            <a:ext cx="8229600" cy="4525963"/>
          </a:xfrm>
          <a:prstGeom prst="rect">
            <a:avLst/>
          </a:prstGeom>
        </p:spPr>
        <p:txBody>
          <a:bodyPr/>
          <a:lstStyle/>
          <a:p>
            <a:pPr marL="332184" indent="-332184">
              <a:buChar char="•"/>
              <a:defRPr sz="3100">
                <a:latin typeface="Arial"/>
                <a:ea typeface="Arial"/>
                <a:cs typeface="Arial"/>
                <a:sym typeface="Arial"/>
              </a:defRPr>
            </a:pPr>
            <a:r>
              <a:t>What are the reactions of the high priest and the Levite?</a:t>
            </a:r>
          </a:p>
          <a:p>
            <a:pPr marL="332184" indent="-332184">
              <a:buChar char="•"/>
              <a:defRPr sz="3100">
                <a:latin typeface="Arial"/>
                <a:ea typeface="Arial"/>
                <a:cs typeface="Arial"/>
                <a:sym typeface="Arial"/>
              </a:defRPr>
            </a:pPr>
            <a:r>
              <a:t>Samaritans were “hated foreigners”</a:t>
            </a:r>
          </a:p>
          <a:p>
            <a:pPr marL="332184" indent="-332184">
              <a:buChar char="•"/>
              <a:defRPr sz="3100">
                <a:latin typeface="Arial"/>
                <a:ea typeface="Arial"/>
                <a:cs typeface="Arial"/>
                <a:sym typeface="Arial"/>
              </a:defRPr>
            </a:pPr>
            <a:r>
              <a:t>How does Jesus define “neighbor” in this parable?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23">
                                            <p:bg/>
                                          </p:spTgt>
                                        </p:tgtEl>
                                        <p:attrNameLst>
                                          <p:attrName>style.visibility</p:attrName>
                                        </p:attrNameLst>
                                      </p:cBhvr>
                                      <p:to>
                                        <p:strVal val="visible"/>
                                      </p:to>
                                    </p:set>
                                    <p:animEffect transition="in" filter="fade">
                                      <p:cBhvr>
                                        <p:cTn id="7" dur="500"/>
                                        <p:tgtEl>
                                          <p:spTgt spid="123">
                                            <p:bg/>
                                          </p:spTgt>
                                        </p:tgtEl>
                                      </p:cBhvr>
                                    </p:animEffect>
                                  </p:childTnLst>
                                </p:cTn>
                              </p:par>
                              <p:par>
                                <p:cTn id="8" presetID="10" presetClass="entr" presetSubtype="0" fill="hold" grpId="1" nodeType="withEffect">
                                  <p:stCondLst>
                                    <p:cond delay="0"/>
                                  </p:stCondLst>
                                  <p:iterate>
                                    <p:tmAbs val="0"/>
                                  </p:iterate>
                                  <p:childTnLst>
                                    <p:set>
                                      <p:cBhvr>
                                        <p:cTn id="9" fill="hold"/>
                                        <p:tgtEl>
                                          <p:spTgt spid="123">
                                            <p:txEl>
                                              <p:pRg st="0" end="0"/>
                                            </p:txEl>
                                          </p:spTgt>
                                        </p:tgtEl>
                                        <p:attrNameLst>
                                          <p:attrName>style.visibility</p:attrName>
                                        </p:attrNameLst>
                                      </p:cBhvr>
                                      <p:to>
                                        <p:strVal val="visible"/>
                                      </p:to>
                                    </p:set>
                                    <p:animEffect transition="in" filter="fade">
                                      <p:cBhvr>
                                        <p:cTn id="10" dur="500"/>
                                        <p:tgtEl>
                                          <p:spTgt spid="123">
                                            <p:txEl>
                                              <p:pRg st="0" end="0"/>
                                            </p:txEl>
                                          </p:spTgt>
                                        </p:tgtEl>
                                      </p:cBhvr>
                                    </p:animEffect>
                                  </p:childTnLst>
                                </p:cTn>
                              </p:par>
                            </p:childTnLst>
                          </p:cTn>
                        </p:par>
                        <p:par>
                          <p:cTn id="11" fill="hold">
                            <p:stCondLst>
                              <p:cond delay="500"/>
                            </p:stCondLst>
                            <p:childTnLst>
                              <p:par>
                                <p:cTn id="12" presetID="10" presetClass="entr" fill="hold" grpId="1" nodeType="afterEffect">
                                  <p:stCondLst>
                                    <p:cond delay="0"/>
                                  </p:stCondLst>
                                  <p:iterate>
                                    <p:tmAbs val="0"/>
                                  </p:iterate>
                                  <p:childTnLst>
                                    <p:set>
                                      <p:cBhvr>
                                        <p:cTn id="13" fill="hold"/>
                                        <p:tgtEl>
                                          <p:spTgt spid="123">
                                            <p:txEl>
                                              <p:pRg st="1" end="1"/>
                                            </p:txEl>
                                          </p:spTgt>
                                        </p:tgtEl>
                                        <p:attrNameLst>
                                          <p:attrName>style.visibility</p:attrName>
                                        </p:attrNameLst>
                                      </p:cBhvr>
                                      <p:to>
                                        <p:strVal val="visible"/>
                                      </p:to>
                                    </p:set>
                                    <p:animEffect transition="in" filter="fade">
                                      <p:cBhvr>
                                        <p:cTn id="14" dur="500"/>
                                        <p:tgtEl>
                                          <p:spTgt spid="12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fill="hold" grpId="1" nodeType="clickEffect">
                                  <p:stCondLst>
                                    <p:cond delay="0"/>
                                  </p:stCondLst>
                                  <p:iterate>
                                    <p:tmAbs val="0"/>
                                  </p:iterate>
                                  <p:childTnLst>
                                    <p:set>
                                      <p:cBhvr>
                                        <p:cTn id="18" fill="hold"/>
                                        <p:tgtEl>
                                          <p:spTgt spid="123">
                                            <p:txEl>
                                              <p:pRg st="2" end="2"/>
                                            </p:txEl>
                                          </p:spTgt>
                                        </p:tgtEl>
                                        <p:attrNameLst>
                                          <p:attrName>style.visibility</p:attrName>
                                        </p:attrNameLst>
                                      </p:cBhvr>
                                      <p:to>
                                        <p:strVal val="visible"/>
                                      </p:to>
                                    </p:set>
                                    <p:animEffect transition="in" filter="fade">
                                      <p:cBhvr>
                                        <p:cTn id="19" dur="500"/>
                                        <p:tgtEl>
                                          <p:spTgt spid="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26" name="Shape 106"/>
          <p:cNvSpPr txBox="1">
            <a:spLocks noGrp="1"/>
          </p:cNvSpPr>
          <p:nvPr>
            <p:ph type="title" idx="4294967295"/>
          </p:nvPr>
        </p:nvSpPr>
        <p:spPr>
          <a:xfrm>
            <a:off x="457200" y="685798"/>
            <a:ext cx="8229600" cy="1143004"/>
          </a:xfrm>
          <a:prstGeom prst="rect">
            <a:avLst/>
          </a:prstGeom>
        </p:spPr>
        <p:txBody>
          <a:bodyPr/>
          <a:lstStyle>
            <a:lvl1pPr>
              <a:defRPr>
                <a:latin typeface="Arial"/>
                <a:ea typeface="Arial"/>
                <a:cs typeface="Arial"/>
                <a:sym typeface="Arial"/>
              </a:defRPr>
            </a:lvl1pPr>
          </a:lstStyle>
          <a:p>
            <a:r>
              <a:t>Matthew 5:43-44</a:t>
            </a:r>
          </a:p>
        </p:txBody>
      </p:sp>
      <p:sp>
        <p:nvSpPr>
          <p:cNvPr id="127" name="Shape 107"/>
          <p:cNvSpPr txBox="1">
            <a:spLocks noGrp="1"/>
          </p:cNvSpPr>
          <p:nvPr>
            <p:ph type="body" idx="4294967295"/>
          </p:nvPr>
        </p:nvSpPr>
        <p:spPr>
          <a:xfrm>
            <a:off x="381000" y="1828800"/>
            <a:ext cx="8229600" cy="4525963"/>
          </a:xfrm>
          <a:prstGeom prst="rect">
            <a:avLst/>
          </a:prstGeom>
        </p:spPr>
        <p:txBody>
          <a:bodyPr/>
          <a:lstStyle/>
          <a:p>
            <a:pPr marL="332184" indent="-332184">
              <a:buChar char="•"/>
              <a:defRPr sz="3100">
                <a:latin typeface="Arial"/>
                <a:ea typeface="Arial"/>
                <a:cs typeface="Arial"/>
                <a:sym typeface="Arial"/>
              </a:defRPr>
            </a:pPr>
            <a:r>
              <a:t>Make a list of who you might consider to be enemies.</a:t>
            </a:r>
          </a:p>
          <a:p>
            <a:pPr marL="332184" indent="-332184">
              <a:buChar char="•"/>
              <a:defRPr sz="3100">
                <a:latin typeface="Arial"/>
                <a:ea typeface="Arial"/>
                <a:cs typeface="Arial"/>
                <a:sym typeface="Arial"/>
              </a:defRPr>
            </a:pPr>
            <a:r>
              <a:t>Pick someone from your list and write a prayer for that person.</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slide_2.png" descr="slide_2.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30" name="Shape 110"/>
          <p:cNvSpPr txBox="1">
            <a:spLocks noGrp="1"/>
          </p:cNvSpPr>
          <p:nvPr>
            <p:ph type="title" idx="4294967295"/>
          </p:nvPr>
        </p:nvSpPr>
        <p:spPr>
          <a:xfrm>
            <a:off x="457200" y="152399"/>
            <a:ext cx="8229600" cy="2286002"/>
          </a:xfrm>
          <a:prstGeom prst="rect">
            <a:avLst/>
          </a:prstGeom>
        </p:spPr>
        <p:txBody>
          <a:bodyPr/>
          <a:lstStyle>
            <a:lvl1pPr>
              <a:defRPr b="1">
                <a:latin typeface="Arial"/>
                <a:ea typeface="Arial"/>
                <a:cs typeface="Arial"/>
                <a:sym typeface="Arial"/>
              </a:defRPr>
            </a:lvl1pPr>
          </a:lstStyle>
          <a:p>
            <a:r>
              <a:t>Charity &amp; Social Justice</a:t>
            </a:r>
          </a:p>
        </p:txBody>
      </p:sp>
      <p:sp>
        <p:nvSpPr>
          <p:cNvPr id="131" name="Shape 111"/>
          <p:cNvSpPr txBox="1"/>
          <p:nvPr/>
        </p:nvSpPr>
        <p:spPr>
          <a:xfrm>
            <a:off x="457200" y="2792733"/>
            <a:ext cx="8305800" cy="15773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200">
                <a:latin typeface="Calibri"/>
                <a:ea typeface="Calibri"/>
                <a:cs typeface="Calibri"/>
                <a:sym typeface="Calibri"/>
              </a:defRPr>
            </a:lvl1pPr>
          </a:lstStyle>
          <a:p>
            <a:r>
              <a:t>Think of ways your family can serve others short-term and long-term.  List your ideas on your worksheet.</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image2.jpeg" descr="image2.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34" name="Next Sunday:"/>
          <p:cNvSpPr txBox="1">
            <a:spLocks noGrp="1"/>
          </p:cNvSpPr>
          <p:nvPr>
            <p:ph type="title" idx="4294967295"/>
          </p:nvPr>
        </p:nvSpPr>
        <p:spPr>
          <a:xfrm>
            <a:off x="457200" y="1447800"/>
            <a:ext cx="8229600" cy="1143001"/>
          </a:xfrm>
          <a:prstGeom prst="rect">
            <a:avLst/>
          </a:prstGeom>
        </p:spPr>
        <p:txBody>
          <a:bodyPr lIns="45719" tIns="45719" rIns="45719" bIns="45719"/>
          <a:lstStyle>
            <a:lvl1pPr>
              <a:defRPr sz="5400" b="1" u="sng"/>
            </a:lvl1pPr>
          </a:lstStyle>
          <a:p>
            <a:r>
              <a:t>Next Sunday:</a:t>
            </a:r>
          </a:p>
        </p:txBody>
      </p:sp>
      <p:sp>
        <p:nvSpPr>
          <p:cNvPr id="135" name="NO HOMEWORK! (You’re welcome!)…"/>
          <p:cNvSpPr txBox="1">
            <a:spLocks noGrp="1"/>
          </p:cNvSpPr>
          <p:nvPr>
            <p:ph type="body" idx="4294967295"/>
          </p:nvPr>
        </p:nvSpPr>
        <p:spPr>
          <a:xfrm>
            <a:off x="457200" y="2392362"/>
            <a:ext cx="8229600" cy="4525963"/>
          </a:xfrm>
          <a:prstGeom prst="rect">
            <a:avLst/>
          </a:prstGeom>
        </p:spPr>
        <p:txBody>
          <a:bodyPr lIns="45719" tIns="45719" rIns="45719" bIns="45719"/>
          <a:lstStyle/>
          <a:p>
            <a:pPr marL="742950" lvl="1" indent="-285750">
              <a:spcBef>
                <a:spcPts val="0"/>
              </a:spcBef>
              <a:defRPr sz="3600" b="1"/>
            </a:pPr>
            <a:r>
              <a:rPr dirty="0"/>
              <a:t>NO HOMEWORK! </a:t>
            </a:r>
            <a:r>
              <a:rPr i="1" dirty="0"/>
              <a:t>(You’re welcome!)</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image2.jpeg" descr="image2.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38" name="Announcements"/>
          <p:cNvSpPr txBox="1">
            <a:spLocks noGrp="1"/>
          </p:cNvSpPr>
          <p:nvPr>
            <p:ph type="title" idx="4294967295"/>
          </p:nvPr>
        </p:nvSpPr>
        <p:spPr>
          <a:xfrm>
            <a:off x="457200" y="-88118"/>
            <a:ext cx="8229600" cy="1143001"/>
          </a:xfrm>
          <a:prstGeom prst="rect">
            <a:avLst/>
          </a:prstGeom>
        </p:spPr>
        <p:txBody>
          <a:bodyPr lIns="45719" tIns="45719" rIns="45719" bIns="45719"/>
          <a:lstStyle>
            <a:lvl1pPr>
              <a:defRPr sz="5400" b="1" u="sng"/>
            </a:lvl1pPr>
          </a:lstStyle>
          <a:p>
            <a:r>
              <a:t>Announcements</a:t>
            </a:r>
          </a:p>
        </p:txBody>
      </p:sp>
      <p:sp>
        <p:nvSpPr>
          <p:cNvPr id="139" name="Sign-up to help at our FLY Bake Sale - happening next Sunday, Nov. 5 all morning!…"/>
          <p:cNvSpPr txBox="1">
            <a:spLocks noGrp="1"/>
          </p:cNvSpPr>
          <p:nvPr>
            <p:ph type="body" idx="4294967295"/>
          </p:nvPr>
        </p:nvSpPr>
        <p:spPr>
          <a:xfrm>
            <a:off x="670957" y="941470"/>
            <a:ext cx="8679965" cy="5677594"/>
          </a:xfrm>
          <a:prstGeom prst="rect">
            <a:avLst/>
          </a:prstGeom>
        </p:spPr>
        <p:txBody>
          <a:bodyPr lIns="45719" tIns="45719" rIns="45719" bIns="45719">
            <a:normAutofit lnSpcReduction="10000"/>
          </a:bodyPr>
          <a:lstStyle/>
          <a:p>
            <a:pPr>
              <a:buChar char="•"/>
              <a:defRPr b="1"/>
            </a:pPr>
            <a:r>
              <a:rPr lang="en-US" dirty="0"/>
              <a:t>Thanks to everyone who is helping with the Bake Sale this morning!</a:t>
            </a:r>
          </a:p>
          <a:p>
            <a:pPr>
              <a:buChar char="•"/>
              <a:defRPr b="1"/>
            </a:pPr>
            <a:r>
              <a:rPr lang="en-US" dirty="0"/>
              <a:t>Jr. FLY Switch Party - Sunday, Nov. 9 @ 5:30pm</a:t>
            </a:r>
          </a:p>
          <a:p>
            <a:pPr lvl="1">
              <a:buChar char="•"/>
              <a:defRPr b="1"/>
            </a:pPr>
            <a:r>
              <a:rPr lang="en-US" dirty="0"/>
              <a:t>Enjoy dinner &amp; playing MarioKart and Gang Beasts tournaments for prizes!</a:t>
            </a:r>
            <a:endParaRPr dirty="0"/>
          </a:p>
          <a:p>
            <a:pPr>
              <a:buChar char="•"/>
              <a:defRPr b="1"/>
            </a:pPr>
            <a:r>
              <a:rPr dirty="0"/>
              <a:t>Sunday Night FLY </a:t>
            </a:r>
            <a:r>
              <a:rPr lang="en-US" dirty="0"/>
              <a:t>- Sunday, Nov. 9 @ 7pm</a:t>
            </a:r>
            <a:endParaRPr dirty="0"/>
          </a:p>
          <a:p>
            <a:pPr marL="800100" lvl="1" indent="-342900">
              <a:buChar char="•"/>
              <a:defRPr b="1"/>
            </a:pPr>
            <a:r>
              <a:rPr dirty="0"/>
              <a:t>“Cookies for College Students”</a:t>
            </a:r>
          </a:p>
          <a:p>
            <a:pPr marL="800100" lvl="1" indent="-342900">
              <a:buChar char="•"/>
              <a:defRPr b="1"/>
            </a:pPr>
            <a:r>
              <a:rPr dirty="0"/>
              <a:t>Bring 2 dozen cookies</a:t>
            </a:r>
            <a:r>
              <a:rPr lang="en-US" dirty="0"/>
              <a:t> and we’ll </a:t>
            </a:r>
            <a:r>
              <a:rPr dirty="0"/>
              <a:t>create care packages for college students, and play games!</a:t>
            </a:r>
          </a:p>
          <a:p>
            <a:pPr marL="800100" lvl="1" indent="-342900">
              <a:buChar char="•"/>
              <a:defRPr b="1"/>
            </a:pPr>
            <a:r>
              <a:rPr dirty="0"/>
              <a:t>Start inviting your friends!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50B5F-776A-00D1-08A3-BC7EF8DB6F3A}"/>
            </a:ext>
          </a:extLst>
        </p:cNvPr>
        <p:cNvGrpSpPr/>
        <p:nvPr/>
      </p:nvGrpSpPr>
      <p:grpSpPr>
        <a:xfrm>
          <a:off x="0" y="0"/>
          <a:ext cx="0" cy="0"/>
          <a:chOff x="0" y="0"/>
          <a:chExt cx="0" cy="0"/>
        </a:xfrm>
      </p:grpSpPr>
      <p:pic>
        <p:nvPicPr>
          <p:cNvPr id="133" name="image2.jpeg" descr="image2.jpeg">
            <a:extLst>
              <a:ext uri="{FF2B5EF4-FFF2-40B4-BE49-F238E27FC236}">
                <a16:creationId xmlns:a16="http://schemas.microsoft.com/office/drawing/2014/main" id="{52F2F077-047A-72A9-99D9-A79ACE375C51}"/>
              </a:ext>
            </a:extLst>
          </p:cNvPr>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34" name="Next Sunday:">
            <a:extLst>
              <a:ext uri="{FF2B5EF4-FFF2-40B4-BE49-F238E27FC236}">
                <a16:creationId xmlns:a16="http://schemas.microsoft.com/office/drawing/2014/main" id="{76A09A2E-9CF3-C1B9-1175-9CA2D46B9782}"/>
              </a:ext>
            </a:extLst>
          </p:cNvPr>
          <p:cNvSpPr txBox="1">
            <a:spLocks noGrp="1"/>
          </p:cNvSpPr>
          <p:nvPr>
            <p:ph type="title" idx="4294967295"/>
          </p:nvPr>
        </p:nvSpPr>
        <p:spPr>
          <a:xfrm>
            <a:off x="622664" y="167640"/>
            <a:ext cx="7890734" cy="1143001"/>
          </a:xfrm>
          <a:prstGeom prst="rect">
            <a:avLst/>
          </a:prstGeom>
        </p:spPr>
        <p:txBody>
          <a:bodyPr lIns="45719" tIns="45719" rIns="45719" bIns="45719">
            <a:normAutofit/>
          </a:bodyPr>
          <a:lstStyle>
            <a:lvl1pPr>
              <a:defRPr sz="5400" b="1" u="sng"/>
            </a:lvl1pPr>
          </a:lstStyle>
          <a:p>
            <a:r>
              <a:rPr lang="en-US" dirty="0"/>
              <a:t>Meet our new DCE Intern!</a:t>
            </a:r>
            <a:endParaRPr dirty="0"/>
          </a:p>
        </p:txBody>
      </p:sp>
      <p:sp>
        <p:nvSpPr>
          <p:cNvPr id="135" name="NO HOMEWORK! (You’re welcome!)…">
            <a:extLst>
              <a:ext uri="{FF2B5EF4-FFF2-40B4-BE49-F238E27FC236}">
                <a16:creationId xmlns:a16="http://schemas.microsoft.com/office/drawing/2014/main" id="{D4853143-1878-AD56-630D-099A18F7031A}"/>
              </a:ext>
            </a:extLst>
          </p:cNvPr>
          <p:cNvSpPr txBox="1">
            <a:spLocks noGrp="1"/>
          </p:cNvSpPr>
          <p:nvPr>
            <p:ph type="body" idx="4294967295"/>
          </p:nvPr>
        </p:nvSpPr>
        <p:spPr>
          <a:xfrm>
            <a:off x="457200" y="1172582"/>
            <a:ext cx="5556325" cy="5873675"/>
          </a:xfrm>
          <a:prstGeom prst="rect">
            <a:avLst/>
          </a:prstGeom>
        </p:spPr>
        <p:txBody>
          <a:bodyPr lIns="45719" tIns="45719" rIns="45719" bIns="45719">
            <a:normAutofit fontScale="92500" lnSpcReduction="10000"/>
          </a:bodyPr>
          <a:lstStyle/>
          <a:p>
            <a:pPr marL="742950" lvl="1" indent="-285750">
              <a:spcBef>
                <a:spcPts val="0"/>
              </a:spcBef>
              <a:defRPr sz="3600" b="1"/>
            </a:pPr>
            <a:r>
              <a:rPr lang="en-US" dirty="0"/>
              <a:t>Ella Gilzean!</a:t>
            </a:r>
          </a:p>
          <a:p>
            <a:pPr marL="742950" lvl="1" indent="-285750">
              <a:spcBef>
                <a:spcPts val="0"/>
              </a:spcBef>
              <a:defRPr sz="3600" b="1"/>
            </a:pPr>
            <a:r>
              <a:rPr lang="en-US" dirty="0"/>
              <a:t>From California, goes to college in Nebraska!</a:t>
            </a:r>
          </a:p>
          <a:p>
            <a:pPr marL="742950" lvl="1" indent="-285750">
              <a:spcBef>
                <a:spcPts val="0"/>
              </a:spcBef>
              <a:defRPr sz="3600" b="1"/>
            </a:pPr>
            <a:r>
              <a:rPr lang="en-US" i="1" dirty="0"/>
              <a:t>Loves youth ministry, music, hiking, Ren Faires, reading, martial arts, mission trips, and more!</a:t>
            </a:r>
          </a:p>
          <a:p>
            <a:pPr marL="742950" lvl="1" indent="-285750">
              <a:spcBef>
                <a:spcPts val="0"/>
              </a:spcBef>
              <a:defRPr sz="3600" b="1"/>
            </a:pPr>
            <a:r>
              <a:rPr lang="en-US" i="1" dirty="0"/>
              <a:t>She’ll be with Faith for a year starting in January!</a:t>
            </a:r>
          </a:p>
          <a:p>
            <a:pPr marL="742950" lvl="1" indent="-285750">
              <a:spcBef>
                <a:spcPts val="0"/>
              </a:spcBef>
              <a:defRPr sz="3600" b="1"/>
            </a:pPr>
            <a:r>
              <a:rPr lang="en-US" i="1" dirty="0"/>
              <a:t>She’ll be helping to lead our Children’s &amp; Youth Ministries!</a:t>
            </a:r>
            <a:endParaRPr i="1" dirty="0"/>
          </a:p>
        </p:txBody>
      </p:sp>
      <p:pic>
        <p:nvPicPr>
          <p:cNvPr id="3" name="Picture 2" descr="A person smiling at the camera&#10;&#10;AI-generated content may be incorrect.">
            <a:extLst>
              <a:ext uri="{FF2B5EF4-FFF2-40B4-BE49-F238E27FC236}">
                <a16:creationId xmlns:a16="http://schemas.microsoft.com/office/drawing/2014/main" id="{DDFF498F-9166-86B4-1C31-8AC4D340C6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686" y="1310641"/>
            <a:ext cx="2491114" cy="2516405"/>
          </a:xfrm>
          <a:prstGeom prst="rect">
            <a:avLst/>
          </a:prstGeom>
        </p:spPr>
      </p:pic>
      <p:pic>
        <p:nvPicPr>
          <p:cNvPr id="5" name="Picture 4" descr="A person lying on grass with a pig&#10;&#10;AI-generated content may be incorrect.">
            <a:extLst>
              <a:ext uri="{FF2B5EF4-FFF2-40B4-BE49-F238E27FC236}">
                <a16:creationId xmlns:a16="http://schemas.microsoft.com/office/drawing/2014/main" id="{3BDEEFA8-DFBC-D014-61BB-C2C2A469C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3510" y="3692464"/>
            <a:ext cx="2493290" cy="3429000"/>
          </a:xfrm>
          <a:prstGeom prst="rect">
            <a:avLst/>
          </a:prstGeom>
        </p:spPr>
      </p:pic>
    </p:spTree>
    <p:extLst>
      <p:ext uri="{BB962C8B-B14F-4D97-AF65-F5344CB8AC3E}">
        <p14:creationId xmlns:p14="http://schemas.microsoft.com/office/powerpoint/2010/main" val="150427350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image.jpeg" descr="image.jpeg"/>
          <p:cNvPicPr>
            <a:picLocks noChangeAspect="1"/>
          </p:cNvPicPr>
          <p:nvPr/>
        </p:nvPicPr>
        <p:blipFill>
          <a:blip r:embed="rId2"/>
          <a:stretch>
            <a:fillRect/>
          </a:stretch>
        </p:blipFill>
        <p:spPr>
          <a:xfrm>
            <a:off x="-12700" y="0"/>
            <a:ext cx="9161464" cy="6870700"/>
          </a:xfrm>
          <a:prstGeom prst="rect">
            <a:avLst/>
          </a:prstGeom>
          <a:ln w="12700">
            <a:miter lim="400000"/>
          </a:ln>
        </p:spPr>
      </p:pic>
      <p:sp>
        <p:nvSpPr>
          <p:cNvPr id="142" name="Shape 113"/>
          <p:cNvSpPr txBox="1">
            <a:spLocks noGrp="1"/>
          </p:cNvSpPr>
          <p:nvPr>
            <p:ph type="title" idx="4294967295"/>
          </p:nvPr>
        </p:nvSpPr>
        <p:spPr>
          <a:xfrm>
            <a:off x="1095375" y="274636"/>
            <a:ext cx="7591425" cy="6278565"/>
          </a:xfrm>
          <a:prstGeom prst="rect">
            <a:avLst/>
          </a:prstGeom>
        </p:spPr>
        <p:txBody>
          <a:bodyPr/>
          <a:lstStyle/>
          <a:p>
            <a:br/>
            <a:r>
              <a:rPr sz="6000" b="1"/>
              <a:t>Closing Prayer</a:t>
            </a:r>
            <a:br>
              <a:rPr sz="6000" b="1"/>
            </a:br>
            <a:endParaRPr sz="6000" b="1"/>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slide_3.png" descr="slide_3.pn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45" name="Shape 116"/>
          <p:cNvSpPr txBox="1">
            <a:spLocks noGrp="1"/>
          </p:cNvSpPr>
          <p:nvPr>
            <p:ph type="body" sz="half" idx="4294967295"/>
          </p:nvPr>
        </p:nvSpPr>
        <p:spPr>
          <a:xfrm>
            <a:off x="762000" y="1143000"/>
            <a:ext cx="7543800" cy="2590800"/>
          </a:xfrm>
          <a:prstGeom prst="rect">
            <a:avLst/>
          </a:prstGeom>
        </p:spPr>
        <p:txBody>
          <a:bodyPr/>
          <a:lstStyle>
            <a:lvl1pPr marL="0" indent="0" algn="ctr" defTabSz="877822">
              <a:lnSpc>
                <a:spcPct val="90000"/>
              </a:lnSpc>
              <a:spcBef>
                <a:spcPts val="1300"/>
              </a:spcBef>
              <a:buSzTx/>
              <a:buNone/>
              <a:defRPr sz="5700">
                <a:latin typeface="Arial"/>
                <a:ea typeface="Arial"/>
                <a:cs typeface="Arial"/>
                <a:sym typeface="Arial"/>
              </a:defRPr>
            </a:lvl1pPr>
          </a:lstStyle>
          <a:p>
            <a:r>
              <a:t>Have a wonderful week!  Go in peace and serve the Lord!</a:t>
            </a:r>
          </a:p>
        </p:txBody>
      </p:sp>
    </p:spTree>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8F8F8F"/>
      </a:accent3>
      <a:accent4>
        <a:srgbClr val="707070"/>
      </a:accent4>
      <a:accent5>
        <a:srgbClr val="B2C0D9"/>
      </a:accent5>
      <a:accent6>
        <a:srgbClr val="AE48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8F8F8F"/>
      </a:accent3>
      <a:accent4>
        <a:srgbClr val="707070"/>
      </a:accent4>
      <a:accent5>
        <a:srgbClr val="B2C0D9"/>
      </a:accent5>
      <a:accent6>
        <a:srgbClr val="AE48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TotalTime>
  <Words>801</Words>
  <Application>Microsoft Macintosh PowerPoint</Application>
  <PresentationFormat>On-screen Show (4:3)</PresentationFormat>
  <Paragraphs>109</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Helvetica Neue</vt:lpstr>
      <vt:lpstr>Default</vt:lpstr>
      <vt:lpstr>PowerPoint Presentation</vt:lpstr>
      <vt:lpstr> Opening Prayer </vt:lpstr>
      <vt:lpstr>PowerPoint Presentation</vt:lpstr>
      <vt:lpstr>1. The definition of covet is:</vt:lpstr>
      <vt:lpstr>2. It’s okay to covet something if…</vt:lpstr>
      <vt:lpstr>3. The Tenth Commandment is about coveting…</vt:lpstr>
      <vt:lpstr>4. Contentment is…</vt:lpstr>
      <vt:lpstr>5. The Ninth and Tenth Commandments help us to…</vt:lpstr>
      <vt:lpstr>6. Coveting = worrying =</vt:lpstr>
      <vt:lpstr>Lesson 7</vt:lpstr>
      <vt:lpstr>Key Words</vt:lpstr>
      <vt:lpstr>PowerPoint Presentation</vt:lpstr>
      <vt:lpstr>Open your Bibles to: Luke 19:1-10</vt:lpstr>
      <vt:lpstr>Romans 5:1-11</vt:lpstr>
      <vt:lpstr>Small Catechism (pgs. 51-52)</vt:lpstr>
      <vt:lpstr>Matthew 22:37-40  Jesus replied: “‘Love the Lord your God with all your heart and with all your soul and with all your mind.’  This is the first and greatest commandment.   And the second is like it: ‘Love your neighbor as yourself.’ All the Law and the Prophets hang on these two commandments.”</vt:lpstr>
      <vt:lpstr>Lesson 8</vt:lpstr>
      <vt:lpstr>Key Words</vt:lpstr>
      <vt:lpstr>Open your Bibles to: Luke 10:25-28</vt:lpstr>
      <vt:lpstr>PowerPoint Presentation</vt:lpstr>
      <vt:lpstr>Luke 10:29-37</vt:lpstr>
      <vt:lpstr>Matthew 5:43-44</vt:lpstr>
      <vt:lpstr>Charity &amp; Social Justice</vt:lpstr>
      <vt:lpstr>Next Sunday:</vt:lpstr>
      <vt:lpstr>Announcements</vt:lpstr>
      <vt:lpstr>Meet our new DCE Intern!</vt:lpstr>
      <vt:lpstr> Closing Prayer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officeapps1</cp:lastModifiedBy>
  <cp:revision>2</cp:revision>
  <dcterms:modified xsi:type="dcterms:W3CDTF">2025-10-25T17:33:18Z</dcterms:modified>
</cp:coreProperties>
</file>