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7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97"/>
  </p:normalViewPr>
  <p:slideViewPr>
    <p:cSldViewPr snapToGrid="0">
      <p:cViewPr varScale="1">
        <p:scale>
          <a:sx n="47" d="100"/>
          <a:sy n="47" d="100"/>
        </p:scale>
        <p:origin x="30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xfrm>
            <a:off x="3962400" y="184148"/>
            <a:ext cx="16459200" cy="301625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5788025" y="1539875"/>
            <a:ext cx="14630400" cy="33369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3255625" y="4876800"/>
            <a:ext cx="7162800" cy="8839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6" y="12802236"/>
            <a:ext cx="504544" cy="551177"/>
          </a:xfrm>
          <a:prstGeom prst="rect">
            <a:avLst/>
          </a:prstGeom>
          <a:ln w="25400">
            <a:miter lim="400000"/>
          </a:ln>
        </p:spPr>
        <p:txBody>
          <a:bodyPr wrap="none" lIns="91437" tIns="91437" rIns="91437" bIns="91437" anchor="ctr">
            <a:spAutoFit/>
          </a:bodyPr>
          <a:lstStyle>
            <a:lvl1pPr algn="r">
              <a:defRPr sz="2400">
                <a:solidFill>
                  <a:srgbClr val="898989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6416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988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5560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40132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4704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20"/>
          <p:cNvSpPr txBox="1">
            <a:spLocks noGrp="1"/>
          </p:cNvSpPr>
          <p:nvPr>
            <p:ph type="title" idx="4294967295"/>
          </p:nvPr>
        </p:nvSpPr>
        <p:spPr>
          <a:xfrm>
            <a:off x="6362700" y="4910137"/>
            <a:ext cx="11658600" cy="2205038"/>
          </a:xfrm>
          <a:prstGeom prst="rect">
            <a:avLst/>
          </a:prstGeom>
        </p:spPr>
        <p:txBody>
          <a:bodyPr lIns="68578" tIns="68578" rIns="68578" bIns="68578">
            <a:normAutofit/>
          </a:bodyPr>
          <a:lstStyle/>
          <a:p>
            <a:endParaRPr/>
          </a:p>
        </p:txBody>
      </p:sp>
      <p:sp>
        <p:nvSpPr>
          <p:cNvPr id="37" name="Shape 21"/>
          <p:cNvSpPr txBox="1">
            <a:spLocks noGrp="1"/>
          </p:cNvSpPr>
          <p:nvPr>
            <p:ph type="body" sz="quarter" idx="4294967295"/>
          </p:nvPr>
        </p:nvSpPr>
        <p:spPr>
          <a:xfrm>
            <a:off x="7391400" y="7543800"/>
            <a:ext cx="9601200" cy="2628900"/>
          </a:xfrm>
          <a:prstGeom prst="rect">
            <a:avLst/>
          </a:prstGeom>
        </p:spPr>
        <p:txBody>
          <a:bodyPr lIns="68578" tIns="68578" rIns="68578" bIns="68578">
            <a:normAutofit/>
          </a:bodyPr>
          <a:lstStyle/>
          <a:p>
            <a:pPr marL="0" indent="0" algn="ctr" defTabSz="1664208">
              <a:spcBef>
                <a:spcPts val="1200"/>
              </a:spcBef>
              <a:buSzTx/>
              <a:buNone/>
              <a:defRPr sz="8736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8" name="herewestand_ppt_bg3.jpeg" descr="herewestand_ppt_bg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766" y="-123925"/>
            <a:ext cx="18618468" cy="1396385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23"/>
          <p:cNvSpPr txBox="1"/>
          <p:nvPr/>
        </p:nvSpPr>
        <p:spPr>
          <a:xfrm>
            <a:off x="5333998" y="3086101"/>
            <a:ext cx="13716004" cy="13959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8578" tIns="68578" rIns="68578" bIns="68578">
            <a:spAutoFit/>
          </a:bodyPr>
          <a:lstStyle>
            <a:lvl1pPr algn="ctr">
              <a:defRPr sz="8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WELCOME!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lide_4.jpg" descr="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25"/>
          <p:cNvSpPr txBox="1">
            <a:spLocks noGrp="1"/>
          </p:cNvSpPr>
          <p:nvPr>
            <p:ph type="title" idx="4294967295"/>
          </p:nvPr>
        </p:nvSpPr>
        <p:spPr>
          <a:xfrm>
            <a:off x="4419600" y="1676400"/>
            <a:ext cx="15544800" cy="7924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0" b="1"/>
            </a:lvl1pPr>
          </a:lstStyle>
          <a:p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28"/>
          <p:cNvSpPr txBox="1">
            <a:spLocks noGrp="1"/>
          </p:cNvSpPr>
          <p:nvPr>
            <p:ph type="body" sz="half" idx="4294967295"/>
          </p:nvPr>
        </p:nvSpPr>
        <p:spPr>
          <a:xfrm>
            <a:off x="3047997" y="4419600"/>
            <a:ext cx="18288006" cy="45720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2800"/>
              </a:spcBef>
              <a:buSzTx/>
              <a:buNone/>
              <a:defRPr sz="1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Quiz Show!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31"/>
          <p:cNvSpPr txBox="1">
            <a:spLocks noGrp="1"/>
          </p:cNvSpPr>
          <p:nvPr>
            <p:ph type="title" idx="4294967295"/>
          </p:nvPr>
        </p:nvSpPr>
        <p:spPr>
          <a:xfrm>
            <a:off x="3962400" y="609600"/>
            <a:ext cx="16764000" cy="27432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1. Jesus is…</a:t>
            </a:r>
          </a:p>
        </p:txBody>
      </p:sp>
      <p:sp>
        <p:nvSpPr>
          <p:cNvPr id="49" name="Shape 32"/>
          <p:cNvSpPr txBox="1">
            <a:spLocks noGrp="1"/>
          </p:cNvSpPr>
          <p:nvPr>
            <p:ph type="body" idx="4294967295"/>
          </p:nvPr>
        </p:nvSpPr>
        <p:spPr>
          <a:xfrm>
            <a:off x="3962400" y="3352800"/>
            <a:ext cx="16459200" cy="88995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Savior.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Messiah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God.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all of the above.</a:t>
            </a:r>
          </a:p>
          <a:p>
            <a:pPr marL="1028700" indent="-1028700"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028700" indent="-1028700">
              <a:buSzTx/>
              <a:buNone/>
            </a:pPr>
            <a:r>
              <a:t>		</a:t>
            </a:r>
          </a:p>
          <a:p>
            <a:pPr marL="1028700" indent="-1028700">
              <a:buSzTx/>
              <a:buNone/>
            </a:pPr>
            <a:r>
              <a:t>	</a:t>
            </a:r>
          </a:p>
        </p:txBody>
      </p:sp>
      <p:sp>
        <p:nvSpPr>
          <p:cNvPr id="50" name="Shape 33"/>
          <p:cNvSpPr txBox="1"/>
          <p:nvPr/>
        </p:nvSpPr>
        <p:spPr>
          <a:xfrm rot="10800000">
            <a:off x="2590800" y="6802121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36"/>
          <p:cNvSpPr txBox="1">
            <a:spLocks noGrp="1"/>
          </p:cNvSpPr>
          <p:nvPr>
            <p:ph type="title" idx="4294967295"/>
          </p:nvPr>
        </p:nvSpPr>
        <p:spPr>
          <a:xfrm>
            <a:off x="3962400" y="1066797"/>
            <a:ext cx="167640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2. Jesus was born…</a:t>
            </a:r>
          </a:p>
        </p:txBody>
      </p:sp>
      <p:sp>
        <p:nvSpPr>
          <p:cNvPr id="54" name="Shape 37"/>
          <p:cNvSpPr txBox="1">
            <a:spLocks noGrp="1"/>
          </p:cNvSpPr>
          <p:nvPr>
            <p:ph type="body" idx="4294967295"/>
          </p:nvPr>
        </p:nvSpPr>
        <p:spPr>
          <a:xfrm>
            <a:off x="3962400" y="3352800"/>
            <a:ext cx="16459200" cy="98139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 the Virgin Mary.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fully human and fully divine.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 and b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50% God and 50% man</a:t>
            </a:r>
          </a:p>
        </p:txBody>
      </p:sp>
      <p:sp>
        <p:nvSpPr>
          <p:cNvPr id="55" name="Shape 38"/>
          <p:cNvSpPr txBox="1"/>
          <p:nvPr/>
        </p:nvSpPr>
        <p:spPr>
          <a:xfrm rot="10800000">
            <a:off x="2360353" y="5557299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41"/>
          <p:cNvSpPr txBox="1">
            <a:spLocks noGrp="1"/>
          </p:cNvSpPr>
          <p:nvPr>
            <p:ph type="title" idx="4294967295"/>
          </p:nvPr>
        </p:nvSpPr>
        <p:spPr>
          <a:xfrm>
            <a:off x="3962400" y="762000"/>
            <a:ext cx="16611600" cy="28956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3. Salvation…</a:t>
            </a:r>
          </a:p>
        </p:txBody>
      </p:sp>
      <p:sp>
        <p:nvSpPr>
          <p:cNvPr id="59" name="Shape 42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3352800"/>
            <a:ext cx="16306800" cy="67659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is earned through good works.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is a free gift. 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belongs only to those who                     believe the right things.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is given only to those who                   have not sinned.</a:t>
            </a:r>
          </a:p>
        </p:txBody>
      </p:sp>
      <p:sp>
        <p:nvSpPr>
          <p:cNvPr id="60" name="Shape 43"/>
          <p:cNvSpPr txBox="1"/>
          <p:nvPr/>
        </p:nvSpPr>
        <p:spPr>
          <a:xfrm rot="10800000">
            <a:off x="2341592" y="4266914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46"/>
          <p:cNvSpPr txBox="1">
            <a:spLocks noGrp="1"/>
          </p:cNvSpPr>
          <p:nvPr>
            <p:ph type="title" idx="4294967295"/>
          </p:nvPr>
        </p:nvSpPr>
        <p:spPr>
          <a:xfrm>
            <a:off x="3962400" y="1219197"/>
            <a:ext cx="166116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4. “Righteousness” is what…</a:t>
            </a:r>
          </a:p>
        </p:txBody>
      </p:sp>
      <p:sp>
        <p:nvSpPr>
          <p:cNvPr id="64" name="Shape 47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3657600"/>
            <a:ext cx="16002000" cy="762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you can achieve by hard work.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you can achieve by much prayer.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you can achieve by trying your very best.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Christ gives by his death and resurrection. </a:t>
            </a:r>
          </a:p>
        </p:txBody>
      </p:sp>
      <p:sp>
        <p:nvSpPr>
          <p:cNvPr id="65" name="Shape 48"/>
          <p:cNvSpPr txBox="1"/>
          <p:nvPr/>
        </p:nvSpPr>
        <p:spPr>
          <a:xfrm rot="10800000">
            <a:off x="2300058" y="6970656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51"/>
          <p:cNvSpPr txBox="1">
            <a:spLocks noGrp="1"/>
          </p:cNvSpPr>
          <p:nvPr>
            <p:ph type="title" idx="4294967295"/>
          </p:nvPr>
        </p:nvSpPr>
        <p:spPr>
          <a:xfrm>
            <a:off x="3962400" y="914400"/>
            <a:ext cx="16306800" cy="3048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5. Redemption is…</a:t>
            </a:r>
          </a:p>
        </p:txBody>
      </p:sp>
      <p:sp>
        <p:nvSpPr>
          <p:cNvPr id="69" name="Shape 52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3657600"/>
            <a:ext cx="16002000" cy="5486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lnSpc>
                <a:spcPct val="90000"/>
              </a:lnSpc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what the bank does when you deposit money.</a:t>
            </a:r>
          </a:p>
          <a:p>
            <a:pPr marL="1028700" indent="-1028700">
              <a:lnSpc>
                <a:spcPct val="90000"/>
              </a:lnSpc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 opposite of crucifixion.</a:t>
            </a:r>
          </a:p>
          <a:p>
            <a:pPr marL="1028700" indent="-1028700">
              <a:lnSpc>
                <a:spcPct val="90000"/>
              </a:lnSpc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being rescued from sin and death.</a:t>
            </a:r>
          </a:p>
          <a:p>
            <a:pPr marL="1028700" indent="-1028700">
              <a:lnSpc>
                <a:spcPct val="90000"/>
              </a:lnSpc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 goofy word.</a:t>
            </a:r>
          </a:p>
        </p:txBody>
      </p:sp>
      <p:sp>
        <p:nvSpPr>
          <p:cNvPr id="70" name="Shape 53"/>
          <p:cNvSpPr txBox="1"/>
          <p:nvPr/>
        </p:nvSpPr>
        <p:spPr>
          <a:xfrm rot="10800000">
            <a:off x="2258523" y="6476714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56"/>
          <p:cNvSpPr txBox="1">
            <a:spLocks noGrp="1"/>
          </p:cNvSpPr>
          <p:nvPr>
            <p:ph type="title" idx="4294967295"/>
          </p:nvPr>
        </p:nvSpPr>
        <p:spPr>
          <a:xfrm>
            <a:off x="3962400" y="1219200"/>
            <a:ext cx="16611600" cy="33528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6. The longest article in the Apostles’ Creed is…</a:t>
            </a:r>
          </a:p>
        </p:txBody>
      </p:sp>
      <p:sp>
        <p:nvSpPr>
          <p:cNvPr id="74" name="Shape 57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724400"/>
            <a:ext cx="15697200" cy="6096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 first article.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 second article. 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 third article.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none of the above; they are all               the same length.</a:t>
            </a:r>
          </a:p>
        </p:txBody>
      </p:sp>
      <p:sp>
        <p:nvSpPr>
          <p:cNvPr id="75" name="Shape 58"/>
          <p:cNvSpPr txBox="1"/>
          <p:nvPr/>
        </p:nvSpPr>
        <p:spPr>
          <a:xfrm rot="10800000">
            <a:off x="2590800" y="5709922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61"/>
          <p:cNvSpPr txBox="1">
            <a:spLocks noGrp="1"/>
          </p:cNvSpPr>
          <p:nvPr>
            <p:ph type="title" idx="4294967295"/>
          </p:nvPr>
        </p:nvSpPr>
        <p:spPr>
          <a:xfrm>
            <a:off x="3962400" y="1219200"/>
            <a:ext cx="16611600" cy="33528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7. Emmanuel means:</a:t>
            </a:r>
          </a:p>
        </p:txBody>
      </p:sp>
      <p:sp>
        <p:nvSpPr>
          <p:cNvPr id="79" name="Shape 62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724400"/>
            <a:ext cx="15697200" cy="6096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Emma’s real name.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Ruler of all.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God with us.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Jesus’ middle name.</a:t>
            </a:r>
          </a:p>
        </p:txBody>
      </p:sp>
      <p:sp>
        <p:nvSpPr>
          <p:cNvPr id="80" name="Shape 63"/>
          <p:cNvSpPr txBox="1"/>
          <p:nvPr/>
        </p:nvSpPr>
        <p:spPr>
          <a:xfrm rot="10800000">
            <a:off x="2424661" y="6862187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66"/>
          <p:cNvSpPr txBox="1">
            <a:spLocks noGrp="1"/>
          </p:cNvSpPr>
          <p:nvPr>
            <p:ph type="title" idx="4294967295"/>
          </p:nvPr>
        </p:nvSpPr>
        <p:spPr>
          <a:xfrm>
            <a:off x="3962400" y="1219200"/>
            <a:ext cx="16611600" cy="33528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8. Jesus defeated:</a:t>
            </a:r>
          </a:p>
        </p:txBody>
      </p:sp>
      <p:sp>
        <p:nvSpPr>
          <p:cNvPr id="84" name="Shape 67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724400"/>
            <a:ext cx="15697200" cy="6096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Sin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Death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Power of the devil</a:t>
            </a:r>
          </a:p>
          <a:p>
            <a:pPr marL="1028700" indent="-10287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All of the above</a:t>
            </a:r>
          </a:p>
        </p:txBody>
      </p:sp>
      <p:sp>
        <p:nvSpPr>
          <p:cNvPr id="85" name="Shape 68"/>
          <p:cNvSpPr txBox="1"/>
          <p:nvPr/>
        </p:nvSpPr>
        <p:spPr>
          <a:xfrm rot="10800000">
            <a:off x="2383127" y="7995921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71"/>
          <p:cNvSpPr txBox="1">
            <a:spLocks noGrp="1"/>
          </p:cNvSpPr>
          <p:nvPr>
            <p:ph type="title" idx="4294967295"/>
          </p:nvPr>
        </p:nvSpPr>
        <p:spPr>
          <a:xfrm>
            <a:off x="3962400" y="1371597"/>
            <a:ext cx="16459200" cy="22860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Today’s Lesson</a:t>
            </a:r>
          </a:p>
        </p:txBody>
      </p:sp>
      <p:sp>
        <p:nvSpPr>
          <p:cNvPr id="89" name="Shape 72"/>
          <p:cNvSpPr txBox="1">
            <a:spLocks noGrp="1"/>
          </p:cNvSpPr>
          <p:nvPr>
            <p:ph type="body" idx="4294967295"/>
          </p:nvPr>
        </p:nvSpPr>
        <p:spPr>
          <a:xfrm>
            <a:off x="3810000" y="3657600"/>
            <a:ext cx="16764000" cy="905192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t>Apostles’ Creed – Article Three</a:t>
            </a:r>
          </a:p>
          <a:p>
            <a:pPr>
              <a:buChar char="•"/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t>Key Words: Counselor, Pentecost, Enlighten, &amp; Sanctify</a:t>
            </a:r>
          </a:p>
          <a:p>
            <a:pPr>
              <a:buChar char="•"/>
              <a:defRPr sz="6200" b="1">
                <a:latin typeface="Arial"/>
                <a:ea typeface="Arial"/>
                <a:cs typeface="Arial"/>
                <a:sym typeface="Arial"/>
              </a:defRPr>
            </a:pPr>
            <a:r>
              <a:t>At your tables, define the Key Words on your Student Worksheets.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75"/>
          <p:cNvSpPr txBox="1">
            <a:spLocks noGrp="1"/>
          </p:cNvSpPr>
          <p:nvPr>
            <p:ph type="title" idx="4294967295"/>
          </p:nvPr>
        </p:nvSpPr>
        <p:spPr>
          <a:xfrm>
            <a:off x="3962400" y="1219200"/>
            <a:ext cx="16459200" cy="1828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93" name="COUNSELOR:…"/>
          <p:cNvSpPr txBox="1"/>
          <p:nvPr/>
        </p:nvSpPr>
        <p:spPr>
          <a:xfrm>
            <a:off x="2797018" y="3858629"/>
            <a:ext cx="20822361" cy="625274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COUNSELOR: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An advisor or teacher.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PENTECOST: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The day that comes fifty days after Easter, the coming of the Holy Spirit, and the birthday of the Church.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ENLIGHTEN: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To give knowledge; instruct.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SANCTIFY: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To make holy.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79"/>
          <p:cNvSpPr txBox="1"/>
          <p:nvPr/>
        </p:nvSpPr>
        <p:spPr>
          <a:xfrm>
            <a:off x="3047997" y="1981201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Open your Bible to John 14:15-17</a:t>
            </a:r>
          </a:p>
        </p:txBody>
      </p:sp>
      <p:sp>
        <p:nvSpPr>
          <p:cNvPr id="97" name="Jesus is speaking about the Holy Spirit and Pentecost.…"/>
          <p:cNvSpPr txBox="1"/>
          <p:nvPr/>
        </p:nvSpPr>
        <p:spPr>
          <a:xfrm>
            <a:off x="2088529" y="4429761"/>
            <a:ext cx="20206942" cy="5364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Jesus is speaking about the Holy Spirit and Pentecost.</a:t>
            </a:r>
          </a:p>
          <a:p>
            <a:pPr marL="1028700" lvl="1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Jesus says we know the Holy Spirit, how do we know Him? </a:t>
            </a:r>
          </a:p>
          <a:p>
            <a:pPr marL="1485900" lvl="2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Through His Word &amp; Sacraments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How is the Holy Spirit our Counselor?</a:t>
            </a:r>
          </a:p>
          <a:p>
            <a:pPr marL="1028700" lvl="1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“Someone who helps another person in trouble with the law” – a legal term.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1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83"/>
          <p:cNvSpPr txBox="1"/>
          <p:nvPr/>
        </p:nvSpPr>
        <p:spPr>
          <a:xfrm>
            <a:off x="3047997" y="1981201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Pentecost – Acts 2:1-13</a:t>
            </a:r>
          </a:p>
        </p:txBody>
      </p:sp>
      <p:sp>
        <p:nvSpPr>
          <p:cNvPr id="101" name="Summarize what’s happening.…"/>
          <p:cNvSpPr txBox="1"/>
          <p:nvPr/>
        </p:nvSpPr>
        <p:spPr>
          <a:xfrm>
            <a:off x="4218309" y="4463628"/>
            <a:ext cx="15947381" cy="5364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Summarize what’s happening.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Many people were in Jerusalem from all over the world and all could hear the Gospel in their native languages.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Pentecost = birthday of the Church                   Baptism = spiritual birthday for Christians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1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87"/>
          <p:cNvSpPr txBox="1"/>
          <p:nvPr/>
        </p:nvSpPr>
        <p:spPr>
          <a:xfrm>
            <a:off x="3047997" y="1524002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Small Catechism (pg. 17)</a:t>
            </a:r>
          </a:p>
        </p:txBody>
      </p:sp>
      <p:sp>
        <p:nvSpPr>
          <p:cNvPr id="105" name="The Holy Spirit:…"/>
          <p:cNvSpPr txBox="1"/>
          <p:nvPr/>
        </p:nvSpPr>
        <p:spPr>
          <a:xfrm>
            <a:off x="2243245" y="4175762"/>
            <a:ext cx="19897510" cy="5364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The Holy Spirit:</a:t>
            </a:r>
          </a:p>
          <a:p>
            <a:pPr marL="942473" lvl="1" indent="-561473">
              <a:buSzPct val="100000"/>
              <a:buChar char="•"/>
              <a:defRPr sz="5600" b="1" u="sng">
                <a:latin typeface="+mj-lt"/>
                <a:ea typeface="+mj-ea"/>
                <a:cs typeface="+mj-cs"/>
                <a:sym typeface="Calibri"/>
              </a:defRPr>
            </a:pPr>
            <a:r>
              <a:t>Calls</a:t>
            </a:r>
            <a:r>
              <a:rPr b="0" u="none"/>
              <a:t>: God has invited us to the great banquet.  *Luke 14:16-17</a:t>
            </a:r>
          </a:p>
          <a:p>
            <a:pPr marL="942473" lvl="1" indent="-561473">
              <a:buSzPct val="100000"/>
              <a:buChar char="•"/>
              <a:defRPr sz="5600" b="1" u="sng">
                <a:latin typeface="+mj-lt"/>
                <a:ea typeface="+mj-ea"/>
                <a:cs typeface="+mj-cs"/>
                <a:sym typeface="Calibri"/>
              </a:defRPr>
            </a:pPr>
            <a:r>
              <a:t>Enlightens</a:t>
            </a:r>
            <a:r>
              <a:rPr b="0" u="none"/>
              <a:t>: By the Gospel, the Holy Spirit gave us the saving knowledge of Jesus.  *2 Cor. 4:6</a:t>
            </a:r>
          </a:p>
          <a:p>
            <a:pPr marL="942473" lvl="1" indent="-561473">
              <a:buSzPct val="100000"/>
              <a:buChar char="•"/>
              <a:defRPr sz="5600" b="1" u="sng">
                <a:latin typeface="+mj-lt"/>
                <a:ea typeface="+mj-ea"/>
                <a:cs typeface="+mj-cs"/>
                <a:sym typeface="Calibri"/>
              </a:defRPr>
            </a:pPr>
            <a:r>
              <a:t>Sanctifies</a:t>
            </a:r>
            <a:r>
              <a:rPr b="0" u="none"/>
              <a:t>: By faith, the Holy Spirit works in us to give us new attitudes and desires in life.  *Rom. 8:9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1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hape 91"/>
          <p:cNvSpPr txBox="1"/>
          <p:nvPr/>
        </p:nvSpPr>
        <p:spPr>
          <a:xfrm>
            <a:off x="3047997" y="1524002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Small Catechism (pg. 152)</a:t>
            </a:r>
          </a:p>
        </p:txBody>
      </p:sp>
      <p:sp>
        <p:nvSpPr>
          <p:cNvPr id="109" name="Read the answer to Question 161.…"/>
          <p:cNvSpPr txBox="1"/>
          <p:nvPr/>
        </p:nvSpPr>
        <p:spPr>
          <a:xfrm>
            <a:off x="3772536" y="3743961"/>
            <a:ext cx="16838927" cy="62280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/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Read the answer to Question 161.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What are the blessings?</a:t>
            </a:r>
          </a:p>
          <a:p>
            <a:pPr marL="1485900" lvl="1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Flip to pg. 155 and read the answer to Question 164.</a:t>
            </a:r>
          </a:p>
          <a:p>
            <a:pPr marL="1485900" lvl="1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The Holy Spirit </a:t>
            </a:r>
            <a:r>
              <a:rPr i="1"/>
              <a:t>freely</a:t>
            </a:r>
            <a:r>
              <a:t> gives us:</a:t>
            </a:r>
          </a:p>
          <a:p>
            <a:pPr lvl="2" indent="1314450"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	Faith in Christ</a:t>
            </a:r>
          </a:p>
          <a:p>
            <a:pPr lvl="2" indent="1314450"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	Forgiveness of sins</a:t>
            </a:r>
          </a:p>
          <a:p>
            <a:pPr lvl="2" indent="1314450"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	Eternal life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1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95"/>
          <p:cNvSpPr txBox="1"/>
          <p:nvPr/>
        </p:nvSpPr>
        <p:spPr>
          <a:xfrm>
            <a:off x="3962400" y="1502413"/>
            <a:ext cx="16459200" cy="96443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 anchor="ctr">
            <a:spAutoFit/>
          </a:bodyPr>
          <a:lstStyle/>
          <a:p>
            <a:pPr marL="1028700" indent="-1028700" algn="ctr">
              <a:defRPr sz="9600" b="1">
                <a:latin typeface="+mj-lt"/>
                <a:ea typeface="+mj-ea"/>
                <a:cs typeface="+mj-cs"/>
                <a:sym typeface="Calibri"/>
              </a:defRPr>
            </a:pPr>
            <a:r>
              <a:t>Think about your average day. What are some places where the Holy Spirit might be active?</a:t>
            </a:r>
          </a:p>
          <a:p>
            <a:pPr marL="1028700" indent="-1028700" algn="ctr">
              <a:defRPr sz="5000" b="1">
                <a:latin typeface="+mj-lt"/>
                <a:ea typeface="+mj-ea"/>
                <a:cs typeface="+mj-cs"/>
                <a:sym typeface="Calibri"/>
              </a:defRPr>
            </a:pPr>
            <a:endParaRPr/>
          </a:p>
          <a:p>
            <a:pPr marL="1028700" indent="-1028700" algn="ctr">
              <a:defRPr sz="8800">
                <a:latin typeface="+mj-lt"/>
                <a:ea typeface="+mj-ea"/>
                <a:cs typeface="+mj-cs"/>
                <a:sym typeface="Calibri"/>
              </a:defRPr>
            </a:pPr>
            <a:r>
              <a:t>Take a moment to answer on your worksheet.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10.jpeg" descr="image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4511" y="-2340073"/>
            <a:ext cx="24910314" cy="1868165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Announcements"/>
          <p:cNvSpPr txBox="1">
            <a:spLocks noGrp="1"/>
          </p:cNvSpPr>
          <p:nvPr>
            <p:ph type="title" idx="4294967295"/>
          </p:nvPr>
        </p:nvSpPr>
        <p:spPr>
          <a:xfrm>
            <a:off x="3962400" y="-176236"/>
            <a:ext cx="16459200" cy="2286001"/>
          </a:xfrm>
          <a:prstGeom prst="rect">
            <a:avLst/>
          </a:prstGeom>
        </p:spPr>
        <p:txBody>
          <a:bodyPr lIns="91439" tIns="91439" rIns="91439" bIns="91439">
            <a:normAutofit/>
          </a:bodyPr>
          <a:lstStyle>
            <a:lvl1pPr>
              <a:defRPr sz="10800" b="1" u="sng"/>
            </a:lvl1pPr>
          </a:lstStyle>
          <a:p>
            <a:r>
              <a:t>Announcements</a:t>
            </a:r>
          </a:p>
        </p:txBody>
      </p:sp>
      <p:sp>
        <p:nvSpPr>
          <p:cNvPr id="116" name="Join us for Sunday Night FLY TONIGHT @ 7pm…"/>
          <p:cNvSpPr txBox="1">
            <a:spLocks noGrp="1"/>
          </p:cNvSpPr>
          <p:nvPr>
            <p:ph type="body" idx="4294967295"/>
          </p:nvPr>
        </p:nvSpPr>
        <p:spPr>
          <a:xfrm>
            <a:off x="2126609" y="1848544"/>
            <a:ext cx="21695191" cy="11425861"/>
          </a:xfrm>
          <a:prstGeom prst="rect">
            <a:avLst/>
          </a:prstGeom>
        </p:spPr>
        <p:txBody>
          <a:bodyPr lIns="91439" tIns="91439" rIns="91439" bIns="91439">
            <a:normAutofit/>
          </a:bodyPr>
          <a:lstStyle/>
          <a:p>
            <a:pPr marL="571500" indent="-571500">
              <a:spcBef>
                <a:spcPts val="0"/>
              </a:spcBef>
              <a:buChar char="–"/>
              <a:defRPr sz="7200" b="1"/>
            </a:pPr>
            <a:r>
              <a:rPr lang="en-US" dirty="0"/>
              <a:t>Thanks to everyone who came to Sunday Night FLY last Sunday!</a:t>
            </a:r>
            <a:endParaRPr dirty="0"/>
          </a:p>
          <a:p>
            <a:pPr marL="571500" indent="-571500">
              <a:spcBef>
                <a:spcPts val="0"/>
              </a:spcBef>
              <a:buChar char="–"/>
              <a:defRPr sz="7200" b="1"/>
            </a:pPr>
            <a:r>
              <a:rPr dirty="0"/>
              <a:t>FLY Ornament </a:t>
            </a:r>
            <a:r>
              <a:rPr dirty="0" err="1"/>
              <a:t>FUNdraiser</a:t>
            </a:r>
            <a:r>
              <a:rPr dirty="0"/>
              <a:t> </a:t>
            </a:r>
            <a:r>
              <a:rPr lang="en-US" dirty="0"/>
              <a:t>–</a:t>
            </a:r>
            <a:r>
              <a:rPr dirty="0"/>
              <a:t> </a:t>
            </a:r>
            <a:r>
              <a:rPr lang="en-US" dirty="0"/>
              <a:t>TODAY &amp; Next Sunday</a:t>
            </a:r>
            <a:endParaRPr dirty="0"/>
          </a:p>
          <a:p>
            <a:pPr marL="1028700" lvl="1" indent="-571500">
              <a:spcBef>
                <a:spcPts val="0"/>
              </a:spcBef>
              <a:defRPr sz="7200" b="1"/>
            </a:pPr>
            <a:r>
              <a:rPr dirty="0"/>
              <a:t>Thank you to everyone who signed up to help on the FLY Bulletin Board</a:t>
            </a:r>
            <a:r>
              <a:rPr lang="en-US" dirty="0"/>
              <a:t>!</a:t>
            </a:r>
          </a:p>
          <a:p>
            <a:pPr marL="604158" indent="-571500">
              <a:spcBef>
                <a:spcPts val="0"/>
              </a:spcBef>
              <a:defRPr sz="7200" b="1"/>
            </a:pPr>
            <a:r>
              <a:rPr lang="en-US" dirty="0"/>
              <a:t>Next Sunday Night FLY – “Christmas Party” on Dec. 14!</a:t>
            </a:r>
          </a:p>
          <a:p>
            <a:pPr marL="1028700" lvl="1" indent="-571500">
              <a:spcBef>
                <a:spcPts val="0"/>
              </a:spcBef>
              <a:defRPr sz="7200" b="1"/>
            </a:pPr>
            <a:r>
              <a:rPr lang="en-US" dirty="0"/>
              <a:t>Start inviting your friends to the BIGGEST Christmas Party of the year!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D2A40-1E9E-4ACD-74F5-4DD34F6F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11F20-990D-1803-BEA4-83A82D822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FDCFF3D5-B24F-6660-DEBE-A00ECD1E4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1956"/>
            <a:ext cx="24384000" cy="1675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2161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600" y="0"/>
            <a:ext cx="18322927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hape 113"/>
          <p:cNvSpPr txBox="1">
            <a:spLocks noGrp="1"/>
          </p:cNvSpPr>
          <p:nvPr>
            <p:ph type="title" idx="4294967295"/>
          </p:nvPr>
        </p:nvSpPr>
        <p:spPr>
          <a:xfrm>
            <a:off x="5238750" y="549273"/>
            <a:ext cx="15182850" cy="12557128"/>
          </a:xfrm>
          <a:prstGeom prst="rect">
            <a:avLst/>
          </a:prstGeom>
        </p:spPr>
        <p:txBody>
          <a:bodyPr>
            <a:normAutofit/>
          </a:bodyPr>
          <a:lstStyle/>
          <a:p>
            <a:br/>
            <a:r>
              <a:rPr sz="12000" b="1"/>
              <a:t>Closing Prayer</a:t>
            </a:r>
            <a:br>
              <a:rPr sz="12000" b="1"/>
            </a:br>
            <a:endParaRPr sz="12000" b="1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638</Words>
  <Application>Microsoft Macintosh PowerPoint</Application>
  <PresentationFormat>Custom</PresentationFormat>
  <Paragraphs>100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Opening Prayer</vt:lpstr>
      <vt:lpstr>PowerPoint Presentation</vt:lpstr>
      <vt:lpstr>1. Jesus is…</vt:lpstr>
      <vt:lpstr>2. Jesus was born…</vt:lpstr>
      <vt:lpstr>3. Salvation…</vt:lpstr>
      <vt:lpstr>4. “Righteousness” is what…</vt:lpstr>
      <vt:lpstr>5. Redemption is…</vt:lpstr>
      <vt:lpstr>6. The longest article in the Apostles’ Creed is…</vt:lpstr>
      <vt:lpstr>7. Emmanuel means:</vt:lpstr>
      <vt:lpstr>8. Jesus defeated:</vt:lpstr>
      <vt:lpstr>Today’s Lesson</vt:lpstr>
      <vt:lpstr>Key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Announcements</vt:lpstr>
      <vt:lpstr>PowerPoint Presentation</vt:lpstr>
      <vt:lpstr> Closing Prayer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2</cp:revision>
  <dcterms:modified xsi:type="dcterms:W3CDTF">2025-11-21T19:06:28Z</dcterms:modified>
</cp:coreProperties>
</file>