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7"/>
  </p:normalViewPr>
  <p:slideViewPr>
    <p:cSldViewPr snapToGrid="0">
      <p:cViewPr>
        <p:scale>
          <a:sx n="33" d="100"/>
          <a:sy n="33" d="100"/>
        </p:scale>
        <p:origin x="2584" y="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" name="Shape 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Text"/>
          <p:cNvSpPr txBox="1">
            <a:spLocks noGrp="1"/>
          </p:cNvSpPr>
          <p:nvPr>
            <p:ph type="title"/>
          </p:nvPr>
        </p:nvSpPr>
        <p:spPr>
          <a:xfrm>
            <a:off x="3962400" y="184148"/>
            <a:ext cx="16459200" cy="301625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9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10515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5788025" y="1539875"/>
            <a:ext cx="14630400" cy="333692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3255625" y="4876800"/>
            <a:ext cx="7162800" cy="88392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917056" y="12802236"/>
            <a:ext cx="504544" cy="551177"/>
          </a:xfrm>
          <a:prstGeom prst="rect">
            <a:avLst/>
          </a:prstGeom>
          <a:ln w="25400">
            <a:miter lim="400000"/>
          </a:ln>
        </p:spPr>
        <p:txBody>
          <a:bodyPr wrap="none" lIns="91437" tIns="91437" rIns="91437" bIns="91437" anchor="ctr">
            <a:spAutoFit/>
          </a:bodyPr>
          <a:lstStyle>
            <a:lvl1pPr algn="r">
              <a:defRPr sz="2400">
                <a:solidFill>
                  <a:srgbClr val="898989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685800" marR="0" indent="-68580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»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110342" marR="0" indent="-653142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–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524000" marR="0" indent="-60960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103120" marR="0" indent="-73152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–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641600" marR="0" indent="-81280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»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3098800" marR="0" indent="-81280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556000" marR="0" indent="-81280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4013200" marR="0" indent="-81280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470400" marR="0" indent="-812800" algn="l" defTabSz="1828800" rtl="0" latinLnBrk="0">
        <a:lnSpc>
          <a:spcPct val="100000"/>
        </a:lnSpc>
        <a:spcBef>
          <a:spcPts val="1400"/>
        </a:spcBef>
        <a:spcAft>
          <a:spcPts val="0"/>
        </a:spcAft>
        <a:buClrTx/>
        <a:buSzPct val="100000"/>
        <a:buFont typeface="Arial"/>
        <a:buChar char="•"/>
        <a:tabLst/>
        <a:defRPr sz="6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0"/>
          <p:cNvSpPr txBox="1">
            <a:spLocks noGrp="1"/>
          </p:cNvSpPr>
          <p:nvPr>
            <p:ph type="title" idx="4294967295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30" name="Shape 21"/>
          <p:cNvSpPr txBox="1">
            <a:spLocks noGrp="1"/>
          </p:cNvSpPr>
          <p:nvPr>
            <p:ph type="body" sz="quarter" idx="4294967295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None/>
              <a:defRPr sz="96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31" name="herewestand_ppt_bg3.jpeg" descr="herewestand_ppt_bg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Shape 23"/>
          <p:cNvSpPr txBox="1"/>
          <p:nvPr/>
        </p:nvSpPr>
        <p:spPr>
          <a:xfrm>
            <a:off x="3047997" y="1828801"/>
            <a:ext cx="18288006" cy="144171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 algn="ctr">
              <a:defRPr sz="8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WELCOME!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slide_4.jpg" descr="slide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Shape 25"/>
          <p:cNvSpPr txBox="1">
            <a:spLocks noGrp="1"/>
          </p:cNvSpPr>
          <p:nvPr>
            <p:ph type="title" idx="4294967295"/>
          </p:nvPr>
        </p:nvSpPr>
        <p:spPr>
          <a:xfrm>
            <a:off x="4419600" y="1676400"/>
            <a:ext cx="15544800" cy="79248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0" b="1"/>
            </a:lvl1pPr>
          </a:lstStyle>
          <a:p>
            <a:r>
              <a:t>Opening Prayer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300" y="-12700"/>
            <a:ext cx="18313400" cy="137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hape 28"/>
          <p:cNvSpPr txBox="1">
            <a:spLocks noGrp="1"/>
          </p:cNvSpPr>
          <p:nvPr>
            <p:ph type="body" sz="half" idx="4294967295"/>
          </p:nvPr>
        </p:nvSpPr>
        <p:spPr>
          <a:xfrm>
            <a:off x="3047997" y="4419600"/>
            <a:ext cx="18288006" cy="45720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2800"/>
              </a:spcBef>
              <a:buSzTx/>
              <a:buNone/>
              <a:defRPr sz="1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Quiz Show!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4" y="0"/>
            <a:ext cx="18989677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31"/>
          <p:cNvSpPr txBox="1">
            <a:spLocks noGrp="1"/>
          </p:cNvSpPr>
          <p:nvPr>
            <p:ph type="title" idx="4294967295"/>
          </p:nvPr>
        </p:nvSpPr>
        <p:spPr>
          <a:xfrm>
            <a:off x="3962400" y="1523997"/>
            <a:ext cx="15544800" cy="22860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538935">
              <a:defRPr sz="6732"/>
            </a:lvl1pPr>
          </a:lstStyle>
          <a:p>
            <a:r>
              <a:t>1. According to Genesis 1, what was created on the fourth day?</a:t>
            </a:r>
          </a:p>
        </p:txBody>
      </p:sp>
      <p:sp>
        <p:nvSpPr>
          <p:cNvPr id="42" name="Shape 32"/>
          <p:cNvSpPr txBox="1">
            <a:spLocks noGrp="1"/>
          </p:cNvSpPr>
          <p:nvPr>
            <p:ph type="body" idx="4294967295"/>
          </p:nvPr>
        </p:nvSpPr>
        <p:spPr>
          <a:xfrm>
            <a:off x="4114800" y="4419600"/>
            <a:ext cx="15544800" cy="8686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19200" indent="-1219200">
              <a:buSzTx/>
              <a:buNone/>
            </a:pPr>
            <a:r>
              <a:t>a. 	Ants</a:t>
            </a:r>
          </a:p>
          <a:p>
            <a:pPr marL="1219200" indent="-1219200">
              <a:buSzTx/>
              <a:buNone/>
            </a:pPr>
            <a:r>
              <a:t>b. 	Trees</a:t>
            </a:r>
          </a:p>
          <a:p>
            <a:pPr marL="1219200" indent="-1219200">
              <a:buSzTx/>
              <a:buNone/>
            </a:pPr>
            <a:r>
              <a:t>c. 	Cows</a:t>
            </a:r>
          </a:p>
          <a:p>
            <a:pPr marL="1219200" indent="-1219200">
              <a:buSzTx/>
              <a:buNone/>
            </a:pPr>
            <a:r>
              <a:t>d. 	Stars</a:t>
            </a:r>
          </a:p>
        </p:txBody>
      </p:sp>
      <p:sp>
        <p:nvSpPr>
          <p:cNvPr id="43" name="Shape 33"/>
          <p:cNvSpPr txBox="1"/>
          <p:nvPr/>
        </p:nvSpPr>
        <p:spPr>
          <a:xfrm rot="10800000">
            <a:off x="2590800" y="7868921"/>
            <a:ext cx="1676400" cy="1427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>
              <a:spcBef>
                <a:spcPts val="5200"/>
              </a:spcBef>
              <a:defRPr sz="88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4" y="0"/>
            <a:ext cx="18989677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hape 36"/>
          <p:cNvSpPr txBox="1">
            <a:spLocks noGrp="1"/>
          </p:cNvSpPr>
          <p:nvPr>
            <p:ph type="title" idx="4294967295"/>
          </p:nvPr>
        </p:nvSpPr>
        <p:spPr>
          <a:xfrm>
            <a:off x="3962400" y="1219200"/>
            <a:ext cx="15240000" cy="2590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773935">
              <a:defRPr sz="7600"/>
            </a:lvl1pPr>
          </a:lstStyle>
          <a:p>
            <a:r>
              <a:t>2. The seventh day was set aside as a day for…</a:t>
            </a:r>
          </a:p>
        </p:txBody>
      </p:sp>
      <p:sp>
        <p:nvSpPr>
          <p:cNvPr id="47" name="Shape 37"/>
          <p:cNvSpPr txBox="1">
            <a:spLocks noGrp="1"/>
          </p:cNvSpPr>
          <p:nvPr>
            <p:ph type="body" sz="half" idx="4294967295"/>
          </p:nvPr>
        </p:nvSpPr>
        <p:spPr>
          <a:xfrm>
            <a:off x="3962400" y="4267200"/>
            <a:ext cx="15240000" cy="7772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19200" indent="-1219200">
              <a:buSzTx/>
              <a:buNone/>
            </a:pPr>
            <a:r>
              <a:t>a. 	football.</a:t>
            </a:r>
          </a:p>
          <a:p>
            <a:pPr marL="1219200" indent="-1219200">
              <a:buSzTx/>
              <a:buNone/>
            </a:pPr>
            <a:r>
              <a:t>b. 	shopping.</a:t>
            </a:r>
          </a:p>
          <a:p>
            <a:pPr marL="1219200" indent="-1219200">
              <a:buSzTx/>
              <a:buNone/>
            </a:pPr>
            <a:r>
              <a:t>c. 	sabbath. </a:t>
            </a:r>
            <a:endParaRPr i="1"/>
          </a:p>
          <a:p>
            <a:pPr marL="1219200" indent="-1219200">
              <a:buSzTx/>
              <a:buNone/>
            </a:pPr>
            <a:r>
              <a:t>d. 	calling friends.</a:t>
            </a:r>
          </a:p>
        </p:txBody>
      </p:sp>
      <p:sp>
        <p:nvSpPr>
          <p:cNvPr id="48" name="Shape 38"/>
          <p:cNvSpPr txBox="1"/>
          <p:nvPr/>
        </p:nvSpPr>
        <p:spPr>
          <a:xfrm rot="10800000">
            <a:off x="2590800" y="6649721"/>
            <a:ext cx="1676400" cy="1427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>
              <a:spcBef>
                <a:spcPts val="5200"/>
              </a:spcBef>
              <a:defRPr sz="88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4" y="0"/>
            <a:ext cx="18989677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41"/>
          <p:cNvSpPr txBox="1">
            <a:spLocks noGrp="1"/>
          </p:cNvSpPr>
          <p:nvPr>
            <p:ph type="title" idx="4294967295"/>
          </p:nvPr>
        </p:nvSpPr>
        <p:spPr>
          <a:xfrm>
            <a:off x="3962400" y="1523997"/>
            <a:ext cx="16306800" cy="22860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538935">
              <a:defRPr sz="6732"/>
            </a:lvl1pPr>
          </a:lstStyle>
          <a:p>
            <a:r>
              <a:t>3. Which of the following did God create on the fifth day?</a:t>
            </a:r>
          </a:p>
        </p:txBody>
      </p:sp>
      <p:sp>
        <p:nvSpPr>
          <p:cNvPr id="52" name="Shape 42"/>
          <p:cNvSpPr txBox="1">
            <a:spLocks noGrp="1"/>
          </p:cNvSpPr>
          <p:nvPr>
            <p:ph type="body" sz="half" idx="4294967295"/>
          </p:nvPr>
        </p:nvSpPr>
        <p:spPr>
          <a:xfrm>
            <a:off x="3962400" y="4572000"/>
            <a:ext cx="15087600" cy="8077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19200" indent="-1219200">
              <a:buSzTx/>
              <a:buNone/>
            </a:pPr>
            <a:r>
              <a:t>a. 	Fish</a:t>
            </a:r>
            <a:endParaRPr i="1"/>
          </a:p>
          <a:p>
            <a:pPr marL="1219200" indent="-1219200">
              <a:buSzTx/>
              <a:buNone/>
            </a:pPr>
            <a:r>
              <a:t>b. 	Birds</a:t>
            </a:r>
          </a:p>
          <a:p>
            <a:pPr marL="1219200" indent="-1219200">
              <a:buSzTx/>
              <a:buNone/>
            </a:pPr>
            <a:r>
              <a:t>c. 	Man</a:t>
            </a:r>
          </a:p>
          <a:p>
            <a:pPr marL="1219200" indent="-1219200">
              <a:buSzTx/>
              <a:buNone/>
            </a:pPr>
            <a:r>
              <a:t>d. 	Both A &amp; B</a:t>
            </a:r>
            <a:endParaRPr sz="7200"/>
          </a:p>
          <a:p>
            <a:pPr marL="1219200" indent="-1219200">
              <a:spcBef>
                <a:spcPts val="1600"/>
              </a:spcBef>
              <a:buSzTx/>
              <a:buNone/>
              <a:defRPr sz="7200"/>
            </a:pPr>
            <a:r>
              <a:t> </a:t>
            </a:r>
          </a:p>
        </p:txBody>
      </p:sp>
      <p:sp>
        <p:nvSpPr>
          <p:cNvPr id="53" name="Shape 43"/>
          <p:cNvSpPr txBox="1"/>
          <p:nvPr/>
        </p:nvSpPr>
        <p:spPr>
          <a:xfrm rot="10800000">
            <a:off x="2590800" y="8021321"/>
            <a:ext cx="1676400" cy="1427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>
              <a:spcBef>
                <a:spcPts val="5200"/>
              </a:spcBef>
              <a:defRPr sz="88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4" y="0"/>
            <a:ext cx="18989677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hape 46"/>
          <p:cNvSpPr txBox="1">
            <a:spLocks noGrp="1"/>
          </p:cNvSpPr>
          <p:nvPr>
            <p:ph type="title" idx="4294967295"/>
          </p:nvPr>
        </p:nvSpPr>
        <p:spPr>
          <a:xfrm>
            <a:off x="3962400" y="1371597"/>
            <a:ext cx="15544800" cy="22860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538935">
              <a:defRPr sz="6732"/>
            </a:lvl1pPr>
          </a:lstStyle>
          <a:p>
            <a:r>
              <a:t>4. We are called to be stewards of God’s creation.</a:t>
            </a:r>
          </a:p>
        </p:txBody>
      </p:sp>
      <p:sp>
        <p:nvSpPr>
          <p:cNvPr id="57" name="Shape 47"/>
          <p:cNvSpPr txBox="1">
            <a:spLocks noGrp="1"/>
          </p:cNvSpPr>
          <p:nvPr>
            <p:ph type="body" sz="half" idx="4294967295"/>
          </p:nvPr>
        </p:nvSpPr>
        <p:spPr>
          <a:xfrm>
            <a:off x="3962400" y="4572000"/>
            <a:ext cx="15392400" cy="838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19200" indent="-1219200">
              <a:buFontTx/>
              <a:buAutoNum type="alphaLcPeriod"/>
            </a:pPr>
            <a:r>
              <a:t>True</a:t>
            </a:r>
          </a:p>
          <a:p>
            <a:pPr marL="1219200" indent="-1219200">
              <a:buFontTx/>
              <a:buAutoNum type="alphaLcPeriod"/>
            </a:pPr>
            <a:r>
              <a:t>False</a:t>
            </a:r>
          </a:p>
        </p:txBody>
      </p:sp>
      <p:sp>
        <p:nvSpPr>
          <p:cNvPr id="58" name="Shape 48"/>
          <p:cNvSpPr txBox="1"/>
          <p:nvPr/>
        </p:nvSpPr>
        <p:spPr>
          <a:xfrm rot="10800000">
            <a:off x="2438400" y="4516122"/>
            <a:ext cx="1676400" cy="1427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>
              <a:spcBef>
                <a:spcPts val="5200"/>
              </a:spcBef>
              <a:defRPr sz="88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4" y="0"/>
            <a:ext cx="18989677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hape 51"/>
          <p:cNvSpPr txBox="1">
            <a:spLocks noGrp="1"/>
          </p:cNvSpPr>
          <p:nvPr>
            <p:ph type="title" idx="4294967295"/>
          </p:nvPr>
        </p:nvSpPr>
        <p:spPr>
          <a:xfrm>
            <a:off x="3962400" y="1371597"/>
            <a:ext cx="15544800" cy="22860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664207">
              <a:defRPr sz="6400"/>
            </a:lvl1pPr>
          </a:lstStyle>
          <a:p>
            <a:r>
              <a:t>5. All of creation is included in “The Fall.”</a:t>
            </a:r>
          </a:p>
        </p:txBody>
      </p:sp>
      <p:sp>
        <p:nvSpPr>
          <p:cNvPr id="62" name="Shape 52"/>
          <p:cNvSpPr txBox="1">
            <a:spLocks noGrp="1"/>
          </p:cNvSpPr>
          <p:nvPr>
            <p:ph type="body" sz="half" idx="4294967295"/>
          </p:nvPr>
        </p:nvSpPr>
        <p:spPr>
          <a:xfrm>
            <a:off x="3962400" y="4572000"/>
            <a:ext cx="15392400" cy="838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19200" indent="-1219200">
              <a:buFontTx/>
              <a:buAutoNum type="alphaLcPeriod"/>
            </a:pPr>
            <a:r>
              <a:t>True</a:t>
            </a:r>
          </a:p>
          <a:p>
            <a:pPr marL="1219200" indent="-1219200">
              <a:buFontTx/>
              <a:buAutoNum type="alphaLcPeriod"/>
            </a:pPr>
            <a:r>
              <a:t>False</a:t>
            </a:r>
          </a:p>
        </p:txBody>
      </p:sp>
      <p:sp>
        <p:nvSpPr>
          <p:cNvPr id="63" name="Shape 53"/>
          <p:cNvSpPr txBox="1"/>
          <p:nvPr/>
        </p:nvSpPr>
        <p:spPr>
          <a:xfrm rot="10800000">
            <a:off x="2438400" y="4516122"/>
            <a:ext cx="1676400" cy="1427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>
              <a:spcBef>
                <a:spcPts val="5200"/>
              </a:spcBef>
              <a:defRPr sz="88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slide_1.jpg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324" y="0"/>
            <a:ext cx="18989677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Shape 56"/>
          <p:cNvSpPr txBox="1">
            <a:spLocks noGrp="1"/>
          </p:cNvSpPr>
          <p:nvPr>
            <p:ph type="title" idx="4294967295"/>
          </p:nvPr>
        </p:nvSpPr>
        <p:spPr>
          <a:xfrm>
            <a:off x="3962400" y="1371597"/>
            <a:ext cx="15544800" cy="22860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538935">
              <a:defRPr sz="6732"/>
            </a:lvl1pPr>
          </a:lstStyle>
          <a:p>
            <a:r>
              <a:t>6. What is our response or duty according to the First Article?</a:t>
            </a:r>
          </a:p>
        </p:txBody>
      </p:sp>
      <p:sp>
        <p:nvSpPr>
          <p:cNvPr id="67" name="Shape 57"/>
          <p:cNvSpPr txBox="1">
            <a:spLocks noGrp="1"/>
          </p:cNvSpPr>
          <p:nvPr>
            <p:ph type="body" sz="half" idx="4294967295"/>
          </p:nvPr>
        </p:nvSpPr>
        <p:spPr>
          <a:xfrm>
            <a:off x="3962400" y="4572000"/>
            <a:ext cx="15392400" cy="838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19200" indent="-1219200">
              <a:buFontTx/>
              <a:buAutoNum type="alphaLcPeriod"/>
            </a:pPr>
            <a:r>
              <a:t>All of the below</a:t>
            </a:r>
          </a:p>
          <a:p>
            <a:pPr marL="1219200" indent="-1219200">
              <a:buFontTx/>
              <a:buAutoNum type="alphaLcPeriod"/>
            </a:pPr>
            <a:r>
              <a:t>Thank God</a:t>
            </a:r>
          </a:p>
          <a:p>
            <a:pPr marL="1219200" indent="-1219200">
              <a:buFontTx/>
              <a:buAutoNum type="alphaLcPeriod"/>
            </a:pPr>
            <a:r>
              <a:t>Praise God</a:t>
            </a:r>
          </a:p>
          <a:p>
            <a:pPr marL="1219200" indent="-1219200">
              <a:buFontTx/>
              <a:buAutoNum type="alphaLcPeriod"/>
            </a:pPr>
            <a:r>
              <a:t>Serve &amp; Obey God</a:t>
            </a:r>
          </a:p>
        </p:txBody>
      </p:sp>
      <p:sp>
        <p:nvSpPr>
          <p:cNvPr id="68" name="Shape 58"/>
          <p:cNvSpPr txBox="1"/>
          <p:nvPr/>
        </p:nvSpPr>
        <p:spPr>
          <a:xfrm rot="10800000">
            <a:off x="2531124" y="4530323"/>
            <a:ext cx="1676401" cy="1427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>
              <a:spcBef>
                <a:spcPts val="5200"/>
              </a:spcBef>
              <a:defRPr sz="880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defRPr>
            </a:lvl1pPr>
          </a:lstStyle>
          <a:p>
            <a:r>
              <a:t>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300" y="-12700"/>
            <a:ext cx="18313400" cy="137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hape 61"/>
          <p:cNvSpPr txBox="1">
            <a:spLocks noGrp="1"/>
          </p:cNvSpPr>
          <p:nvPr>
            <p:ph type="title" idx="4294967295"/>
          </p:nvPr>
        </p:nvSpPr>
        <p:spPr>
          <a:xfrm>
            <a:off x="3962400" y="1371597"/>
            <a:ext cx="16459200" cy="22860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Today’s Lesson</a:t>
            </a:r>
          </a:p>
        </p:txBody>
      </p:sp>
      <p:sp>
        <p:nvSpPr>
          <p:cNvPr id="72" name="Shape 62"/>
          <p:cNvSpPr txBox="1">
            <a:spLocks noGrp="1"/>
          </p:cNvSpPr>
          <p:nvPr>
            <p:ph type="body" idx="4294967295"/>
          </p:nvPr>
        </p:nvSpPr>
        <p:spPr>
          <a:xfrm>
            <a:off x="3810000" y="3657600"/>
            <a:ext cx="16459200" cy="905192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  <a:defRPr sz="6200">
                <a:latin typeface="Arial"/>
                <a:ea typeface="Arial"/>
                <a:cs typeface="Arial"/>
                <a:sym typeface="Arial"/>
              </a:defRPr>
            </a:pPr>
            <a:r>
              <a:t>Apostles’ Creed – Article Two</a:t>
            </a:r>
          </a:p>
          <a:p>
            <a:pPr>
              <a:buChar char="•"/>
              <a:defRPr sz="6200">
                <a:latin typeface="Arial"/>
                <a:ea typeface="Arial"/>
                <a:cs typeface="Arial"/>
                <a:sym typeface="Arial"/>
              </a:defRPr>
            </a:pPr>
            <a:r>
              <a:t>Key Words: </a:t>
            </a:r>
            <a:r>
              <a:rPr sz="5600"/>
              <a:t>Lord, Emmanuel, Redemption</a:t>
            </a:r>
          </a:p>
          <a:p>
            <a:pPr>
              <a:buChar char="•"/>
              <a:defRPr sz="6200" b="1">
                <a:latin typeface="Arial"/>
                <a:ea typeface="Arial"/>
                <a:cs typeface="Arial"/>
                <a:sym typeface="Arial"/>
              </a:defRPr>
            </a:pPr>
            <a:r>
              <a:t>At your table, define the Key Words on your Student Worksheets.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300" y="-12700"/>
            <a:ext cx="18313400" cy="137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65"/>
          <p:cNvSpPr txBox="1">
            <a:spLocks noGrp="1"/>
          </p:cNvSpPr>
          <p:nvPr>
            <p:ph type="title" idx="4294967295"/>
          </p:nvPr>
        </p:nvSpPr>
        <p:spPr>
          <a:xfrm>
            <a:off x="3962400" y="1219200"/>
            <a:ext cx="16459200" cy="18288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Key Words</a:t>
            </a:r>
          </a:p>
        </p:txBody>
      </p:sp>
      <p:sp>
        <p:nvSpPr>
          <p:cNvPr id="76" name="LORD:…"/>
          <p:cNvSpPr txBox="1"/>
          <p:nvPr/>
        </p:nvSpPr>
        <p:spPr>
          <a:xfrm>
            <a:off x="3399821" y="3538721"/>
            <a:ext cx="17584358" cy="43103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/>
          <a:p>
            <a:pPr marL="685800" indent="-685800">
              <a:lnSpc>
                <a:spcPct val="80000"/>
              </a:lnSpc>
              <a:spcBef>
                <a:spcPts val="1000"/>
              </a:spcBef>
              <a:buFont typeface="Arial"/>
              <a:defRPr sz="4800" b="1">
                <a:latin typeface="Arial"/>
                <a:ea typeface="Arial"/>
                <a:cs typeface="Arial"/>
                <a:sym typeface="Arial"/>
              </a:defRPr>
            </a:pPr>
            <a:r>
              <a:t>LORD:</a:t>
            </a:r>
          </a:p>
          <a:p>
            <a:pPr marL="685800" indent="-685800">
              <a:lnSpc>
                <a:spcPct val="80000"/>
              </a:lnSpc>
              <a:spcBef>
                <a:spcPts val="1000"/>
              </a:spcBef>
              <a:buFont typeface="Arial"/>
              <a:defRPr sz="4800" b="1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Ruler of all.</a:t>
            </a:r>
          </a:p>
          <a:p>
            <a:pPr marL="685800" indent="-685800">
              <a:lnSpc>
                <a:spcPct val="80000"/>
              </a:lnSpc>
              <a:spcBef>
                <a:spcPts val="1000"/>
              </a:spcBef>
              <a:buFont typeface="Arial"/>
              <a:defRPr sz="4800" b="1">
                <a:latin typeface="Arial"/>
                <a:ea typeface="Arial"/>
                <a:cs typeface="Arial"/>
                <a:sym typeface="Arial"/>
              </a:defRPr>
            </a:pPr>
            <a:r>
              <a:t>EMMANUEL:</a:t>
            </a:r>
          </a:p>
          <a:p>
            <a:pPr marL="685800" indent="-685800">
              <a:lnSpc>
                <a:spcPct val="80000"/>
              </a:lnSpc>
              <a:spcBef>
                <a:spcPts val="1000"/>
              </a:spcBef>
              <a:buFont typeface="Arial"/>
              <a:defRPr sz="4800">
                <a:latin typeface="Arial"/>
                <a:ea typeface="Arial"/>
                <a:cs typeface="Arial"/>
                <a:sym typeface="Arial"/>
              </a:defRPr>
            </a:pPr>
            <a:r>
              <a:t>	It means, “God with us,” in Hebrew.  Also spelled, “Immanuel.”</a:t>
            </a:r>
          </a:p>
          <a:p>
            <a:pPr marL="685800" indent="-685800">
              <a:lnSpc>
                <a:spcPct val="80000"/>
              </a:lnSpc>
              <a:spcBef>
                <a:spcPts val="1000"/>
              </a:spcBef>
              <a:buFont typeface="Arial"/>
              <a:defRPr sz="4800" b="1">
                <a:latin typeface="Arial"/>
                <a:ea typeface="Arial"/>
                <a:cs typeface="Arial"/>
                <a:sym typeface="Arial"/>
              </a:defRPr>
            </a:pPr>
            <a:r>
              <a:t>REDEMPTION:</a:t>
            </a:r>
          </a:p>
          <a:p>
            <a:pPr marL="685800" indent="-685800">
              <a:lnSpc>
                <a:spcPct val="80000"/>
              </a:lnSpc>
              <a:spcBef>
                <a:spcPts val="1000"/>
              </a:spcBef>
              <a:buFont typeface="Arial"/>
              <a:defRPr sz="4800" b="1"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Rescued or purchased (from sin and death).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1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yt5s.com-True and Better-(1080p).mp4" descr="yt5s.com-True and Better-(1080p)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78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81" name="Shape 72"/>
          <p:cNvSpPr txBox="1"/>
          <p:nvPr/>
        </p:nvSpPr>
        <p:spPr>
          <a:xfrm>
            <a:off x="3047997" y="1981201"/>
            <a:ext cx="18288006" cy="14147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 algn="ctr">
              <a:defRPr sz="8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Open your Bible to Matthew 1:18-25</a:t>
            </a:r>
          </a:p>
        </p:txBody>
      </p:sp>
      <p:sp>
        <p:nvSpPr>
          <p:cNvPr id="82" name="Over 300 Old Testament prophecies fulfilled in Jesus. (i.e. Isaiah 7:14)…"/>
          <p:cNvSpPr txBox="1"/>
          <p:nvPr/>
        </p:nvSpPr>
        <p:spPr>
          <a:xfrm>
            <a:off x="4144998" y="4175762"/>
            <a:ext cx="16094005" cy="5364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Over 300 Old Testament prophecies fulfilled in Jesus. (i.e. Isaiah 7:14)</a:t>
            </a:r>
          </a:p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He is both true God and true man.</a:t>
            </a:r>
          </a:p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The Gospel of Matthew begins with an Emmanuel promise (1:23) and ends with Jesus’ promise (28:20).  What does this mean to us today?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1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Shape 76"/>
          <p:cNvSpPr txBox="1"/>
          <p:nvPr/>
        </p:nvSpPr>
        <p:spPr>
          <a:xfrm>
            <a:off x="3047997" y="1981201"/>
            <a:ext cx="18288006" cy="14147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 algn="ctr">
              <a:defRPr sz="8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Small Catechism (pg. 16)</a:t>
            </a:r>
          </a:p>
        </p:txBody>
      </p:sp>
      <p:sp>
        <p:nvSpPr>
          <p:cNvPr id="86" name="Read the meaning of the Second Article…"/>
          <p:cNvSpPr txBox="1"/>
          <p:nvPr/>
        </p:nvSpPr>
        <p:spPr>
          <a:xfrm>
            <a:off x="4246554" y="4734562"/>
            <a:ext cx="16144892" cy="45008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/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Read the meaning of the Second Article</a:t>
            </a:r>
          </a:p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What did Jesus purchase us from?</a:t>
            </a:r>
          </a:p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How did He do it?</a:t>
            </a:r>
          </a:p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Did He have to?</a:t>
            </a:r>
          </a:p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What does redemption look like in a Christian’s life?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1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Shape 80"/>
          <p:cNvSpPr txBox="1"/>
          <p:nvPr/>
        </p:nvSpPr>
        <p:spPr>
          <a:xfrm>
            <a:off x="3047997" y="1981201"/>
            <a:ext cx="18288006" cy="14147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 algn="ctr">
              <a:defRPr sz="8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Small Catechism (pg. 16)</a:t>
            </a:r>
          </a:p>
        </p:txBody>
      </p:sp>
      <p:sp>
        <p:nvSpPr>
          <p:cNvPr id="90" name="What are we supposed to do according to the “meaning?”…"/>
          <p:cNvSpPr txBox="1"/>
          <p:nvPr/>
        </p:nvSpPr>
        <p:spPr>
          <a:xfrm>
            <a:off x="3326127" y="5598162"/>
            <a:ext cx="17985747" cy="27736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/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What are we supposed to do according to the “meaning?”</a:t>
            </a:r>
          </a:p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How does this relate to Jesus being your Lord?</a:t>
            </a:r>
          </a:p>
          <a:p>
            <a:pPr marL="1028700" indent="-1028700">
              <a:buSzPct val="100000"/>
              <a:buFont typeface="Arial"/>
              <a:buChar char="•"/>
              <a:defRPr sz="5600">
                <a:latin typeface="+mj-lt"/>
                <a:ea typeface="+mj-ea"/>
                <a:cs typeface="+mj-cs"/>
                <a:sym typeface="Calibri"/>
              </a:defRPr>
            </a:pPr>
            <a:r>
              <a:t>How is this evident in your life?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1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hape 84"/>
          <p:cNvSpPr txBox="1"/>
          <p:nvPr/>
        </p:nvSpPr>
        <p:spPr>
          <a:xfrm>
            <a:off x="3962400" y="3413760"/>
            <a:ext cx="16459200" cy="13004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 anchor="ctr">
            <a:spAutoFit/>
          </a:bodyPr>
          <a:lstStyle>
            <a:lvl1pPr marL="1028700" indent="-1028700" algn="ctr">
              <a:defRPr sz="72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The Second Article is really about…</a:t>
            </a:r>
          </a:p>
        </p:txBody>
      </p:sp>
      <p:sp>
        <p:nvSpPr>
          <p:cNvPr id="94" name="Shape 85"/>
          <p:cNvSpPr txBox="1"/>
          <p:nvPr/>
        </p:nvSpPr>
        <p:spPr>
          <a:xfrm>
            <a:off x="5787731" y="6398259"/>
            <a:ext cx="12808538" cy="18592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/>
          <a:p>
            <a:pPr marL="1028700" indent="-1028700" algn="ctr">
              <a:defRPr sz="10800" b="1">
                <a:latin typeface="+mj-lt"/>
                <a:ea typeface="+mj-ea"/>
                <a:cs typeface="+mj-cs"/>
                <a:sym typeface="Calibri"/>
              </a:defRPr>
            </a:pPr>
            <a:r>
              <a:t>W</a:t>
            </a:r>
            <a:r>
              <a:rPr b="0"/>
              <a:t>hat </a:t>
            </a:r>
            <a:r>
              <a:t>H</a:t>
            </a:r>
            <a:r>
              <a:rPr b="0"/>
              <a:t>as </a:t>
            </a:r>
            <a:r>
              <a:t>J</a:t>
            </a:r>
            <a:r>
              <a:rPr b="0"/>
              <a:t>esus </a:t>
            </a:r>
            <a:r>
              <a:t>D</a:t>
            </a:r>
            <a:r>
              <a:rPr b="0"/>
              <a:t>one?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1" animBg="1" advAuto="0"/>
      <p:bldP spid="94" grpId="2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300" y="-12700"/>
            <a:ext cx="18313400" cy="137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hape 88"/>
          <p:cNvSpPr txBox="1"/>
          <p:nvPr/>
        </p:nvSpPr>
        <p:spPr>
          <a:xfrm>
            <a:off x="3962400" y="3185160"/>
            <a:ext cx="16459200" cy="62788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 anchor="ctr">
            <a:spAutoFit/>
          </a:bodyPr>
          <a:lstStyle/>
          <a:p>
            <a:pPr marL="1028700" indent="-1028700" algn="ctr">
              <a:defRPr sz="10800">
                <a:latin typeface="+mj-lt"/>
                <a:ea typeface="+mj-ea"/>
                <a:cs typeface="+mj-cs"/>
                <a:sym typeface="Calibri"/>
              </a:defRPr>
            </a:pPr>
            <a:r>
              <a:t>What Has Jesus Done</a:t>
            </a:r>
          </a:p>
          <a:p>
            <a:pPr marL="1028700" indent="-1028700" algn="ctr">
              <a:defRPr sz="10800">
                <a:latin typeface="+mj-lt"/>
                <a:ea typeface="+mj-ea"/>
                <a:cs typeface="+mj-cs"/>
                <a:sym typeface="Calibri"/>
              </a:defRPr>
            </a:pPr>
            <a:r>
              <a:t>in </a:t>
            </a:r>
            <a:r>
              <a:rPr i="1"/>
              <a:t>your</a:t>
            </a:r>
            <a:r>
              <a:t> life?</a:t>
            </a:r>
          </a:p>
          <a:p>
            <a:pPr marL="1028700" indent="-1028700" algn="ctr">
              <a:defRPr sz="8800">
                <a:latin typeface="+mj-lt"/>
                <a:ea typeface="+mj-ea"/>
                <a:cs typeface="+mj-cs"/>
                <a:sym typeface="Calibri"/>
              </a:defRPr>
            </a:pPr>
            <a:r>
              <a:t>Take a moment to answer on your worksheet.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slide_2.png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hape 91"/>
          <p:cNvSpPr txBox="1">
            <a:spLocks noGrp="1"/>
          </p:cNvSpPr>
          <p:nvPr>
            <p:ph type="title" idx="4294967295"/>
          </p:nvPr>
        </p:nvSpPr>
        <p:spPr>
          <a:xfrm>
            <a:off x="3962400" y="0"/>
            <a:ext cx="16459200" cy="12496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b="1"/>
            </a:pPr>
            <a:r>
              <a:t>Homework:</a:t>
            </a:r>
            <a:br/>
            <a:r>
              <a:t>Read the Third Article &amp; Meaning</a:t>
            </a:r>
            <a:br/>
            <a:r>
              <a:t>(SC Pgs. 17)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image11.jpeg" descr="image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4511" y="-2340073"/>
            <a:ext cx="24910314" cy="18681657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Announcements"/>
          <p:cNvSpPr txBox="1">
            <a:spLocks noGrp="1"/>
          </p:cNvSpPr>
          <p:nvPr>
            <p:ph type="title" idx="4294967295"/>
          </p:nvPr>
        </p:nvSpPr>
        <p:spPr>
          <a:xfrm>
            <a:off x="3962400" y="-176236"/>
            <a:ext cx="16459200" cy="2286001"/>
          </a:xfrm>
          <a:prstGeom prst="rect">
            <a:avLst/>
          </a:prstGeom>
        </p:spPr>
        <p:txBody>
          <a:bodyPr lIns="91439" tIns="91439" rIns="91439" bIns="91439">
            <a:normAutofit/>
          </a:bodyPr>
          <a:lstStyle>
            <a:lvl1pPr>
              <a:defRPr sz="10800" b="1" u="sng"/>
            </a:lvl1pPr>
          </a:lstStyle>
          <a:p>
            <a:r>
              <a:t>Announcements</a:t>
            </a:r>
          </a:p>
        </p:txBody>
      </p:sp>
      <p:sp>
        <p:nvSpPr>
          <p:cNvPr id="109" name="Have a great Thanksgiving!…"/>
          <p:cNvSpPr txBox="1">
            <a:spLocks noGrp="1"/>
          </p:cNvSpPr>
          <p:nvPr>
            <p:ph type="body" idx="4294967295"/>
          </p:nvPr>
        </p:nvSpPr>
        <p:spPr>
          <a:xfrm>
            <a:off x="2126609" y="1848544"/>
            <a:ext cx="21695191" cy="11425861"/>
          </a:xfrm>
          <a:prstGeom prst="rect">
            <a:avLst/>
          </a:prstGeom>
        </p:spPr>
        <p:txBody>
          <a:bodyPr lIns="91439" tIns="91439" rIns="91439" bIns="91439">
            <a:normAutofit/>
          </a:bodyPr>
          <a:lstStyle/>
          <a:p>
            <a:pPr marL="565784" indent="-565784" defTabSz="1810511">
              <a:spcBef>
                <a:spcPts val="0"/>
              </a:spcBef>
              <a:buChar char="–"/>
              <a:defRPr sz="7128" b="1"/>
            </a:pPr>
            <a:r>
              <a:rPr dirty="0"/>
              <a:t>Join us for Sunday Night FLY </a:t>
            </a:r>
            <a:r>
              <a:rPr lang="en-US" dirty="0"/>
              <a:t>TONIGHT</a:t>
            </a:r>
            <a:r>
              <a:rPr dirty="0"/>
              <a:t>@ 7pm</a:t>
            </a:r>
          </a:p>
          <a:p>
            <a:pPr marL="1018413" lvl="1" indent="-565784" defTabSz="1810511">
              <a:spcBef>
                <a:spcPts val="0"/>
              </a:spcBef>
              <a:defRPr sz="7128" b="1"/>
            </a:pPr>
            <a:r>
              <a:rPr dirty="0"/>
              <a:t>Topic: “</a:t>
            </a:r>
            <a:r>
              <a:rPr lang="en-US" dirty="0"/>
              <a:t>Armor Up!</a:t>
            </a:r>
            <a:r>
              <a:rPr dirty="0"/>
              <a:t>”</a:t>
            </a:r>
          </a:p>
          <a:p>
            <a:pPr marL="1471041" lvl="2" indent="-565784" defTabSz="1810511">
              <a:spcBef>
                <a:spcPts val="0"/>
              </a:spcBef>
              <a:buChar char="–"/>
              <a:defRPr sz="7128" b="1"/>
            </a:pPr>
            <a:r>
              <a:rPr lang="en-US" dirty="0"/>
              <a:t>Learn about spiritual warfare and how God gives us His armor!</a:t>
            </a:r>
            <a:endParaRPr dirty="0"/>
          </a:p>
          <a:p>
            <a:pPr marL="1471041" lvl="2" indent="-565784" defTabSz="1810511">
              <a:spcBef>
                <a:spcPts val="0"/>
              </a:spcBef>
              <a:buChar char="–"/>
              <a:defRPr sz="7128" b="1"/>
            </a:pPr>
            <a:r>
              <a:rPr lang="en-US" dirty="0"/>
              <a:t>There will be lots of tinfoil tonight…</a:t>
            </a:r>
            <a:endParaRPr dirty="0"/>
          </a:p>
          <a:p>
            <a:pPr marL="1471041" lvl="2" indent="-565784" defTabSz="1810511">
              <a:spcBef>
                <a:spcPts val="0"/>
              </a:spcBef>
              <a:buChar char="–"/>
              <a:defRPr sz="7128" b="1"/>
            </a:pPr>
            <a:r>
              <a:rPr dirty="0"/>
              <a:t>Invite your friends!</a:t>
            </a:r>
          </a:p>
          <a:p>
            <a:pPr marL="565784" indent="-565784" defTabSz="1810511">
              <a:spcBef>
                <a:spcPts val="0"/>
              </a:spcBef>
              <a:buChar char="–"/>
              <a:defRPr sz="7128" b="1"/>
            </a:pPr>
            <a:r>
              <a:rPr dirty="0"/>
              <a:t>FLY Ornament </a:t>
            </a:r>
            <a:r>
              <a:rPr dirty="0" err="1"/>
              <a:t>FUNdraiser</a:t>
            </a:r>
            <a:r>
              <a:rPr dirty="0"/>
              <a:t> </a:t>
            </a:r>
            <a:r>
              <a:rPr lang="en-US" dirty="0"/>
              <a:t>–</a:t>
            </a:r>
            <a:r>
              <a:rPr dirty="0"/>
              <a:t> </a:t>
            </a:r>
            <a:r>
              <a:rPr lang="en-US" dirty="0"/>
              <a:t>next two Sundays!</a:t>
            </a:r>
            <a:endParaRPr dirty="0"/>
          </a:p>
          <a:p>
            <a:pPr marL="1018413" lvl="1" indent="-565784" defTabSz="1810511">
              <a:spcBef>
                <a:spcPts val="0"/>
              </a:spcBef>
              <a:defRPr sz="7128" b="1"/>
            </a:pPr>
            <a:r>
              <a:rPr dirty="0"/>
              <a:t>Sign-up to help on the FLY Bulletin Board</a:t>
            </a:r>
            <a:endParaRPr lang="en-US" dirty="0"/>
          </a:p>
          <a:p>
            <a:pPr marL="565784" indent="-565784" defTabSz="1810511">
              <a:spcBef>
                <a:spcPts val="0"/>
              </a:spcBef>
              <a:buChar char="–"/>
              <a:defRPr sz="7128" b="1"/>
            </a:pPr>
            <a:r>
              <a:rPr lang="en-US" dirty="0"/>
              <a:t>Have a great Thanksgiving!</a:t>
            </a:r>
          </a:p>
          <a:p>
            <a:pPr marL="1018413" lvl="1" indent="-565784" defTabSz="1810511">
              <a:spcBef>
                <a:spcPts val="0"/>
              </a:spcBef>
              <a:defRPr sz="7128" b="1"/>
            </a:pPr>
            <a:r>
              <a:rPr lang="en-US" dirty="0"/>
              <a:t>Join us for Thanksgiving Eve worship this Wed. @ 7pm</a:t>
            </a:r>
          </a:p>
          <a:p>
            <a:pPr marL="1018413" lvl="1" indent="-565784" defTabSz="1810511">
              <a:spcBef>
                <a:spcPts val="0"/>
              </a:spcBef>
              <a:defRPr sz="7128" b="1"/>
            </a:pPr>
            <a:endParaRPr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600" y="0"/>
            <a:ext cx="18322927" cy="137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hape 113"/>
          <p:cNvSpPr txBox="1">
            <a:spLocks noGrp="1"/>
          </p:cNvSpPr>
          <p:nvPr>
            <p:ph type="title" idx="4294967295"/>
          </p:nvPr>
        </p:nvSpPr>
        <p:spPr>
          <a:xfrm>
            <a:off x="5238750" y="549273"/>
            <a:ext cx="15182850" cy="12557128"/>
          </a:xfrm>
          <a:prstGeom prst="rect">
            <a:avLst/>
          </a:prstGeom>
        </p:spPr>
        <p:txBody>
          <a:bodyPr>
            <a:normAutofit/>
          </a:bodyPr>
          <a:lstStyle/>
          <a:p>
            <a:br/>
            <a:r>
              <a:rPr sz="12000" b="1"/>
              <a:t>Closing Prayer</a:t>
            </a:r>
            <a:br>
              <a:rPr sz="12000" b="1"/>
            </a:br>
            <a:endParaRPr sz="12000" b="1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7" tIns="91437" rIns="91437" bIns="91437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7" tIns="91437" rIns="91437" bIns="91437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7" tIns="91437" rIns="91437" bIns="91437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7" tIns="91437" rIns="91437" bIns="91437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498</Words>
  <Application>Microsoft Macintosh PowerPoint</Application>
  <PresentationFormat>Custom</PresentationFormat>
  <Paragraphs>78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Presentation</vt:lpstr>
      <vt:lpstr>Opening Prayer</vt:lpstr>
      <vt:lpstr>PowerPoint Presentation</vt:lpstr>
      <vt:lpstr>1. According to Genesis 1, what was created on the fourth day?</vt:lpstr>
      <vt:lpstr>2. The seventh day was set aside as a day for…</vt:lpstr>
      <vt:lpstr>3. Which of the following did God create on the fifth day?</vt:lpstr>
      <vt:lpstr>4. We are called to be stewards of God’s creation.</vt:lpstr>
      <vt:lpstr>5. All of creation is included in “The Fall.”</vt:lpstr>
      <vt:lpstr>6. What is our response or duty according to the First Article?</vt:lpstr>
      <vt:lpstr>Today’s Lesson</vt:lpstr>
      <vt:lpstr>Key Words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Homework: Read the Third Article &amp; Meaning (SC Pgs. 17)</vt:lpstr>
      <vt:lpstr>Announcements</vt:lpstr>
      <vt:lpstr> Closing Prayer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officeapps1</cp:lastModifiedBy>
  <cp:revision>3</cp:revision>
  <cp:lastPrinted>2025-11-21T19:03:17Z</cp:lastPrinted>
  <dcterms:modified xsi:type="dcterms:W3CDTF">2025-11-21T19:03:43Z</dcterms:modified>
</cp:coreProperties>
</file>