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80" r:id="rId24"/>
    <p:sldId id="281" r:id="rId2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7"/>
  </p:normalViewPr>
  <p:slideViewPr>
    <p:cSldViewPr snapToGrid="0">
      <p:cViewPr varScale="1">
        <p:scale>
          <a:sx n="119" d="100"/>
          <a:sy n="119" d="100"/>
        </p:scale>
        <p:origin x="1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" name="Shape 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8" y="6404293"/>
            <a:ext cx="258623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98989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0"/>
          <p:cNvSpPr txBox="1">
            <a:spLocks noGrp="1"/>
          </p:cNvSpPr>
          <p:nvPr>
            <p:ph type="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" name="Shape 21"/>
          <p:cNvSpPr txBox="1">
            <a:spLocks noGrp="1"/>
          </p:cNvSpPr>
          <p:nvPr>
            <p:ph type="body" sz="quarter" idx="4294967295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48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herewestand_ppt_bg3.jpeg" descr="herewestand_ppt_bg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Shape 23"/>
          <p:cNvSpPr txBox="1"/>
          <p:nvPr/>
        </p:nvSpPr>
        <p:spPr>
          <a:xfrm>
            <a:off x="-2" y="914400"/>
            <a:ext cx="9144004" cy="708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WELCOME!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slide_4.jpg" descr="slide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hape 25"/>
          <p:cNvSpPr txBox="1">
            <a:spLocks noGrp="1"/>
          </p:cNvSpPr>
          <p:nvPr>
            <p:ph type="title" idx="4294967295"/>
          </p:nvPr>
        </p:nvSpPr>
        <p:spPr>
          <a:xfrm>
            <a:off x="685800" y="0"/>
            <a:ext cx="7772400" cy="838200"/>
          </a:xfrm>
          <a:prstGeom prst="rect">
            <a:avLst/>
          </a:prstGeom>
        </p:spPr>
        <p:txBody>
          <a:bodyPr/>
          <a:lstStyle/>
          <a:p>
            <a:r>
              <a:t>Opening Prayer</a:t>
            </a:r>
          </a:p>
        </p:txBody>
      </p:sp>
      <p:sp>
        <p:nvSpPr>
          <p:cNvPr id="36" name="Shape 26"/>
          <p:cNvSpPr txBox="1">
            <a:spLocks noGrp="1"/>
          </p:cNvSpPr>
          <p:nvPr>
            <p:ph type="body" idx="4294967295"/>
          </p:nvPr>
        </p:nvSpPr>
        <p:spPr>
          <a:xfrm>
            <a:off x="533400" y="838200"/>
            <a:ext cx="8305800" cy="5715000"/>
          </a:xfrm>
          <a:prstGeom prst="rect">
            <a:avLst/>
          </a:prstGeom>
        </p:spPr>
        <p:txBody>
          <a:bodyPr/>
          <a:lstStyle/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Tx/>
              <a:buNone/>
              <a:defRPr sz="2700"/>
            </a:pPr>
            <a:r>
              <a:t>Leader: Creator God,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Tx/>
              <a:buNone/>
              <a:defRPr sz="2700" b="1"/>
            </a:pPr>
            <a:r>
              <a:t>Group: You created me and all I have.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Tx/>
              <a:buNone/>
              <a:defRPr sz="2700"/>
            </a:pPr>
            <a:r>
              <a:t>Leader: Creator God,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Tx/>
              <a:buNone/>
              <a:defRPr sz="2700" b="1"/>
            </a:pPr>
            <a:r>
              <a:t>Group: You provide me daily with all I need for life.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Tx/>
              <a:buNone/>
              <a:defRPr sz="2700"/>
            </a:pPr>
            <a:r>
              <a:t>Leader: Creator God,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Tx/>
              <a:buNone/>
              <a:defRPr sz="2700" b="1"/>
            </a:pPr>
            <a:r>
              <a:t>Group: You made us all stewards of your creation.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Tx/>
              <a:buNone/>
              <a:defRPr sz="2700"/>
            </a:pPr>
            <a:r>
              <a:t>Leader: Creator God,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Tx/>
              <a:buNone/>
              <a:defRPr sz="2700" b="1"/>
            </a:pPr>
            <a:r>
              <a:t>Group: Help make us better stewards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Tx/>
              <a:buNone/>
              <a:defRPr sz="2700"/>
            </a:pPr>
            <a:r>
              <a:t>Leader: So that where there is hunger, homelessness, and despair,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Tx/>
              <a:buNone/>
              <a:defRPr sz="2700" b="1"/>
            </a:pPr>
            <a:r>
              <a:t>Group: There may be food and shelter and hope.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Tx/>
              <a:buNone/>
              <a:defRPr sz="2700" b="1"/>
            </a:pPr>
            <a:r>
              <a:t>All: Amen.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slide_3.png" descr="slid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29"/>
          <p:cNvSpPr txBox="1">
            <a:spLocks noGrp="1"/>
          </p:cNvSpPr>
          <p:nvPr>
            <p:ph type="body" sz="half" idx="4294967295"/>
          </p:nvPr>
        </p:nvSpPr>
        <p:spPr>
          <a:xfrm>
            <a:off x="-2" y="2209800"/>
            <a:ext cx="9144004" cy="228600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1400"/>
              </a:spcBef>
              <a:buSzTx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Quiz Show!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32"/>
          <p:cNvSpPr txBox="1">
            <a:spLocks noGrp="1"/>
          </p:cNvSpPr>
          <p:nvPr>
            <p:ph type="title" idx="4294967295"/>
          </p:nvPr>
        </p:nvSpPr>
        <p:spPr>
          <a:xfrm>
            <a:off x="457200" y="609600"/>
            <a:ext cx="7772400" cy="1295400"/>
          </a:xfrm>
          <a:prstGeom prst="rect">
            <a:avLst/>
          </a:prstGeom>
        </p:spPr>
        <p:txBody>
          <a:bodyPr/>
          <a:lstStyle/>
          <a:p>
            <a:pPr algn="l" defTabSz="886967">
              <a:defRPr sz="3800"/>
            </a:pPr>
            <a:r>
              <a:t>1. Which of these is </a:t>
            </a:r>
            <a:r>
              <a:rPr i="1"/>
              <a:t>not</a:t>
            </a:r>
            <a:r>
              <a:t> the name of a creed?</a:t>
            </a:r>
          </a:p>
        </p:txBody>
      </p:sp>
      <p:sp>
        <p:nvSpPr>
          <p:cNvPr id="43" name="Shape 33"/>
          <p:cNvSpPr txBox="1">
            <a:spLocks noGrp="1"/>
          </p:cNvSpPr>
          <p:nvPr>
            <p:ph type="body" idx="4294967295"/>
          </p:nvPr>
        </p:nvSpPr>
        <p:spPr>
          <a:xfrm>
            <a:off x="457200" y="2209800"/>
            <a:ext cx="7848600" cy="4343400"/>
          </a:xfrm>
          <a:prstGeom prst="rect">
            <a:avLst/>
          </a:prstGeom>
        </p:spPr>
        <p:txBody>
          <a:bodyPr/>
          <a:lstStyle/>
          <a:p>
            <a:pPr marL="609600" indent="-609600">
              <a:buSzTx/>
              <a:buNone/>
            </a:pPr>
            <a:r>
              <a:t>a. 	Apostles’</a:t>
            </a:r>
          </a:p>
          <a:p>
            <a:pPr marL="609600" indent="-609600">
              <a:buSzTx/>
              <a:buNone/>
            </a:pPr>
            <a:r>
              <a:t>b. 	Athanasian</a:t>
            </a:r>
          </a:p>
          <a:p>
            <a:pPr marL="609600" indent="-609600">
              <a:buSzTx/>
              <a:buNone/>
            </a:pPr>
            <a:r>
              <a:t>c. 	Exegetical</a:t>
            </a:r>
            <a:endParaRPr i="1"/>
          </a:p>
          <a:p>
            <a:pPr marL="609600" indent="-609600">
              <a:buSzTx/>
              <a:buNone/>
            </a:pPr>
            <a:r>
              <a:t>d. 	Nicene</a:t>
            </a:r>
          </a:p>
        </p:txBody>
      </p:sp>
      <p:sp>
        <p:nvSpPr>
          <p:cNvPr id="44" name="Shape 34"/>
          <p:cNvSpPr txBox="1"/>
          <p:nvPr/>
        </p:nvSpPr>
        <p:spPr>
          <a:xfrm rot="10800000">
            <a:off x="-228600" y="3401060"/>
            <a:ext cx="838200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Shape 37"/>
          <p:cNvSpPr txBox="1">
            <a:spLocks noGrp="1"/>
          </p:cNvSpPr>
          <p:nvPr>
            <p:ph type="title" idx="4294967295"/>
          </p:nvPr>
        </p:nvSpPr>
        <p:spPr>
          <a:xfrm>
            <a:off x="457200" y="609600"/>
            <a:ext cx="7620000" cy="1295400"/>
          </a:xfrm>
          <a:prstGeom prst="rect">
            <a:avLst/>
          </a:prstGeom>
        </p:spPr>
        <p:txBody>
          <a:bodyPr/>
          <a:lstStyle/>
          <a:p>
            <a:pPr algn="l" defTabSz="886967">
              <a:defRPr sz="3800"/>
            </a:pPr>
            <a:r>
              <a:t>2. Which of these is </a:t>
            </a:r>
            <a:r>
              <a:rPr i="1"/>
              <a:t>not</a:t>
            </a:r>
            <a:r>
              <a:t> one of the three persons of the Trinity?</a:t>
            </a:r>
          </a:p>
        </p:txBody>
      </p:sp>
      <p:sp>
        <p:nvSpPr>
          <p:cNvPr id="48" name="Shape 38"/>
          <p:cNvSpPr txBox="1">
            <a:spLocks noGrp="1"/>
          </p:cNvSpPr>
          <p:nvPr>
            <p:ph type="body" idx="4294967295"/>
          </p:nvPr>
        </p:nvSpPr>
        <p:spPr>
          <a:xfrm>
            <a:off x="457200" y="2209800"/>
            <a:ext cx="7620000" cy="3810000"/>
          </a:xfrm>
          <a:prstGeom prst="rect">
            <a:avLst/>
          </a:prstGeom>
        </p:spPr>
        <p:txBody>
          <a:bodyPr/>
          <a:lstStyle/>
          <a:p>
            <a:pPr marL="609600" indent="-609600">
              <a:buSzTx/>
              <a:buNone/>
            </a:pPr>
            <a:r>
              <a:t>a. 	Father</a:t>
            </a:r>
          </a:p>
          <a:p>
            <a:pPr marL="609600" indent="-609600">
              <a:buSzTx/>
              <a:buNone/>
            </a:pPr>
            <a:r>
              <a:t>b. 	Son</a:t>
            </a:r>
          </a:p>
          <a:p>
            <a:pPr marL="609600" indent="-609600">
              <a:buSzTx/>
              <a:buNone/>
            </a:pPr>
            <a:r>
              <a:t>c. 	Holy Spirit</a:t>
            </a:r>
          </a:p>
          <a:p>
            <a:pPr marL="609600" indent="-609600">
              <a:buSzTx/>
              <a:buNone/>
            </a:pPr>
            <a:r>
              <a:t>d. 	Uncle</a:t>
            </a:r>
          </a:p>
        </p:txBody>
      </p:sp>
      <p:sp>
        <p:nvSpPr>
          <p:cNvPr id="49" name="Shape 39"/>
          <p:cNvSpPr txBox="1"/>
          <p:nvPr/>
        </p:nvSpPr>
        <p:spPr>
          <a:xfrm rot="10800000">
            <a:off x="-228600" y="3934460"/>
            <a:ext cx="838200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hape 42"/>
          <p:cNvSpPr txBox="1">
            <a:spLocks noGrp="1"/>
          </p:cNvSpPr>
          <p:nvPr>
            <p:ph type="title" idx="4294967295"/>
          </p:nvPr>
        </p:nvSpPr>
        <p:spPr>
          <a:xfrm>
            <a:off x="457200" y="609600"/>
            <a:ext cx="8077200" cy="1295400"/>
          </a:xfrm>
          <a:prstGeom prst="rect">
            <a:avLst/>
          </a:prstGeom>
        </p:spPr>
        <p:txBody>
          <a:bodyPr/>
          <a:lstStyle>
            <a:lvl1pPr algn="l">
              <a:defRPr sz="4000"/>
            </a:lvl1pPr>
          </a:lstStyle>
          <a:p>
            <a:r>
              <a:t>3. Gnosticism was the belief that:</a:t>
            </a:r>
          </a:p>
        </p:txBody>
      </p:sp>
      <p:sp>
        <p:nvSpPr>
          <p:cNvPr id="53" name="Shape 43"/>
          <p:cNvSpPr txBox="1">
            <a:spLocks noGrp="1"/>
          </p:cNvSpPr>
          <p:nvPr>
            <p:ph type="body" idx="4294967295"/>
          </p:nvPr>
        </p:nvSpPr>
        <p:spPr>
          <a:xfrm>
            <a:off x="457200" y="1295400"/>
            <a:ext cx="8382000" cy="483076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endParaRPr dirty="0"/>
          </a:p>
          <a:p>
            <a:pPr>
              <a:buFontTx/>
              <a:buAutoNum type="alphaLcPeriod"/>
            </a:pPr>
            <a:r>
              <a:rPr dirty="0"/>
              <a:t>A person had to have secret knowledge in order to get to Heaven.</a:t>
            </a:r>
          </a:p>
          <a:p>
            <a:pPr>
              <a:buFontTx/>
              <a:buAutoNum type="alphaLcPeriod"/>
            </a:pPr>
            <a:r>
              <a:rPr dirty="0"/>
              <a:t>Gnomes were an ancient Old Testament tribe.</a:t>
            </a:r>
          </a:p>
          <a:p>
            <a:pPr>
              <a:buFontTx/>
              <a:buAutoNum type="alphaLcPeriod"/>
            </a:pPr>
            <a:r>
              <a:rPr dirty="0"/>
              <a:t>Jesus will come back on Dec. 21, 20</a:t>
            </a:r>
            <a:r>
              <a:rPr lang="en-US" dirty="0"/>
              <a:t>25</a:t>
            </a:r>
            <a:r>
              <a:rPr dirty="0"/>
              <a:t>.</a:t>
            </a:r>
          </a:p>
          <a:p>
            <a:pPr>
              <a:buFontTx/>
              <a:buAutoNum type="alphaLcPeriod"/>
            </a:pPr>
            <a:r>
              <a:rPr dirty="0"/>
              <a:t>Heaven is located near the equator.</a:t>
            </a:r>
          </a:p>
        </p:txBody>
      </p:sp>
      <p:sp>
        <p:nvSpPr>
          <p:cNvPr id="54" name="Shape 44"/>
          <p:cNvSpPr txBox="1"/>
          <p:nvPr/>
        </p:nvSpPr>
        <p:spPr>
          <a:xfrm rot="10800000">
            <a:off x="-228600" y="1877061"/>
            <a:ext cx="838200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47"/>
          <p:cNvSpPr txBox="1">
            <a:spLocks noGrp="1"/>
          </p:cNvSpPr>
          <p:nvPr>
            <p:ph type="title" idx="4294967295"/>
          </p:nvPr>
        </p:nvSpPr>
        <p:spPr>
          <a:xfrm>
            <a:off x="457200" y="381000"/>
            <a:ext cx="7772400" cy="1219200"/>
          </a:xfrm>
          <a:prstGeom prst="rect">
            <a:avLst/>
          </a:prstGeom>
        </p:spPr>
        <p:txBody>
          <a:bodyPr/>
          <a:lstStyle>
            <a:lvl1pPr algn="l">
              <a:defRPr sz="4000"/>
            </a:lvl1pPr>
          </a:lstStyle>
          <a:p>
            <a:r>
              <a:t>4. A creed is…</a:t>
            </a:r>
          </a:p>
        </p:txBody>
      </p:sp>
      <p:sp>
        <p:nvSpPr>
          <p:cNvPr id="58" name="Shape 48"/>
          <p:cNvSpPr txBox="1">
            <a:spLocks noGrp="1"/>
          </p:cNvSpPr>
          <p:nvPr>
            <p:ph type="body" idx="4294967295"/>
          </p:nvPr>
        </p:nvSpPr>
        <p:spPr>
          <a:xfrm>
            <a:off x="457200" y="1676399"/>
            <a:ext cx="7848600" cy="4572002"/>
          </a:xfrm>
          <a:prstGeom prst="rect">
            <a:avLst/>
          </a:prstGeom>
        </p:spPr>
        <p:txBody>
          <a:bodyPr/>
          <a:lstStyle/>
          <a:p>
            <a:pPr marL="609600" indent="-609600">
              <a:buSzTx/>
              <a:buNone/>
            </a:pPr>
            <a:r>
              <a:t>a. 	an ancient altar.</a:t>
            </a:r>
          </a:p>
          <a:p>
            <a:pPr marL="609600" indent="-609600">
              <a:buSzTx/>
              <a:buNone/>
            </a:pPr>
            <a:r>
              <a:t>b. 	a hymn.</a:t>
            </a:r>
          </a:p>
          <a:p>
            <a:pPr marL="609600" indent="-609600">
              <a:buSzTx/>
              <a:buNone/>
            </a:pPr>
            <a:r>
              <a:t>c. 	a statement of shared beliefs. </a:t>
            </a:r>
            <a:endParaRPr i="1"/>
          </a:p>
          <a:p>
            <a:pPr marL="609600" indent="-609600">
              <a:buSzTx/>
              <a:buNone/>
            </a:pPr>
            <a:r>
              <a:t>d. 	another name for the pulpit.</a:t>
            </a:r>
          </a:p>
        </p:txBody>
      </p:sp>
      <p:sp>
        <p:nvSpPr>
          <p:cNvPr id="59" name="Shape 49"/>
          <p:cNvSpPr txBox="1"/>
          <p:nvPr/>
        </p:nvSpPr>
        <p:spPr>
          <a:xfrm rot="10800000">
            <a:off x="-228600" y="2867661"/>
            <a:ext cx="838200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Shape 52"/>
          <p:cNvSpPr txBox="1">
            <a:spLocks noGrp="1"/>
          </p:cNvSpPr>
          <p:nvPr>
            <p:ph type="title" idx="4294967295"/>
          </p:nvPr>
        </p:nvSpPr>
        <p:spPr>
          <a:xfrm>
            <a:off x="533400" y="584199"/>
            <a:ext cx="7772400" cy="1302249"/>
          </a:xfrm>
          <a:prstGeom prst="rect">
            <a:avLst/>
          </a:prstGeom>
        </p:spPr>
        <p:txBody>
          <a:bodyPr/>
          <a:lstStyle>
            <a:lvl1pPr algn="l" defTabSz="896111">
              <a:defRPr sz="3900"/>
            </a:lvl1pPr>
          </a:lstStyle>
          <a:p>
            <a:r>
              <a:t>5. The Apostles’ Creed was written by the 12 Apostles.</a:t>
            </a:r>
          </a:p>
        </p:txBody>
      </p:sp>
      <p:sp>
        <p:nvSpPr>
          <p:cNvPr id="63" name="Shape 53"/>
          <p:cNvSpPr txBox="1">
            <a:spLocks noGrp="1"/>
          </p:cNvSpPr>
          <p:nvPr>
            <p:ph type="body" idx="4294967295"/>
          </p:nvPr>
        </p:nvSpPr>
        <p:spPr>
          <a:xfrm>
            <a:off x="533400" y="2209800"/>
            <a:ext cx="7772400" cy="4191000"/>
          </a:xfrm>
          <a:prstGeom prst="rect">
            <a:avLst/>
          </a:prstGeom>
        </p:spPr>
        <p:txBody>
          <a:bodyPr/>
          <a:lstStyle/>
          <a:p>
            <a:pPr marL="609600" indent="-609600">
              <a:buFontTx/>
              <a:buAutoNum type="alphaLcPeriod"/>
            </a:pPr>
            <a:r>
              <a:t>True</a:t>
            </a:r>
          </a:p>
          <a:p>
            <a:pPr marL="609600" indent="-609600">
              <a:buFontTx/>
              <a:buAutoNum type="alphaLcPeriod"/>
            </a:pPr>
            <a:r>
              <a:t>False</a:t>
            </a:r>
          </a:p>
        </p:txBody>
      </p:sp>
      <p:sp>
        <p:nvSpPr>
          <p:cNvPr id="64" name="Shape 54"/>
          <p:cNvSpPr txBox="1"/>
          <p:nvPr/>
        </p:nvSpPr>
        <p:spPr>
          <a:xfrm rot="10800000">
            <a:off x="-228600" y="2791461"/>
            <a:ext cx="838200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Shape 57"/>
          <p:cNvSpPr txBox="1">
            <a:spLocks noGrp="1"/>
          </p:cNvSpPr>
          <p:nvPr>
            <p:ph type="title" idx="4294967295"/>
          </p:nvPr>
        </p:nvSpPr>
        <p:spPr>
          <a:xfrm>
            <a:off x="457200" y="685800"/>
            <a:ext cx="8077200" cy="1219200"/>
          </a:xfrm>
          <a:prstGeom prst="rect">
            <a:avLst/>
          </a:prstGeom>
        </p:spPr>
        <p:txBody>
          <a:bodyPr/>
          <a:lstStyle>
            <a:lvl1pPr algn="l" defTabSz="822958">
              <a:defRPr sz="3600"/>
            </a:lvl1pPr>
          </a:lstStyle>
          <a:p>
            <a:r>
              <a:t>6. The first creeds of the Church date back to…</a:t>
            </a:r>
          </a:p>
        </p:txBody>
      </p:sp>
      <p:sp>
        <p:nvSpPr>
          <p:cNvPr id="68" name="Shape 58"/>
          <p:cNvSpPr txBox="1">
            <a:spLocks noGrp="1"/>
          </p:cNvSpPr>
          <p:nvPr>
            <p:ph type="body" idx="4294967295"/>
          </p:nvPr>
        </p:nvSpPr>
        <p:spPr>
          <a:xfrm>
            <a:off x="457200" y="2286000"/>
            <a:ext cx="7543800" cy="4038600"/>
          </a:xfrm>
          <a:prstGeom prst="rect">
            <a:avLst/>
          </a:prstGeom>
        </p:spPr>
        <p:txBody>
          <a:bodyPr/>
          <a:lstStyle/>
          <a:p>
            <a:pPr marL="609600" indent="-609600">
              <a:buSzTx/>
              <a:buNone/>
            </a:pPr>
            <a:r>
              <a:t>a. 	the very beginning of the Christian church. </a:t>
            </a:r>
            <a:endParaRPr i="1"/>
          </a:p>
          <a:p>
            <a:pPr marL="609600" indent="-609600">
              <a:buFontTx/>
              <a:buAutoNum type="alphaLcPeriod" startAt="2"/>
            </a:pPr>
            <a:r>
              <a:t>the reign of Nebuchadnezzar</a:t>
            </a:r>
          </a:p>
          <a:p>
            <a:pPr marL="609600" indent="-609600">
              <a:buSzTx/>
              <a:buNone/>
            </a:pPr>
            <a:r>
              <a:t>c.    the Reformation.</a:t>
            </a:r>
          </a:p>
          <a:p>
            <a:pPr marL="609600" indent="-609600">
              <a:buFontTx/>
              <a:buAutoNum type="alphaLcPeriod" startAt="4"/>
            </a:pPr>
            <a:r>
              <a:t>the time that Lutherans first                    came to the United States.</a:t>
            </a:r>
          </a:p>
        </p:txBody>
      </p:sp>
      <p:sp>
        <p:nvSpPr>
          <p:cNvPr id="69" name="Shape 59"/>
          <p:cNvSpPr txBox="1"/>
          <p:nvPr/>
        </p:nvSpPr>
        <p:spPr>
          <a:xfrm rot="10800000">
            <a:off x="-228600" y="2258061"/>
            <a:ext cx="838200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62"/>
          <p:cNvSpPr txBox="1">
            <a:spLocks noGrp="1"/>
          </p:cNvSpPr>
          <p:nvPr>
            <p:ph type="title" idx="4294967295"/>
          </p:nvPr>
        </p:nvSpPr>
        <p:spPr>
          <a:xfrm>
            <a:off x="457200" y="609600"/>
            <a:ext cx="8153400" cy="1295400"/>
          </a:xfrm>
          <a:prstGeom prst="rect">
            <a:avLst/>
          </a:prstGeom>
        </p:spPr>
        <p:txBody>
          <a:bodyPr/>
          <a:lstStyle>
            <a:lvl1pPr algn="l" defTabSz="886967">
              <a:defRPr sz="3800"/>
            </a:lvl1pPr>
          </a:lstStyle>
          <a:p>
            <a:r>
              <a:t>7. Creeds are important to the Church for…</a:t>
            </a:r>
          </a:p>
        </p:txBody>
      </p:sp>
      <p:sp>
        <p:nvSpPr>
          <p:cNvPr id="73" name="Shape 63"/>
          <p:cNvSpPr txBox="1">
            <a:spLocks noGrp="1"/>
          </p:cNvSpPr>
          <p:nvPr>
            <p:ph type="body" idx="4294967295"/>
          </p:nvPr>
        </p:nvSpPr>
        <p:spPr>
          <a:xfrm>
            <a:off x="457200" y="2209800"/>
            <a:ext cx="7848600" cy="3962400"/>
          </a:xfrm>
          <a:prstGeom prst="rect">
            <a:avLst/>
          </a:prstGeom>
        </p:spPr>
        <p:txBody>
          <a:bodyPr/>
          <a:lstStyle/>
          <a:p>
            <a:pPr marL="609600" indent="-609600">
              <a:buSzTx/>
              <a:buNone/>
            </a:pPr>
            <a:r>
              <a:t>a. 	guarding against false teachings.</a:t>
            </a:r>
          </a:p>
          <a:p>
            <a:pPr marL="609600" indent="-609600">
              <a:buSzTx/>
              <a:buNone/>
            </a:pPr>
            <a:r>
              <a:t>b. 	maintaining Christian unity.</a:t>
            </a:r>
          </a:p>
          <a:p>
            <a:pPr marL="609600" indent="-609600">
              <a:buSzTx/>
              <a:buNone/>
            </a:pPr>
            <a:r>
              <a:t>c. 	teaching new believers.</a:t>
            </a:r>
          </a:p>
          <a:p>
            <a:pPr marL="609600" indent="-609600">
              <a:buSzTx/>
              <a:buNone/>
            </a:pPr>
            <a:r>
              <a:t>d. 	all of the above. </a:t>
            </a:r>
          </a:p>
        </p:txBody>
      </p:sp>
      <p:sp>
        <p:nvSpPr>
          <p:cNvPr id="74" name="Shape 64"/>
          <p:cNvSpPr txBox="1"/>
          <p:nvPr/>
        </p:nvSpPr>
        <p:spPr>
          <a:xfrm rot="10800000">
            <a:off x="-228600" y="3934460"/>
            <a:ext cx="838200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839" y="0"/>
            <a:ext cx="949484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67"/>
          <p:cNvSpPr txBox="1">
            <a:spLocks noGrp="1"/>
          </p:cNvSpPr>
          <p:nvPr>
            <p:ph type="title" idx="4294967295"/>
          </p:nvPr>
        </p:nvSpPr>
        <p:spPr>
          <a:xfrm>
            <a:off x="457200" y="685800"/>
            <a:ext cx="8153400" cy="1219200"/>
          </a:xfrm>
          <a:prstGeom prst="rect">
            <a:avLst/>
          </a:prstGeom>
        </p:spPr>
        <p:txBody>
          <a:bodyPr/>
          <a:lstStyle>
            <a:lvl1pPr algn="l" defTabSz="822958">
              <a:defRPr sz="3600"/>
            </a:lvl1pPr>
          </a:lstStyle>
          <a:p>
            <a:r>
              <a:t>8. The Church’s most basic creedal statement is:</a:t>
            </a:r>
          </a:p>
        </p:txBody>
      </p:sp>
      <p:sp>
        <p:nvSpPr>
          <p:cNvPr id="78" name="Shape 68"/>
          <p:cNvSpPr txBox="1">
            <a:spLocks noGrp="1"/>
          </p:cNvSpPr>
          <p:nvPr>
            <p:ph type="body" idx="4294967295"/>
          </p:nvPr>
        </p:nvSpPr>
        <p:spPr>
          <a:xfrm>
            <a:off x="457200" y="2286000"/>
            <a:ext cx="7696200" cy="4038600"/>
          </a:xfrm>
          <a:prstGeom prst="rect">
            <a:avLst/>
          </a:prstGeom>
        </p:spPr>
        <p:txBody>
          <a:bodyPr/>
          <a:lstStyle/>
          <a:p>
            <a:pPr marL="609600" indent="-609600">
              <a:buFontTx/>
              <a:buAutoNum type="alphaLcPeriod"/>
            </a:pPr>
            <a:r>
              <a:t>Luther was amazing.</a:t>
            </a:r>
          </a:p>
          <a:p>
            <a:pPr marL="609600" indent="-609600">
              <a:buFontTx/>
              <a:buAutoNum type="alphaLcPeriod"/>
            </a:pPr>
            <a:r>
              <a:t>Jesus is Lord.</a:t>
            </a:r>
          </a:p>
          <a:p>
            <a:pPr marL="609600" indent="-609600">
              <a:buFontTx/>
              <a:buAutoNum type="alphaLcPeriod"/>
            </a:pPr>
            <a:r>
              <a:t>Go to church.</a:t>
            </a:r>
          </a:p>
          <a:p>
            <a:pPr marL="609600" indent="-609600">
              <a:buFontTx/>
              <a:buAutoNum type="alphaLcPeriod"/>
            </a:pPr>
            <a:r>
              <a:t>Be good.</a:t>
            </a:r>
          </a:p>
        </p:txBody>
      </p:sp>
      <p:sp>
        <p:nvSpPr>
          <p:cNvPr id="79" name="Shape 69"/>
          <p:cNvSpPr txBox="1"/>
          <p:nvPr/>
        </p:nvSpPr>
        <p:spPr>
          <a:xfrm rot="10800000">
            <a:off x="-228600" y="2867661"/>
            <a:ext cx="838200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2600"/>
              </a:spcBef>
              <a:defRPr sz="44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hape 72"/>
          <p:cNvSpPr txBox="1">
            <a:spLocks noGrp="1"/>
          </p:cNvSpPr>
          <p:nvPr>
            <p:ph type="title" idx="4294967295"/>
          </p:nvPr>
        </p:nvSpPr>
        <p:spPr>
          <a:xfrm>
            <a:off x="457200" y="685798"/>
            <a:ext cx="8229600" cy="1143004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Today’s Lesson</a:t>
            </a:r>
          </a:p>
        </p:txBody>
      </p:sp>
      <p:sp>
        <p:nvSpPr>
          <p:cNvPr id="83" name="Shape 73"/>
          <p:cNvSpPr txBox="1">
            <a:spLocks noGrp="1"/>
          </p:cNvSpPr>
          <p:nvPr>
            <p:ph type="body" idx="4294967295"/>
          </p:nvPr>
        </p:nvSpPr>
        <p:spPr>
          <a:xfrm>
            <a:off x="381000" y="18288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Apostles’ Creed – Article One</a:t>
            </a:r>
          </a:p>
          <a:p>
            <a:pPr>
              <a:buChar char="•"/>
              <a:defRPr sz="3100">
                <a:latin typeface="Arial"/>
                <a:ea typeface="Arial"/>
                <a:cs typeface="Arial"/>
                <a:sym typeface="Arial"/>
              </a:defRPr>
            </a:pPr>
            <a:r>
              <a:t>Key Words: </a:t>
            </a:r>
            <a:r>
              <a:rPr sz="2800"/>
              <a:t>Creation, Sustain, &amp; Stewardship</a:t>
            </a:r>
          </a:p>
          <a:p>
            <a:pPr>
              <a:buChar char="•"/>
              <a:defRPr sz="3100" b="1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DRAW</a:t>
            </a:r>
            <a:r>
              <a:rPr u="none">
                <a:solidFill>
                  <a:srgbClr val="000000"/>
                </a:solidFill>
              </a:rPr>
              <a:t> the Key Words’ definitions on your Student Worksheets.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76"/>
          <p:cNvSpPr txBox="1">
            <a:spLocks noGrp="1"/>
          </p:cNvSpPr>
          <p:nvPr>
            <p:ph type="title" idx="4294967295"/>
          </p:nvPr>
        </p:nvSpPr>
        <p:spPr>
          <a:xfrm>
            <a:off x="457200" y="609600"/>
            <a:ext cx="8229600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Key Words</a:t>
            </a:r>
          </a:p>
        </p:txBody>
      </p:sp>
      <p:sp>
        <p:nvSpPr>
          <p:cNvPr id="87" name="Shape 77"/>
          <p:cNvSpPr txBox="1">
            <a:spLocks noGrp="1"/>
          </p:cNvSpPr>
          <p:nvPr>
            <p:ph type="body" idx="4294967295"/>
          </p:nvPr>
        </p:nvSpPr>
        <p:spPr>
          <a:xfrm>
            <a:off x="228600" y="1600200"/>
            <a:ext cx="8458200" cy="4648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CREATION: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All that exists; all that God has made.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SUSTAIN: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	To keep, preserve, and maintain.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STEWARDSHIP:</a:t>
            </a:r>
          </a:p>
          <a:p>
            <a:pPr>
              <a:lnSpc>
                <a:spcPct val="80000"/>
              </a:lnSpc>
              <a:spcBef>
                <a:spcPts val="500"/>
              </a:spcBef>
              <a:buSzTx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Responsibility for care and proper use of God’s gifts (time, talent, &amp; resources). It’s the lifestyle of Christians!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1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Shape 80"/>
          <p:cNvSpPr txBox="1">
            <a:spLocks noGrp="1"/>
          </p:cNvSpPr>
          <p:nvPr>
            <p:ph type="title" idx="4294967295"/>
          </p:nvPr>
        </p:nvSpPr>
        <p:spPr>
          <a:xfrm>
            <a:off x="457200" y="0"/>
            <a:ext cx="8229600" cy="6400800"/>
          </a:xfrm>
          <a:prstGeom prst="rect">
            <a:avLst/>
          </a:prstGeom>
        </p:spPr>
        <p:txBody>
          <a:bodyPr/>
          <a:lstStyle/>
          <a:p>
            <a:pPr>
              <a:defRPr sz="5400" b="1"/>
            </a:pPr>
            <a:r>
              <a:t>“The Known Universe”</a:t>
            </a:r>
            <a:br/>
            <a:r>
              <a:rPr i="1"/>
              <a:t>Video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"/>
          <p:cNvSpPr/>
          <p:nvPr/>
        </p:nvSpPr>
        <p:spPr>
          <a:xfrm>
            <a:off x="-711075" y="-602183"/>
            <a:ext cx="10566150" cy="7807505"/>
          </a:xfrm>
          <a:prstGeom prst="rect">
            <a:avLst/>
          </a:prstGeom>
          <a:solidFill>
            <a:srgbClr val="000000"/>
          </a:solidFill>
          <a:ln w="25400">
            <a:solidFill>
              <a:schemeClr val="accent1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93" name="The Known Universe by AMNH.mp4" descr="The Known Universe by AMNH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5750" y="-1"/>
            <a:ext cx="8572500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93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82"/>
          <p:cNvSpPr txBox="1"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Periodic Table of Elements</a:t>
            </a:r>
          </a:p>
        </p:txBody>
      </p:sp>
      <p:pic>
        <p:nvPicPr>
          <p:cNvPr id="96" name="Periodic_table_(polyatomic).png" descr="Periodic_table_(polyatomic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" y="1371600"/>
            <a:ext cx="8966200" cy="49133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1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hape 86"/>
          <p:cNvSpPr txBox="1">
            <a:spLocks noGrp="1"/>
          </p:cNvSpPr>
          <p:nvPr>
            <p:ph type="title" idx="4294967295"/>
          </p:nvPr>
        </p:nvSpPr>
        <p:spPr>
          <a:xfrm>
            <a:off x="457200" y="2057400"/>
            <a:ext cx="8229600" cy="1905000"/>
          </a:xfrm>
          <a:prstGeom prst="rect">
            <a:avLst/>
          </a:prstGeom>
        </p:spPr>
        <p:txBody>
          <a:bodyPr/>
          <a:lstStyle>
            <a:lvl1pPr defTabSz="877822">
              <a:defRPr sz="3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Is there a place/person/occasion that comes to your mind when you think of God’s creation?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hape 89"/>
          <p:cNvSpPr txBox="1">
            <a:spLocks noGrp="1"/>
          </p:cNvSpPr>
          <p:nvPr>
            <p:ph type="title" idx="4294967295"/>
          </p:nvPr>
        </p:nvSpPr>
        <p:spPr>
          <a:xfrm>
            <a:off x="457200" y="685798"/>
            <a:ext cx="8229600" cy="1143004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Genesis 1:1-2:3</a:t>
            </a:r>
          </a:p>
        </p:txBody>
      </p:sp>
      <p:graphicFrame>
        <p:nvGraphicFramePr>
          <p:cNvPr id="103" name="Table 90"/>
          <p:cNvGraphicFramePr/>
          <p:nvPr/>
        </p:nvGraphicFramePr>
        <p:xfrm>
          <a:off x="457200" y="1828800"/>
          <a:ext cx="8229600" cy="36576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l">
                        <a:defRPr sz="2100" b="1" u="sng">
                          <a:solidFill>
                            <a:srgbClr val="FFFFFF"/>
                          </a:solidFill>
                        </a:defRPr>
                      </a:pPr>
                      <a:r>
                        <a:t>Day 1</a:t>
                      </a:r>
                    </a:p>
                    <a:p>
                      <a:pPr algn="l">
                        <a:defRPr sz="2100" b="1">
                          <a:solidFill>
                            <a:srgbClr val="FFFFFF"/>
                          </a:solidFill>
                        </a:defRPr>
                      </a:pPr>
                      <a:r>
                        <a:t>God created:</a:t>
                      </a:r>
                    </a:p>
                  </a:txBody>
                  <a:tcPr marL="45720" marR="4572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100" b="1" u="sng">
                          <a:solidFill>
                            <a:srgbClr val="FFFFFF"/>
                          </a:solidFill>
                        </a:defRPr>
                      </a:pPr>
                      <a:r>
                        <a:t>Day 4</a:t>
                      </a:r>
                    </a:p>
                    <a:p>
                      <a:pPr algn="l">
                        <a:defRPr sz="2100" b="1">
                          <a:solidFill>
                            <a:srgbClr val="FFFFFF"/>
                          </a:solidFill>
                        </a:defRPr>
                      </a:pPr>
                      <a:r>
                        <a:t>God created:</a:t>
                      </a:r>
                    </a:p>
                  </a:txBody>
                  <a:tcPr marL="45720" marR="4572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l">
                        <a:defRPr sz="2100" b="1" u="sng"/>
                      </a:pPr>
                      <a:r>
                        <a:t>Day 2</a:t>
                      </a:r>
                    </a:p>
                    <a:p>
                      <a:pPr algn="l">
                        <a:defRPr sz="2100" b="1"/>
                      </a:pPr>
                      <a:r>
                        <a:t>God created:</a:t>
                      </a:r>
                    </a:p>
                  </a:txBody>
                  <a:tcPr marL="45720" marR="45720" horzOverflow="overflow">
                    <a:lnT w="38100">
                      <a:solidFill>
                        <a:srgbClr val="FFFFFF"/>
                      </a:solidFill>
                    </a:lnT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100" b="1" u="sng"/>
                      </a:pPr>
                      <a:r>
                        <a:t>Day 5</a:t>
                      </a:r>
                    </a:p>
                    <a:p>
                      <a:pPr algn="l">
                        <a:defRPr sz="2100" b="1"/>
                      </a:pPr>
                      <a:r>
                        <a:t>God created:</a:t>
                      </a:r>
                    </a:p>
                  </a:txBody>
                  <a:tcPr marL="45720" marR="45720" horzOverflow="overflow">
                    <a:lnT w="38100">
                      <a:solidFill>
                        <a:srgbClr val="FFFFFF"/>
                      </a:solidFill>
                    </a:lnT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l">
                        <a:defRPr sz="2100" b="1" u="sng"/>
                      </a:pPr>
                      <a:r>
                        <a:t>Day 3</a:t>
                      </a:r>
                    </a:p>
                    <a:p>
                      <a:pPr algn="l">
                        <a:defRPr sz="2100" b="1"/>
                      </a:pPr>
                      <a:r>
                        <a:t>God created:</a:t>
                      </a:r>
                    </a:p>
                  </a:txBody>
                  <a:tcPr marL="45720" marR="45720" horzOverflow="overflow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100" b="1" u="sng"/>
                      </a:pPr>
                      <a:r>
                        <a:t>Day 6</a:t>
                      </a:r>
                    </a:p>
                    <a:p>
                      <a:pPr algn="l">
                        <a:defRPr sz="2100" b="1"/>
                      </a:pPr>
                      <a:r>
                        <a:t>God created:</a:t>
                      </a:r>
                    </a:p>
                  </a:txBody>
                  <a:tcPr marL="45720" marR="45720" horzOverflow="overflow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" name="Shape 91"/>
          <p:cNvSpPr txBox="1"/>
          <p:nvPr/>
        </p:nvSpPr>
        <p:spPr>
          <a:xfrm>
            <a:off x="457200" y="2590800"/>
            <a:ext cx="4114800" cy="45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LIGHT</a:t>
            </a:r>
          </a:p>
        </p:txBody>
      </p:sp>
      <p:sp>
        <p:nvSpPr>
          <p:cNvPr id="105" name="Shape 92"/>
          <p:cNvSpPr txBox="1"/>
          <p:nvPr/>
        </p:nvSpPr>
        <p:spPr>
          <a:xfrm>
            <a:off x="457200" y="3810001"/>
            <a:ext cx="4114800" cy="45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OCEAN &amp; SKY</a:t>
            </a:r>
          </a:p>
        </p:txBody>
      </p:sp>
      <p:sp>
        <p:nvSpPr>
          <p:cNvPr id="106" name="Shape 93"/>
          <p:cNvSpPr txBox="1"/>
          <p:nvPr/>
        </p:nvSpPr>
        <p:spPr>
          <a:xfrm>
            <a:off x="457200" y="5029201"/>
            <a:ext cx="4114800" cy="45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GROUND &amp; VEGETATION</a:t>
            </a:r>
          </a:p>
        </p:txBody>
      </p:sp>
      <p:sp>
        <p:nvSpPr>
          <p:cNvPr id="107" name="Shape 94"/>
          <p:cNvSpPr txBox="1"/>
          <p:nvPr/>
        </p:nvSpPr>
        <p:spPr>
          <a:xfrm>
            <a:off x="4572000" y="2590800"/>
            <a:ext cx="4114800" cy="45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SUN, MOON, &amp; STARS</a:t>
            </a:r>
          </a:p>
        </p:txBody>
      </p:sp>
      <p:sp>
        <p:nvSpPr>
          <p:cNvPr id="108" name="Shape 95"/>
          <p:cNvSpPr txBox="1"/>
          <p:nvPr/>
        </p:nvSpPr>
        <p:spPr>
          <a:xfrm>
            <a:off x="4572000" y="3810001"/>
            <a:ext cx="4114800" cy="45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FISH &amp; BIRDS</a:t>
            </a:r>
          </a:p>
        </p:txBody>
      </p:sp>
      <p:sp>
        <p:nvSpPr>
          <p:cNvPr id="109" name="Shape 96"/>
          <p:cNvSpPr txBox="1"/>
          <p:nvPr/>
        </p:nvSpPr>
        <p:spPr>
          <a:xfrm>
            <a:off x="4495800" y="5029201"/>
            <a:ext cx="4267200" cy="45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LAND ANIMALS &amp; HUMANS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1" animBg="1" advAuto="0"/>
      <p:bldP spid="105" grpId="2" animBg="1" advAuto="0"/>
      <p:bldP spid="106" grpId="3" animBg="1" advAuto="0"/>
      <p:bldP spid="107" grpId="4" animBg="1" advAuto="0"/>
      <p:bldP spid="108" grpId="5" animBg="1" advAuto="0"/>
      <p:bldP spid="109" grpId="6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hape 99"/>
          <p:cNvSpPr txBox="1">
            <a:spLocks noGrp="1"/>
          </p:cNvSpPr>
          <p:nvPr>
            <p:ph type="title" idx="4294967295"/>
          </p:nvPr>
        </p:nvSpPr>
        <p:spPr>
          <a:xfrm>
            <a:off x="457200" y="2057400"/>
            <a:ext cx="8473811" cy="2036566"/>
          </a:xfrm>
          <a:prstGeom prst="rect">
            <a:avLst/>
          </a:prstGeom>
        </p:spPr>
        <p:txBody>
          <a:bodyPr/>
          <a:lstStyle/>
          <a:p>
            <a:pPr algn="l" defTabSz="786383">
              <a:buSzPct val="100000"/>
              <a:buChar char="•"/>
              <a:defRPr sz="2900">
                <a:latin typeface="Arial"/>
                <a:ea typeface="Arial"/>
                <a:cs typeface="Arial"/>
                <a:sym typeface="Arial"/>
              </a:defRPr>
            </a:pPr>
            <a:r>
              <a:t>  What does it mean to be partners with God in taking care of creation?</a:t>
            </a:r>
          </a:p>
          <a:p>
            <a:pPr algn="l" defTabSz="786383">
              <a:defRPr sz="2900">
                <a:latin typeface="Arial"/>
                <a:ea typeface="Arial"/>
                <a:cs typeface="Arial"/>
                <a:sym typeface="Arial"/>
              </a:defRPr>
            </a:pPr>
            <a:r>
              <a:t> True or False – All of creation was affected by Adam and Eve sinning.</a:t>
            </a:r>
          </a:p>
        </p:txBody>
      </p:sp>
      <p:sp>
        <p:nvSpPr>
          <p:cNvPr id="113" name="Shape 100"/>
          <p:cNvSpPr/>
          <p:nvPr/>
        </p:nvSpPr>
        <p:spPr>
          <a:xfrm>
            <a:off x="575732" y="2942762"/>
            <a:ext cx="1270004" cy="701545"/>
          </a:xfrm>
          <a:prstGeom prst="ellipse">
            <a:avLst/>
          </a:prstGeom>
          <a:ln w="76200">
            <a:solidFill>
              <a:srgbClr val="FF26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1" build="p" bldLvl="5" animBg="1" advAuto="0"/>
      <p:bldP spid="113" grpId="2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hape 103"/>
          <p:cNvSpPr txBox="1">
            <a:spLocks noGrp="1"/>
          </p:cNvSpPr>
          <p:nvPr>
            <p:ph type="title" idx="4294967295"/>
          </p:nvPr>
        </p:nvSpPr>
        <p:spPr>
          <a:xfrm>
            <a:off x="457200" y="1219200"/>
            <a:ext cx="8229600" cy="1905000"/>
          </a:xfrm>
          <a:prstGeom prst="rect">
            <a:avLst/>
          </a:prstGeom>
        </p:spPr>
        <p:txBody>
          <a:bodyPr/>
          <a:lstStyle>
            <a:lvl1pPr marL="514350" indent="-514350" algn="l"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Read the explanation to the First Article.</a:t>
            </a:r>
          </a:p>
        </p:txBody>
      </p:sp>
      <p:sp>
        <p:nvSpPr>
          <p:cNvPr id="117" name="Shape 104"/>
          <p:cNvSpPr txBox="1"/>
          <p:nvPr/>
        </p:nvSpPr>
        <p:spPr>
          <a:xfrm>
            <a:off x="990599" y="990600"/>
            <a:ext cx="6122501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4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Small Catechism (pgs. 15-16)</a:t>
            </a:r>
          </a:p>
        </p:txBody>
      </p:sp>
      <p:sp>
        <p:nvSpPr>
          <p:cNvPr id="118" name="Shape 105"/>
          <p:cNvSpPr txBox="1"/>
          <p:nvPr/>
        </p:nvSpPr>
        <p:spPr>
          <a:xfrm>
            <a:off x="457200" y="2494279"/>
            <a:ext cx="8229600" cy="1031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marL="514350" indent="-514350">
              <a:buSzPct val="100000"/>
              <a:buFont typeface="Arial"/>
              <a:buChar char="•"/>
              <a:defRPr sz="30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What is our response or duty according to the First Article?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hape 108"/>
          <p:cNvSpPr txBox="1">
            <a:spLocks noGrp="1"/>
          </p:cNvSpPr>
          <p:nvPr>
            <p:ph type="title" idx="4294967295"/>
          </p:nvPr>
        </p:nvSpPr>
        <p:spPr>
          <a:xfrm>
            <a:off x="457200" y="0"/>
            <a:ext cx="8229600" cy="6248400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rPr dirty="0"/>
              <a:t>Homework:</a:t>
            </a:r>
            <a:br>
              <a:rPr dirty="0"/>
            </a:br>
            <a:r>
              <a:rPr dirty="0"/>
              <a:t>Read the Second Article &amp; Meaning</a:t>
            </a:r>
            <a:br>
              <a:rPr dirty="0"/>
            </a:br>
            <a:r>
              <a:rPr dirty="0"/>
              <a:t>(SC Pgs. 16-17)</a:t>
            </a:r>
            <a:br>
              <a:rPr lang="en-US" dirty="0"/>
            </a:br>
            <a:br>
              <a:rPr lang="en-US" dirty="0"/>
            </a:br>
            <a:r>
              <a:rPr lang="en-US" i="1" dirty="0"/>
              <a:t>*Pastor Peter will be teaching the next 5 weeks.</a:t>
            </a:r>
            <a:endParaRPr i="1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7.jpeg" descr="image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3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Announcements"/>
          <p:cNvSpPr txBox="1">
            <a:spLocks noGrp="1"/>
          </p:cNvSpPr>
          <p:nvPr>
            <p:ph type="title" idx="4294967295"/>
          </p:nvPr>
        </p:nvSpPr>
        <p:spPr>
          <a:xfrm>
            <a:off x="457200" y="-88118"/>
            <a:ext cx="8229600" cy="1143001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5400" b="1" u="sng"/>
            </a:lvl1pPr>
          </a:lstStyle>
          <a:p>
            <a:r>
              <a:t>Announcements</a:t>
            </a:r>
          </a:p>
        </p:txBody>
      </p:sp>
      <p:sp>
        <p:nvSpPr>
          <p:cNvPr id="128" name="Jr. FLY Switch Party TONIGHT @ 5:30pm!…"/>
          <p:cNvSpPr txBox="1">
            <a:spLocks noGrp="1"/>
          </p:cNvSpPr>
          <p:nvPr>
            <p:ph type="body" idx="4294967295"/>
          </p:nvPr>
        </p:nvSpPr>
        <p:spPr>
          <a:xfrm>
            <a:off x="498973" y="924272"/>
            <a:ext cx="8713825" cy="5712931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277177" indent="-277177" defTabSz="886968">
              <a:spcBef>
                <a:spcPts val="0"/>
              </a:spcBef>
              <a:buChar char="–"/>
              <a:defRPr sz="3298" b="1"/>
            </a:pPr>
            <a:r>
              <a:rPr lang="en-US" dirty="0"/>
              <a:t>Thanks to everyone who attended our Jr. FLY Switch Party &amp; Sunday Night FLY last weekend!</a:t>
            </a:r>
            <a:endParaRPr dirty="0"/>
          </a:p>
          <a:p>
            <a:pPr marL="277177" indent="-277177" defTabSz="886968">
              <a:spcBef>
                <a:spcPts val="0"/>
              </a:spcBef>
              <a:buChar char="–"/>
              <a:defRPr sz="3298" b="1"/>
            </a:pPr>
            <a:r>
              <a:rPr lang="en-US" dirty="0"/>
              <a:t>Our next </a:t>
            </a:r>
            <a:r>
              <a:rPr dirty="0"/>
              <a:t>Sunday Night FLY </a:t>
            </a:r>
            <a:r>
              <a:rPr lang="en-US" dirty="0"/>
              <a:t>is called “Armor Up” on Sunday, Nov. 23 @ 7pm!</a:t>
            </a:r>
            <a:endParaRPr dirty="0"/>
          </a:p>
          <a:p>
            <a:pPr marL="720661" lvl="1" indent="-277177" defTabSz="886968">
              <a:spcBef>
                <a:spcPts val="0"/>
              </a:spcBef>
              <a:defRPr sz="3298" b="1"/>
            </a:pPr>
            <a:r>
              <a:rPr lang="en-US" dirty="0"/>
              <a:t>We’ll be using A LOT of tinfoil in our lesson!  Come and find out why!</a:t>
            </a:r>
          </a:p>
          <a:p>
            <a:pPr marL="720661" lvl="1" indent="-277177" defTabSz="886968">
              <a:spcBef>
                <a:spcPts val="0"/>
              </a:spcBef>
              <a:defRPr sz="3298" b="1"/>
            </a:pPr>
            <a:r>
              <a:rPr lang="en-US" dirty="0"/>
              <a:t>Plus we’ll worship &amp; play games!</a:t>
            </a:r>
          </a:p>
          <a:p>
            <a:pPr marL="720661" lvl="1" indent="-277177" defTabSz="886968">
              <a:spcBef>
                <a:spcPts val="0"/>
              </a:spcBef>
              <a:defRPr sz="3298" b="1"/>
            </a:pPr>
            <a:r>
              <a:rPr lang="en-US" dirty="0"/>
              <a:t>Bring your friends!</a:t>
            </a:r>
          </a:p>
          <a:p>
            <a:pPr marL="720661" lvl="1" indent="-277177" defTabSz="886968">
              <a:spcBef>
                <a:spcPts val="0"/>
              </a:spcBef>
              <a:defRPr sz="3298" b="1"/>
            </a:pPr>
            <a:r>
              <a:rPr lang="en-US" dirty="0"/>
              <a:t>Come early at 6:15 for dinner &amp; games!</a:t>
            </a:r>
            <a:endParaRPr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9161464" cy="6870700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Shape 113"/>
          <p:cNvSpPr txBox="1">
            <a:spLocks noGrp="1"/>
          </p:cNvSpPr>
          <p:nvPr>
            <p:ph type="title" idx="4294967295"/>
          </p:nvPr>
        </p:nvSpPr>
        <p:spPr>
          <a:xfrm>
            <a:off x="1095375" y="274636"/>
            <a:ext cx="7591425" cy="6278565"/>
          </a:xfrm>
          <a:prstGeom prst="rect">
            <a:avLst/>
          </a:prstGeom>
        </p:spPr>
        <p:txBody>
          <a:bodyPr/>
          <a:lstStyle/>
          <a:p>
            <a:br/>
            <a:r>
              <a:rPr sz="6000" b="1"/>
              <a:t>Closing Prayer</a:t>
            </a:r>
            <a:br>
              <a:rPr sz="6000" b="1"/>
            </a:br>
            <a:endParaRPr sz="6000" b="1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lide_3.png" descr="slid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Shape 114"/>
          <p:cNvSpPr txBox="1">
            <a:spLocks noGrp="1"/>
          </p:cNvSpPr>
          <p:nvPr>
            <p:ph type="body" sz="half" idx="4294967295"/>
          </p:nvPr>
        </p:nvSpPr>
        <p:spPr>
          <a:xfrm>
            <a:off x="762000" y="1143000"/>
            <a:ext cx="7543800" cy="2590800"/>
          </a:xfrm>
          <a:prstGeom prst="rect">
            <a:avLst/>
          </a:prstGeom>
        </p:spPr>
        <p:txBody>
          <a:bodyPr/>
          <a:lstStyle>
            <a:lvl1pPr marL="0" indent="0" algn="ctr" defTabSz="877822">
              <a:lnSpc>
                <a:spcPct val="90000"/>
              </a:lnSpc>
              <a:spcBef>
                <a:spcPts val="1300"/>
              </a:spcBef>
              <a:buSzTx/>
              <a:buNone/>
              <a:defRPr sz="5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Have a wonderful week!  Go in peace and serve the Lord!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721</Words>
  <Application>Microsoft Macintosh PowerPoint</Application>
  <PresentationFormat>On-screen Show (4:3)</PresentationFormat>
  <Paragraphs>109</Paragraphs>
  <Slides>24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Opening Prayer</vt:lpstr>
      <vt:lpstr>PowerPoint Presentation</vt:lpstr>
      <vt:lpstr>1. Which of these is not the name of a creed?</vt:lpstr>
      <vt:lpstr>2. Which of these is not one of the three persons of the Trinity?</vt:lpstr>
      <vt:lpstr>3. Gnosticism was the belief that:</vt:lpstr>
      <vt:lpstr>4. A creed is…</vt:lpstr>
      <vt:lpstr>5. The Apostles’ Creed was written by the 12 Apostles.</vt:lpstr>
      <vt:lpstr>6. The first creeds of the Church date back to…</vt:lpstr>
      <vt:lpstr>7. Creeds are important to the Church for…</vt:lpstr>
      <vt:lpstr>8. The Church’s most basic creedal statement is:</vt:lpstr>
      <vt:lpstr>Today’s Lesson</vt:lpstr>
      <vt:lpstr>Key Words</vt:lpstr>
      <vt:lpstr>“The Known Universe” Video</vt:lpstr>
      <vt:lpstr>PowerPoint Presentation</vt:lpstr>
      <vt:lpstr>Periodic Table of Elements</vt:lpstr>
      <vt:lpstr>Is there a place/person/occasion that comes to your mind when you think of God’s creation?</vt:lpstr>
      <vt:lpstr>Genesis 1:1-2:3</vt:lpstr>
      <vt:lpstr>  What does it mean to be partners with God in taking care of creation?  True or False – All of creation was affected by Adam and Eve sinning.</vt:lpstr>
      <vt:lpstr>Read the explanation to the First Article.</vt:lpstr>
      <vt:lpstr>Homework: Read the Second Article &amp; Meaning (SC Pgs. 16-17)  *Pastor Peter will be teaching the next 5 weeks.</vt:lpstr>
      <vt:lpstr>Announcements</vt:lpstr>
      <vt:lpstr> Closing Prayer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officeapps1</cp:lastModifiedBy>
  <cp:revision>4</cp:revision>
  <dcterms:modified xsi:type="dcterms:W3CDTF">2025-10-25T18:03:15Z</dcterms:modified>
</cp:coreProperties>
</file>