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7"/>
  </p:normalViewPr>
  <p:slideViewPr>
    <p:cSldViewPr snapToGrid="0">
      <p:cViewPr varScale="1">
        <p:scale>
          <a:sx n="119" d="100"/>
          <a:sy n="119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28" name="Double-click to edit"/>
          <p:cNvSpPr txBox="1">
            <a:spLocks noGrp="1"/>
          </p:cNvSpPr>
          <p:nvPr>
            <p:ph type="body" sz="quarter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500"/>
              </a:spcBef>
              <a:buSzTx/>
              <a:buNone/>
              <a:defRPr>
                <a:solidFill>
                  <a:srgbClr val="898989"/>
                </a:solidFill>
              </a:defRPr>
            </a:pPr>
            <a:endParaRPr/>
          </a:p>
        </p:txBody>
      </p:sp>
      <p:pic>
        <p:nvPicPr>
          <p:cNvPr id="29" name="herewestand_ppt_bg3.jpg" descr="herewestand_ppt_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WELCOME!"/>
          <p:cNvSpPr txBox="1"/>
          <p:nvPr/>
        </p:nvSpPr>
        <p:spPr>
          <a:xfrm>
            <a:off x="-1" y="914400"/>
            <a:ext cx="9144002" cy="777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400" b="1">
                <a:solidFill>
                  <a:srgbClr val="FBFCF8"/>
                </a:solidFill>
              </a:defRPr>
            </a:lvl1pPr>
          </a:lstStyle>
          <a:p>
            <a:r>
              <a:t>WELCOME!</a:t>
            </a:r>
          </a:p>
        </p:txBody>
      </p:sp>
      <p:sp>
        <p:nvSpPr>
          <p:cNvPr id="31" name="Please check-in &amp; pick up Sermon Notes"/>
          <p:cNvSpPr txBox="1"/>
          <p:nvPr/>
        </p:nvSpPr>
        <p:spPr>
          <a:xfrm>
            <a:off x="-1" y="5181601"/>
            <a:ext cx="9144002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 b="1">
                <a:solidFill>
                  <a:srgbClr val="FBFCF8"/>
                </a:solidFill>
              </a:defRPr>
            </a:lvl1pPr>
          </a:lstStyle>
          <a:p>
            <a:r>
              <a:t>Please check-in &amp; pick up Sermon Notes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Opening Prayer"/>
          <p:cNvSpPr txBox="1">
            <a:spLocks noGrp="1"/>
          </p:cNvSpPr>
          <p:nvPr>
            <p:ph type="title" idx="4294967295"/>
          </p:nvPr>
        </p:nvSpPr>
        <p:spPr>
          <a:xfrm>
            <a:off x="1095375" y="274637"/>
            <a:ext cx="7591425" cy="6278563"/>
          </a:xfrm>
          <a:prstGeom prst="rect">
            <a:avLst/>
          </a:prstGeom>
        </p:spPr>
        <p:txBody>
          <a:bodyPr>
            <a:normAutofit/>
          </a:bodyPr>
          <a:lstStyle/>
          <a:p>
            <a:br/>
            <a:r>
              <a:rPr sz="6000" b="1"/>
              <a:t>Opening Prayer</a:t>
            </a:r>
            <a:br>
              <a:rPr sz="6000" b="1"/>
            </a:br>
            <a:endParaRPr sz="6000" b="1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Quiz Show!"/>
          <p:cNvSpPr txBox="1">
            <a:spLocks noGrp="1"/>
          </p:cNvSpPr>
          <p:nvPr>
            <p:ph type="body" sz="half" idx="4294967295"/>
          </p:nvPr>
        </p:nvSpPr>
        <p:spPr>
          <a:xfrm>
            <a:off x="-1" y="2209800"/>
            <a:ext cx="9144002" cy="2286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Quiz Show!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1. You can always tell someone is a thief by the way he or she looks."/>
          <p:cNvSpPr txBox="1">
            <a:spLocks noGrp="1"/>
          </p:cNvSpPr>
          <p:nvPr>
            <p:ph type="title" idx="4294967295"/>
          </p:nvPr>
        </p:nvSpPr>
        <p:spPr>
          <a:xfrm>
            <a:off x="342900" y="75286"/>
            <a:ext cx="8534400" cy="179087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3200">
                <a:latin typeface="Arial"/>
                <a:ea typeface="Arial"/>
                <a:cs typeface="Arial"/>
                <a:sym typeface="Arial"/>
              </a:defRPr>
            </a:pPr>
            <a:br/>
            <a:r>
              <a:t>1. You can always tell someone is a thief by the way he or she looks.</a:t>
            </a:r>
          </a:p>
        </p:txBody>
      </p:sp>
      <p:sp>
        <p:nvSpPr>
          <p:cNvPr id="41" name="True…"/>
          <p:cNvSpPr txBox="1">
            <a:spLocks noGrp="1"/>
          </p:cNvSpPr>
          <p:nvPr>
            <p:ph type="body" idx="4294967295"/>
          </p:nvPr>
        </p:nvSpPr>
        <p:spPr>
          <a:xfrm>
            <a:off x="457200" y="2133600"/>
            <a:ext cx="8305800" cy="4144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False</a:t>
            </a:r>
          </a:p>
          <a:p>
            <a:pPr marL="514350" indent="-514350">
              <a:buSzTx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514350" indent="-514350">
              <a:buSzTx/>
              <a:buNone/>
            </a:pPr>
            <a:r>
              <a:t>		</a:t>
            </a:r>
          </a:p>
          <a:p>
            <a:pPr marL="514350" indent="-514350">
              <a:buSzTx/>
              <a:buNone/>
            </a:pPr>
            <a:r>
              <a:t>	</a:t>
            </a:r>
          </a:p>
        </p:txBody>
      </p:sp>
      <p:sp>
        <p:nvSpPr>
          <p:cNvPr id="42" name=""/>
          <p:cNvSpPr txBox="1"/>
          <p:nvPr/>
        </p:nvSpPr>
        <p:spPr>
          <a:xfrm>
            <a:off x="2179320" y="26670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2. Stealing is always something someone does intentionally."/>
          <p:cNvSpPr txBox="1">
            <a:spLocks noGrp="1"/>
          </p:cNvSpPr>
          <p:nvPr>
            <p:ph type="title" idx="4294967295"/>
          </p:nvPr>
        </p:nvSpPr>
        <p:spPr>
          <a:xfrm>
            <a:off x="457200" y="609599"/>
            <a:ext cx="8153400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2. Stealing is always something someone does intentionally.</a:t>
            </a:r>
          </a:p>
        </p:txBody>
      </p:sp>
      <p:sp>
        <p:nvSpPr>
          <p:cNvPr id="46" name="True…"/>
          <p:cNvSpPr txBox="1">
            <a:spLocks noGrp="1"/>
          </p:cNvSpPr>
          <p:nvPr>
            <p:ph type="body" idx="4294967295"/>
          </p:nvPr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False</a:t>
            </a:r>
            <a:r>
              <a:rPr>
                <a:latin typeface="+mn-lt"/>
                <a:ea typeface="+mn-ea"/>
                <a:cs typeface="+mn-cs"/>
                <a:sym typeface="Calibri"/>
              </a:rPr>
              <a:t> </a:t>
            </a:r>
          </a:p>
        </p:txBody>
      </p:sp>
      <p:sp>
        <p:nvSpPr>
          <p:cNvPr id="47" name=""/>
          <p:cNvSpPr txBox="1"/>
          <p:nvPr/>
        </p:nvSpPr>
        <p:spPr>
          <a:xfrm>
            <a:off x="2331720" y="26670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3. What does gossip steal from someone?"/>
          <p:cNvSpPr txBox="1">
            <a:spLocks noGrp="1"/>
          </p:cNvSpPr>
          <p:nvPr>
            <p:ph type="title" idx="4294967295"/>
          </p:nvPr>
        </p:nvSpPr>
        <p:spPr>
          <a:xfrm>
            <a:off x="457200" y="609599"/>
            <a:ext cx="8153400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3. What does gossip steal from someone?</a:t>
            </a:r>
          </a:p>
        </p:txBody>
      </p:sp>
      <p:sp>
        <p:nvSpPr>
          <p:cNvPr id="51" name="Their money.…"/>
          <p:cNvSpPr txBox="1">
            <a:spLocks noGrp="1"/>
          </p:cNvSpPr>
          <p:nvPr>
            <p:ph type="body" idx="4294967295"/>
          </p:nvPr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Their money.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Their confidence.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Their brain.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Their senses.</a:t>
            </a:r>
          </a:p>
        </p:txBody>
      </p:sp>
      <p:sp>
        <p:nvSpPr>
          <p:cNvPr id="52" name=""/>
          <p:cNvSpPr txBox="1"/>
          <p:nvPr/>
        </p:nvSpPr>
        <p:spPr>
          <a:xfrm>
            <a:off x="4541520" y="26670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4. According to the Small Catechism, how should we treat our neighbors?"/>
          <p:cNvSpPr txBox="1">
            <a:spLocks noGrp="1"/>
          </p:cNvSpPr>
          <p:nvPr>
            <p:ph type="title" idx="4294967295"/>
          </p:nvPr>
        </p:nvSpPr>
        <p:spPr>
          <a:xfrm>
            <a:off x="457200" y="609599"/>
            <a:ext cx="8153400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4. According to the Small Catechism, how should we treat our neighbors?</a:t>
            </a:r>
          </a:p>
        </p:txBody>
      </p:sp>
      <p:sp>
        <p:nvSpPr>
          <p:cNvPr id="56" name="Push them off cliffs.…"/>
          <p:cNvSpPr txBox="1">
            <a:spLocks noGrp="1"/>
          </p:cNvSpPr>
          <p:nvPr>
            <p:ph type="body" idx="4294967295"/>
          </p:nvPr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Push them off cliffs.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Take candy from babies.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Speak well of them.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Worship them.</a:t>
            </a:r>
          </a:p>
        </p:txBody>
      </p:sp>
      <p:sp>
        <p:nvSpPr>
          <p:cNvPr id="57" name=""/>
          <p:cNvSpPr txBox="1"/>
          <p:nvPr/>
        </p:nvSpPr>
        <p:spPr>
          <a:xfrm>
            <a:off x="4922520" y="32004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5. “Bearing false witness” includes betraying information that was shared with you in confidence.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001000" cy="1600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t>5. “Bearing false witness” includes betraying information that was shared with you in confidence.</a:t>
            </a:r>
          </a:p>
        </p:txBody>
      </p:sp>
      <p:sp>
        <p:nvSpPr>
          <p:cNvPr id="61" name="True…"/>
          <p:cNvSpPr txBox="1">
            <a:spLocks noGrp="1"/>
          </p:cNvSpPr>
          <p:nvPr>
            <p:ph type="body" idx="4294967295"/>
          </p:nvPr>
        </p:nvSpPr>
        <p:spPr>
          <a:xfrm>
            <a:off x="457200" y="25908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False  </a:t>
            </a:r>
          </a:p>
        </p:txBody>
      </p:sp>
      <p:sp>
        <p:nvSpPr>
          <p:cNvPr id="62" name=""/>
          <p:cNvSpPr txBox="1"/>
          <p:nvPr/>
        </p:nvSpPr>
        <p:spPr>
          <a:xfrm>
            <a:off x="2026920" y="25146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6. Lying and gossiping are good ways to create reliable order and structure in society.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305800" cy="14478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832104">
              <a:defRPr sz="3276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6. Lying and gossiping are good ways to create reliable order and structure in society.</a:t>
            </a:r>
          </a:p>
        </p:txBody>
      </p:sp>
      <p:sp>
        <p:nvSpPr>
          <p:cNvPr id="66" name="a. True…"/>
          <p:cNvSpPr txBox="1">
            <a:spLocks noGrp="1"/>
          </p:cNvSpPr>
          <p:nvPr>
            <p:ph type="body" idx="4294967295"/>
          </p:nvPr>
        </p:nvSpPr>
        <p:spPr>
          <a:xfrm>
            <a:off x="457200" y="2514600"/>
            <a:ext cx="8001000" cy="3581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a. True</a:t>
            </a:r>
          </a:p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b. False </a:t>
            </a:r>
          </a:p>
        </p:txBody>
      </p:sp>
      <p:sp>
        <p:nvSpPr>
          <p:cNvPr id="67" name=""/>
          <p:cNvSpPr txBox="1"/>
          <p:nvPr/>
        </p:nvSpPr>
        <p:spPr>
          <a:xfrm>
            <a:off x="2103120" y="30480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7. It’s easy to break these commandments. You don’t even have to say a word!"/>
          <p:cNvSpPr txBox="1">
            <a:spLocks noGrp="1"/>
          </p:cNvSpPr>
          <p:nvPr>
            <p:ph type="title" idx="4294967295"/>
          </p:nvPr>
        </p:nvSpPr>
        <p:spPr>
          <a:xfrm>
            <a:off x="419100" y="156792"/>
            <a:ext cx="8305800" cy="186981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3200">
                <a:latin typeface="Arial"/>
                <a:ea typeface="Arial"/>
                <a:cs typeface="Arial"/>
                <a:sym typeface="Arial"/>
              </a:defRPr>
            </a:pPr>
            <a:br/>
            <a:r>
              <a:t>7. It’s easy to break these commandments. You don’t even have to say a word!</a:t>
            </a:r>
          </a:p>
        </p:txBody>
      </p:sp>
      <p:sp>
        <p:nvSpPr>
          <p:cNvPr id="71" name="True…"/>
          <p:cNvSpPr txBox="1">
            <a:spLocks noGrp="1"/>
          </p:cNvSpPr>
          <p:nvPr>
            <p:ph type="body" idx="4294967295"/>
          </p:nvPr>
        </p:nvSpPr>
        <p:spPr>
          <a:xfrm>
            <a:off x="457200" y="2667000"/>
            <a:ext cx="8001000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False</a:t>
            </a:r>
          </a:p>
        </p:txBody>
      </p:sp>
      <p:sp>
        <p:nvSpPr>
          <p:cNvPr id="72" name=""/>
          <p:cNvSpPr txBox="1"/>
          <p:nvPr/>
        </p:nvSpPr>
        <p:spPr>
          <a:xfrm>
            <a:off x="2103120" y="25908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Memory Work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Memory Work</a:t>
            </a:r>
          </a:p>
        </p:txBody>
      </p:sp>
      <p:sp>
        <p:nvSpPr>
          <p:cNvPr id="76" name="Confirmands should write down their memory work on a piece of paper and hand in to Meredith.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4582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Confirmands should write down their memory work on a piece of paper and hand in to M</a:t>
            </a:r>
            <a:r>
              <a:rPr lang="en-US" dirty="0"/>
              <a:t>ark</a:t>
            </a:r>
            <a:r>
              <a:rPr dirty="0"/>
              <a:t>.</a:t>
            </a:r>
          </a:p>
          <a:p>
            <a:pPr>
              <a:buChar char="•"/>
              <a:defRPr sz="31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At your table, define the Key Words and answer the Big Question together on your Student Worksheets.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Key Words"/>
          <p:cNvSpPr txBox="1">
            <a:spLocks noGrp="1"/>
          </p:cNvSpPr>
          <p:nvPr>
            <p:ph type="title" idx="4294967295"/>
          </p:nvPr>
        </p:nvSpPr>
        <p:spPr>
          <a:xfrm>
            <a:off x="457200" y="-228601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80" name="CONTENTMENT:…"/>
          <p:cNvSpPr txBox="1">
            <a:spLocks noGrp="1"/>
          </p:cNvSpPr>
          <p:nvPr>
            <p:ph type="body" idx="4294967295"/>
          </p:nvPr>
        </p:nvSpPr>
        <p:spPr>
          <a:xfrm>
            <a:off x="228600" y="762000"/>
            <a:ext cx="8458200" cy="5486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CONTENTMENT: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An inner sense of calm and peace; being thankful to God for His many blessings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COVET: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To desire something or someone more than God.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1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Do you covet…"/>
          <p:cNvSpPr txBox="1">
            <a:spLocks noGrp="1"/>
          </p:cNvSpPr>
          <p:nvPr>
            <p:ph type="body" idx="4294967295"/>
          </p:nvPr>
        </p:nvSpPr>
        <p:spPr>
          <a:xfrm>
            <a:off x="-1" y="1676400"/>
            <a:ext cx="9144002" cy="2819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8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spcBef>
                <a:spcPts val="1900"/>
              </a:spcBef>
              <a:buSzTx/>
              <a:buNone/>
              <a:defRPr sz="8000">
                <a:latin typeface="Arial"/>
                <a:ea typeface="Arial"/>
                <a:cs typeface="Arial"/>
                <a:sym typeface="Arial"/>
              </a:defRPr>
            </a:pPr>
            <a:r>
              <a:t>Do you covet…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6cf3be59-7123-4b38-bab5-1ccba07fe9c3-VPC_APPLE_IPHONE_15_courtesy_apple.jpg.jpeg" descr="6cf3be59-7123-4b38-bab5-1ccba07fe9c3-VPC_APPLE_IPHONE_15_courtesy_apple.jp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57249"/>
            <a:ext cx="9144001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650d094a-53b9-4a19-a9ff-619440e09c84.jpeg" descr="650d094a-53b9-4a19-a9ff-619440e09c8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43062"/>
            <a:ext cx="9144001" cy="3571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90" name="american-eagle-logo.jpg" descr="american-eagle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0"/>
            <a:ext cx="5407025" cy="6213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93" name="new tent.jpg" descr="new 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1200" y="0"/>
            <a:ext cx="11766550" cy="70389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600"/>
            <a:ext cx="9144000" cy="5878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98" name="Aaron-Spelling-Mansion-2.jpg" descr="Aaron-Spelling-Mansion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160338"/>
            <a:ext cx="10668000" cy="709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101" name="private-jets-charter-02.jpg" descr="private-jets-charter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0" y="-304800"/>
            <a:ext cx="11114088" cy="7208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On your own, fill out the 3 columns on your worksheet.  Then share a few items with people sitting near you."/>
          <p:cNvSpPr txBox="1">
            <a:spLocks noGrp="1"/>
          </p:cNvSpPr>
          <p:nvPr>
            <p:ph type="body" idx="4294967295"/>
          </p:nvPr>
        </p:nvSpPr>
        <p:spPr>
          <a:xfrm>
            <a:off x="-1" y="609600"/>
            <a:ext cx="9144002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8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spcBef>
                <a:spcPts val="1200"/>
              </a:spcBef>
              <a:buSzTx/>
              <a:buNone/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On your own, fill out the </a:t>
            </a:r>
            <a:r>
              <a:rPr u="sng"/>
              <a:t>3 columns</a:t>
            </a:r>
            <a:r>
              <a:t> on your worksheet.  Then share a few items with people sitting near you.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9th &amp; 10th Commandments…"/>
          <p:cNvSpPr txBox="1">
            <a:spLocks noGrp="1"/>
          </p:cNvSpPr>
          <p:nvPr>
            <p:ph type="body" idx="4294967295"/>
          </p:nvPr>
        </p:nvSpPr>
        <p:spPr>
          <a:xfrm>
            <a:off x="-1" y="609600"/>
            <a:ext cx="9144002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8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buSzTx/>
              <a:buNone/>
              <a:defRPr sz="4000" b="1" u="sng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spcBef>
                <a:spcPts val="1200"/>
              </a:spcBef>
              <a:buSzTx/>
              <a:buNone/>
              <a:defRPr sz="5000" b="1" u="sng">
                <a:latin typeface="Arial"/>
                <a:ea typeface="Arial"/>
                <a:cs typeface="Arial"/>
                <a:sym typeface="Arial"/>
              </a:defRPr>
            </a:pPr>
            <a:r>
              <a:t>9</a:t>
            </a:r>
            <a:r>
              <a:rPr baseline="30000"/>
              <a:t>th</a:t>
            </a:r>
            <a:r>
              <a:t> &amp; 10</a:t>
            </a:r>
            <a:r>
              <a:rPr baseline="30000"/>
              <a:t>th</a:t>
            </a:r>
            <a:r>
              <a:t> Commandments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You shall not covet…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mall Catechism (pgs. 89)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Small Catechism (pgs. 89)</a:t>
            </a:r>
          </a:p>
        </p:txBody>
      </p:sp>
      <p:sp>
        <p:nvSpPr>
          <p:cNvPr id="111" name="What is the main difference between both commandments?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What is the main difference between both commandments?</a:t>
            </a:r>
          </a:p>
          <a:p>
            <a:pPr marL="742950" lvl="1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The 9</a:t>
            </a:r>
            <a:r>
              <a:rPr baseline="30000"/>
              <a:t>th</a:t>
            </a:r>
            <a:r>
              <a:t> Comm. deals with what your neighbor owns.</a:t>
            </a:r>
          </a:p>
          <a:p>
            <a:pPr marL="742950" lvl="1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The 10</a:t>
            </a:r>
            <a:r>
              <a:rPr baseline="30000"/>
              <a:t>th</a:t>
            </a:r>
            <a:r>
              <a:t> Comm. deals with the people that help your neighbor: wife, servant, etc…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What does God require of us in both of these commandments?</a:t>
            </a:r>
          </a:p>
          <a:p>
            <a:pPr marL="742950" lvl="1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Be content.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1" build="p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Matthew 6:19-34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Matthew 6:19-34</a:t>
            </a:r>
          </a:p>
        </p:txBody>
      </p:sp>
      <p:sp>
        <p:nvSpPr>
          <p:cNvPr id="115" name="What does Jesus mean in verse 21?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What does Jesus mean in verse 21?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Is Jesus saying we should never invest in possessions?  Why or why not?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Is He saying we shouldn’t take care of ourselves?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What does Jesus say about worrying?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1" build="p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Coveting = Worrying =  Not trusting God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5791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5400" b="1">
                <a:latin typeface="Arial"/>
                <a:ea typeface="Arial"/>
                <a:cs typeface="Arial"/>
                <a:sym typeface="Arial"/>
              </a:defRPr>
            </a:pPr>
            <a:r>
              <a:t>Coveting = Worrying = </a:t>
            </a:r>
            <a:br/>
            <a:r>
              <a:t>Not trusting God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he Close of the Commandments…"/>
          <p:cNvSpPr txBox="1">
            <a:spLocks noGrp="1"/>
          </p:cNvSpPr>
          <p:nvPr>
            <p:ph type="body" idx="4294967295"/>
          </p:nvPr>
        </p:nvSpPr>
        <p:spPr>
          <a:xfrm>
            <a:off x="-1" y="152400"/>
            <a:ext cx="9144002" cy="4343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4400" b="1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buSzTx/>
              <a:buNone/>
              <a:defRPr sz="4400" b="1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spcBef>
                <a:spcPts val="1000"/>
              </a:spcBef>
              <a:buSzTx/>
              <a:buNone/>
              <a:defRPr sz="4400" b="1">
                <a:latin typeface="Arial"/>
                <a:ea typeface="Arial"/>
                <a:cs typeface="Arial"/>
                <a:sym typeface="Arial"/>
              </a:defRPr>
            </a:pPr>
            <a:r>
              <a:t>The Close of the Commandments</a:t>
            </a:r>
          </a:p>
          <a:p>
            <a:pPr marL="0" indent="0" algn="ctr">
              <a:spcBef>
                <a:spcPts val="1000"/>
              </a:spcBef>
              <a:buSzTx/>
              <a:buNone/>
              <a:defRPr sz="4400" b="1">
                <a:latin typeface="Arial"/>
                <a:ea typeface="Arial"/>
                <a:cs typeface="Arial"/>
                <a:sym typeface="Arial"/>
              </a:defRPr>
            </a:pPr>
            <a:r>
              <a:t>(Small Catechism pg. 93)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Next Class:"/>
          <p:cNvSpPr txBox="1">
            <a:spLocks noGrp="1"/>
          </p:cNvSpPr>
          <p:nvPr>
            <p:ph type="title" idx="4294967295"/>
          </p:nvPr>
        </p:nvSpPr>
        <p:spPr>
          <a:xfrm>
            <a:off x="457200" y="468854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u="sng"/>
            </a:lvl1pPr>
          </a:lstStyle>
          <a:p>
            <a:r>
              <a:rPr dirty="0"/>
              <a:t>Next Class:</a:t>
            </a:r>
          </a:p>
        </p:txBody>
      </p:sp>
      <p:sp>
        <p:nvSpPr>
          <p:cNvPr id="125" name="NO CLASS &amp; NO HOMEWORK next Sunday!    (You’re welcome!)  You’re invited to our combined worship at 10am as we celebrate our 9th grade Confirmands!"/>
          <p:cNvSpPr txBox="1">
            <a:spLocks noGrp="1"/>
          </p:cNvSpPr>
          <p:nvPr>
            <p:ph type="body" idx="4294967295"/>
          </p:nvPr>
        </p:nvSpPr>
        <p:spPr>
          <a:xfrm>
            <a:off x="457200" y="1413416"/>
            <a:ext cx="822960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742950" lvl="1" indent="-285750">
              <a:spcBef>
                <a:spcPts val="0"/>
              </a:spcBef>
              <a:defRPr sz="3600" b="1"/>
            </a:pPr>
            <a:r>
              <a:rPr dirty="0"/>
              <a:t>NO CLASS &amp; NO HOMEWORK next Sunday!    </a:t>
            </a:r>
            <a:r>
              <a:rPr i="1" dirty="0"/>
              <a:t>(You’re welcome!)  You’re invited to our combined worship at </a:t>
            </a:r>
            <a:r>
              <a:rPr lang="en-US" i="1" dirty="0"/>
              <a:t>9:30</a:t>
            </a:r>
            <a:r>
              <a:rPr i="1" dirty="0"/>
              <a:t>am as we celebrate our 9th grade Confirmands!</a:t>
            </a:r>
            <a:endParaRPr lang="en-US" i="1" dirty="0"/>
          </a:p>
          <a:p>
            <a:pPr marL="742950" lvl="1" indent="-285750">
              <a:spcBef>
                <a:spcPts val="0"/>
              </a:spcBef>
              <a:defRPr sz="3600" b="1"/>
            </a:pPr>
            <a:r>
              <a:rPr lang="en-US" i="1" dirty="0"/>
              <a:t>NO CLASS on Oct. 26 for a church-wide service project.</a:t>
            </a:r>
          </a:p>
          <a:p>
            <a:pPr marL="742950" lvl="1" indent="-285750">
              <a:spcBef>
                <a:spcPts val="0"/>
              </a:spcBef>
              <a:defRPr sz="3600" b="1"/>
            </a:pPr>
            <a:r>
              <a:rPr lang="en-US" i="1" dirty="0"/>
              <a:t>Our next class will be Nov. 2 (no homework!)</a:t>
            </a:r>
            <a:endParaRPr i="1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eminders…"/>
          <p:cNvSpPr txBox="1">
            <a:spLocks noGrp="1"/>
          </p:cNvSpPr>
          <p:nvPr>
            <p:ph type="body" idx="4294967295"/>
          </p:nvPr>
        </p:nvSpPr>
        <p:spPr>
          <a:xfrm>
            <a:off x="-1" y="0"/>
            <a:ext cx="9144002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sz="6000" b="1" u="sng">
                <a:latin typeface="Arial"/>
                <a:ea typeface="Arial"/>
                <a:cs typeface="Arial"/>
                <a:sym typeface="Arial"/>
              </a:defRPr>
            </a:pPr>
            <a:r>
              <a:t>Reminders</a:t>
            </a:r>
          </a:p>
          <a:p>
            <a:pPr marL="0" indent="0">
              <a:spcBef>
                <a:spcPts val="800"/>
              </a:spcBef>
              <a:buChar char="•"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Total of 15 Sermon Notes due May 1</a:t>
            </a:r>
            <a:r>
              <a:rPr baseline="30000"/>
              <a:t>st</a:t>
            </a:r>
            <a:r>
              <a:t> </a:t>
            </a:r>
          </a:p>
          <a:p>
            <a:pPr marL="0" indent="0">
              <a:spcBef>
                <a:spcPts val="800"/>
              </a:spcBef>
              <a:buChar char="•"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Total of 15 Service Hours due May 1</a:t>
            </a:r>
            <a:r>
              <a:rPr baseline="30000"/>
              <a:t>st</a:t>
            </a:r>
            <a:r>
              <a:t> </a:t>
            </a:r>
            <a:r>
              <a:rPr sz="3200"/>
              <a:t>		-Fill out Report &amp; have it signed</a:t>
            </a:r>
          </a:p>
          <a:p>
            <a:pPr marL="742950" lvl="1" indent="-285750">
              <a:spcBef>
                <a:spcPts val="0"/>
              </a:spcBef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	-Turn in to the blue box on the Usher Shelf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457200" y="18760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u="sng"/>
            </a:lvl1pPr>
          </a:lstStyle>
          <a:p>
            <a:r>
              <a:t>Announcements</a:t>
            </a:r>
          </a:p>
        </p:txBody>
      </p:sp>
      <p:sp>
        <p:nvSpPr>
          <p:cNvPr id="132" name="Our next Sunday Night FLY is on Oct. 22 @ 7pm…"/>
          <p:cNvSpPr txBox="1">
            <a:spLocks noGrp="1"/>
          </p:cNvSpPr>
          <p:nvPr>
            <p:ph type="body" idx="4294967295"/>
          </p:nvPr>
        </p:nvSpPr>
        <p:spPr>
          <a:xfrm>
            <a:off x="457200" y="1048349"/>
            <a:ext cx="8679964" cy="56775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Sunday Night FLY is TONIGHT @ 7pm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"200</a:t>
            </a:r>
            <a:r>
              <a:rPr lang="en-US" baseline="30000" dirty="0"/>
              <a:t>th</a:t>
            </a:r>
            <a:r>
              <a:rPr lang="en-US" dirty="0"/>
              <a:t> Sunday Night FLY!”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We’re going to have a GLOW dance party!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AND play GLOW games!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Plus, there will be lots of snacks &amp; fun!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Invite your friends!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Closing Prayer"/>
          <p:cNvSpPr txBox="1">
            <a:spLocks noGrp="1"/>
          </p:cNvSpPr>
          <p:nvPr>
            <p:ph type="title" idx="4294967295"/>
          </p:nvPr>
        </p:nvSpPr>
        <p:spPr>
          <a:xfrm>
            <a:off x="1095375" y="274637"/>
            <a:ext cx="7591425" cy="6278563"/>
          </a:xfrm>
          <a:prstGeom prst="rect">
            <a:avLst/>
          </a:prstGeom>
        </p:spPr>
        <p:txBody>
          <a:bodyPr>
            <a:normAutofit/>
          </a:bodyPr>
          <a:lstStyle/>
          <a:p>
            <a:br/>
            <a:r>
              <a:rPr sz="6000" b="1"/>
              <a:t>Closing Prayer</a:t>
            </a:r>
            <a:br>
              <a:rPr sz="6000" b="1"/>
            </a:br>
            <a:endParaRPr sz="6000" b="1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Have a wonderful week!  Go in peace and serve the Lord!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Have a wonderful week!  Go in peace and serve the Lord!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566</Words>
  <Application>Microsoft Macintosh PowerPoint</Application>
  <PresentationFormat>On-screen Show (4:3)</PresentationFormat>
  <Paragraphs>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Office Theme</vt:lpstr>
      <vt:lpstr>PowerPoint Presentation</vt:lpstr>
      <vt:lpstr> Opening Prayer </vt:lpstr>
      <vt:lpstr>PowerPoint Presentation</vt:lpstr>
      <vt:lpstr> 1. You can always tell someone is a thief by the way he or she looks.</vt:lpstr>
      <vt:lpstr>2. Stealing is always something someone does intentionally.</vt:lpstr>
      <vt:lpstr>3. What does gossip steal from someone?</vt:lpstr>
      <vt:lpstr>4. According to the Small Catechism, how should we treat our neighbors?</vt:lpstr>
      <vt:lpstr>5. “Bearing false witness” includes betraying information that was shared with you in confidence.</vt:lpstr>
      <vt:lpstr>6. Lying and gossiping are good ways to create reliable order and structure in society.</vt:lpstr>
      <vt:lpstr> 7. It’s easy to break these commandments. You don’t even have to say a word!</vt:lpstr>
      <vt:lpstr>Memory Work</vt:lpstr>
      <vt:lpstr>Key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Small Catechism (pgs. 89)</vt:lpstr>
      <vt:lpstr>Matthew 6:19-34</vt:lpstr>
      <vt:lpstr>Coveting = Worrying =  Not trusting God</vt:lpstr>
      <vt:lpstr>PowerPoint Presentation</vt:lpstr>
      <vt:lpstr>Next Class:</vt:lpstr>
      <vt:lpstr>PowerPoint Presentation</vt:lpstr>
      <vt:lpstr>Announcements</vt:lpstr>
      <vt:lpstr> Closing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3</cp:revision>
  <dcterms:modified xsi:type="dcterms:W3CDTF">2025-09-02T21:00:36Z</dcterms:modified>
</cp:coreProperties>
</file>