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BDBDB"/>
          </a:solidFill>
        </a:fill>
      </a:tcStyle>
    </a:wholeTbl>
    <a:band2H>
      <a:tcTxStyle/>
      <a:tcStyle>
        <a:tcBdr/>
        <a:fill>
          <a:solidFill>
            <a:srgbClr val="EEEEEE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3CECE"/>
          </a:solidFill>
        </a:fill>
      </a:tcStyle>
    </a:wholeTbl>
    <a:band2H>
      <a:tcTxStyle/>
      <a:tcStyle>
        <a:tcBdr/>
        <a:fill>
          <a:solidFill>
            <a:srgbClr val="F1E8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7"/>
  </p:normalViewPr>
  <p:slideViewPr>
    <p:cSldViewPr snapToGrid="0">
      <p:cViewPr varScale="1">
        <p:scale>
          <a:sx n="119" d="100"/>
          <a:sy n="119" d="100"/>
        </p:scale>
        <p:origin x="16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4" name="Shape 3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6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28178" y="6404293"/>
            <a:ext cx="258623" cy="269239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514350" marR="0" indent="-51435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4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947057" marR="0" indent="-489857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4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371600" marR="0" indent="-4572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920238" marR="0" indent="-548638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4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438400" marR="0" indent="-6096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4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895600" marR="0" indent="-6096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352800" marR="0" indent="-6096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810000" marR="0" indent="-6096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267200" marR="0" indent="-6096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27"/>
          <p:cNvSpPr txBox="1">
            <a:spLocks noGrp="1"/>
          </p:cNvSpPr>
          <p:nvPr>
            <p:ph type="title" idx="4294967295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7" name="Shape 28"/>
          <p:cNvSpPr txBox="1">
            <a:spLocks noGrp="1"/>
          </p:cNvSpPr>
          <p:nvPr>
            <p:ph type="body" sz="quarter" idx="4294967295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  <a:defRPr>
                <a:solidFill>
                  <a:srgbClr val="898989"/>
                </a:solidFill>
              </a:defRPr>
            </a:pPr>
            <a:endParaRPr/>
          </a:p>
        </p:txBody>
      </p:sp>
      <p:pic>
        <p:nvPicPr>
          <p:cNvPr id="38" name="herewestand_ppt_bg3.jpeg" descr="herewestand_ppt_bg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Shape 30"/>
          <p:cNvSpPr txBox="1"/>
          <p:nvPr/>
        </p:nvSpPr>
        <p:spPr>
          <a:xfrm>
            <a:off x="-2" y="914400"/>
            <a:ext cx="9144004" cy="708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4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WELCOME!</a:t>
            </a:r>
          </a:p>
        </p:txBody>
      </p:sp>
      <p:sp>
        <p:nvSpPr>
          <p:cNvPr id="40" name="Shape 31"/>
          <p:cNvSpPr txBox="1"/>
          <p:nvPr/>
        </p:nvSpPr>
        <p:spPr>
          <a:xfrm>
            <a:off x="-2" y="5181601"/>
            <a:ext cx="9144004" cy="609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Please check-in &amp; sit at a table!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.jpeg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9161464" cy="6870700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Shape 34"/>
          <p:cNvSpPr txBox="1">
            <a:spLocks noGrp="1"/>
          </p:cNvSpPr>
          <p:nvPr>
            <p:ph type="title" idx="4294967295"/>
          </p:nvPr>
        </p:nvSpPr>
        <p:spPr>
          <a:xfrm>
            <a:off x="1095375" y="274636"/>
            <a:ext cx="7591425" cy="6278565"/>
          </a:xfrm>
          <a:prstGeom prst="rect">
            <a:avLst/>
          </a:prstGeom>
        </p:spPr>
        <p:txBody>
          <a:bodyPr/>
          <a:lstStyle/>
          <a:p>
            <a:br/>
            <a:r>
              <a:rPr sz="6000" b="1"/>
              <a:t>Opening Prayer</a:t>
            </a:r>
            <a:br>
              <a:rPr sz="6000" b="1"/>
            </a:br>
            <a:endParaRPr sz="6000" b="1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slide_3.png" descr="slide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6" name="Shape 37"/>
          <p:cNvSpPr txBox="1">
            <a:spLocks noGrp="1"/>
          </p:cNvSpPr>
          <p:nvPr>
            <p:ph type="body" sz="half" idx="4294967295"/>
          </p:nvPr>
        </p:nvSpPr>
        <p:spPr>
          <a:xfrm>
            <a:off x="-2" y="2209800"/>
            <a:ext cx="9144004" cy="2286001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1400"/>
              </a:spcBef>
              <a:buSzTx/>
              <a:buNone/>
              <a:defRPr sz="6000"/>
            </a:lvl1pPr>
          </a:lstStyle>
          <a:p>
            <a:r>
              <a:t>Quiz Show!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slide_1.jpg" descr="slid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0839" y="0"/>
            <a:ext cx="949484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Shape 40"/>
          <p:cNvSpPr txBox="1">
            <a:spLocks noGrp="1"/>
          </p:cNvSpPr>
          <p:nvPr>
            <p:ph type="title" idx="4294967295"/>
          </p:nvPr>
        </p:nvSpPr>
        <p:spPr>
          <a:xfrm>
            <a:off x="457200" y="533398"/>
            <a:ext cx="8229600" cy="1470445"/>
          </a:xfrm>
          <a:prstGeom prst="rect">
            <a:avLst/>
          </a:prstGeom>
        </p:spPr>
        <p:txBody>
          <a:bodyPr/>
          <a:lstStyle/>
          <a:p>
            <a:pPr algn="l" defTabSz="450615">
              <a:defRPr sz="3520">
                <a:latin typeface="Arial"/>
                <a:ea typeface="Arial"/>
                <a:cs typeface="Arial"/>
                <a:sym typeface="Arial"/>
              </a:defRPr>
            </a:pPr>
            <a:r>
              <a:t>1. Loving and honoring others includes…</a:t>
            </a:r>
            <a:br/>
            <a:endParaRPr/>
          </a:p>
        </p:txBody>
      </p:sp>
      <p:sp>
        <p:nvSpPr>
          <p:cNvPr id="50" name="Shape 41"/>
          <p:cNvSpPr txBox="1">
            <a:spLocks noGrp="1"/>
          </p:cNvSpPr>
          <p:nvPr>
            <p:ph type="body" idx="4294967295"/>
          </p:nvPr>
        </p:nvSpPr>
        <p:spPr>
          <a:xfrm>
            <a:off x="457200" y="1981200"/>
            <a:ext cx="8229600" cy="4876800"/>
          </a:xfrm>
          <a:prstGeom prst="rect">
            <a:avLst/>
          </a:prstGeom>
        </p:spPr>
        <p:txBody>
          <a:bodyPr/>
          <a:lstStyle/>
          <a:p>
            <a:pPr marL="563213" indent="-563213" defTabSz="667512">
              <a:lnSpc>
                <a:spcPct val="81000"/>
              </a:lnSpc>
              <a:spcBef>
                <a:spcPts val="500"/>
              </a:spcBef>
              <a:buFontTx/>
              <a:buAutoNum type="alphaLcPeriod"/>
              <a:defRPr sz="3500"/>
            </a:pPr>
            <a:r>
              <a:t>listening attentively when they are talking to you.</a:t>
            </a:r>
          </a:p>
          <a:p>
            <a:pPr marL="563213" indent="-563213" defTabSz="667512">
              <a:lnSpc>
                <a:spcPct val="81000"/>
              </a:lnSpc>
              <a:spcBef>
                <a:spcPts val="500"/>
              </a:spcBef>
              <a:buFontTx/>
              <a:buAutoNum type="alphaLcPeriod"/>
              <a:defRPr sz="3500"/>
            </a:pPr>
            <a:r>
              <a:t>interpreting everything they do in the best possible way when talking about them.</a:t>
            </a:r>
          </a:p>
          <a:p>
            <a:pPr marL="563213" indent="-563213" defTabSz="667512">
              <a:lnSpc>
                <a:spcPct val="81000"/>
              </a:lnSpc>
              <a:spcBef>
                <a:spcPts val="500"/>
              </a:spcBef>
              <a:buFontTx/>
              <a:buAutoNum type="alphaLcPeriod"/>
              <a:defRPr sz="3500"/>
            </a:pPr>
            <a:r>
              <a:t>faithfulness in carrying out                                your share of household              responsibilities.</a:t>
            </a:r>
          </a:p>
          <a:p>
            <a:pPr marL="563213" indent="-563213" defTabSz="667512">
              <a:lnSpc>
                <a:spcPct val="81000"/>
              </a:lnSpc>
              <a:spcBef>
                <a:spcPts val="500"/>
              </a:spcBef>
              <a:buFontTx/>
              <a:buAutoNum type="alphaLcPeriod"/>
              <a:defRPr sz="3500"/>
            </a:pPr>
            <a:r>
              <a:t>all of the above!</a:t>
            </a:r>
            <a:r>
              <a:rPr sz="1700"/>
              <a:t> </a:t>
            </a:r>
          </a:p>
          <a:p>
            <a:pPr marL="563213" indent="-563213" defTabSz="667512">
              <a:lnSpc>
                <a:spcPct val="63000"/>
              </a:lnSpc>
              <a:spcBef>
                <a:spcPts val="500"/>
              </a:spcBef>
              <a:buFontTx/>
              <a:buAutoNum type="alphaLcPeriod"/>
              <a:defRPr sz="1700"/>
            </a:pPr>
            <a:endParaRPr sz="1700"/>
          </a:p>
          <a:p>
            <a:pPr marL="375474" indent="-375474" defTabSz="667512">
              <a:lnSpc>
                <a:spcPct val="63000"/>
              </a:lnSpc>
              <a:spcBef>
                <a:spcPts val="200"/>
              </a:spcBef>
              <a:buSzTx/>
              <a:buNone/>
              <a:defRPr sz="1000"/>
            </a:pPr>
            <a:r>
              <a:t>	</a:t>
            </a:r>
          </a:p>
        </p:txBody>
      </p:sp>
      <p:sp>
        <p:nvSpPr>
          <p:cNvPr id="51" name="Shape 42"/>
          <p:cNvSpPr txBox="1"/>
          <p:nvPr/>
        </p:nvSpPr>
        <p:spPr>
          <a:xfrm>
            <a:off x="4229100" y="5502062"/>
            <a:ext cx="838200" cy="713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1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slide_1.jpg" descr="slid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0839" y="0"/>
            <a:ext cx="949484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Shape 45"/>
          <p:cNvSpPr txBox="1">
            <a:spLocks noGrp="1"/>
          </p:cNvSpPr>
          <p:nvPr>
            <p:ph type="title" idx="4294967295"/>
          </p:nvPr>
        </p:nvSpPr>
        <p:spPr>
          <a:xfrm>
            <a:off x="457200" y="609598"/>
            <a:ext cx="8382000" cy="1143004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2. Adultery means “sexual thoughts and actions outside of marriage.”</a:t>
            </a:r>
          </a:p>
        </p:txBody>
      </p:sp>
      <p:sp>
        <p:nvSpPr>
          <p:cNvPr id="55" name="Shape 46"/>
          <p:cNvSpPr txBox="1">
            <a:spLocks noGrp="1"/>
          </p:cNvSpPr>
          <p:nvPr>
            <p:ph type="body" idx="4294967295"/>
          </p:nvPr>
        </p:nvSpPr>
        <p:spPr>
          <a:xfrm>
            <a:off x="457200" y="2362200"/>
            <a:ext cx="8229600" cy="4221163"/>
          </a:xfrm>
          <a:prstGeom prst="rect">
            <a:avLst/>
          </a:prstGeom>
        </p:spPr>
        <p:txBody>
          <a:bodyPr/>
          <a:lstStyle/>
          <a:p>
            <a:pPr marL="771525" indent="-771525">
              <a:buFontTx/>
              <a:buAutoNum type="alphaLcPeriod"/>
              <a:defRPr sz="4000"/>
            </a:pPr>
            <a:r>
              <a:t>True</a:t>
            </a:r>
          </a:p>
          <a:p>
            <a:pPr marL="771525" indent="-771525">
              <a:buFontTx/>
              <a:buAutoNum type="alphaLcPeriod"/>
              <a:defRPr sz="4000"/>
            </a:pPr>
            <a:r>
              <a:t>False</a:t>
            </a:r>
          </a:p>
        </p:txBody>
      </p:sp>
      <p:sp>
        <p:nvSpPr>
          <p:cNvPr id="56" name="Shape 47"/>
          <p:cNvSpPr txBox="1"/>
          <p:nvPr/>
        </p:nvSpPr>
        <p:spPr>
          <a:xfrm>
            <a:off x="2554987" y="2374208"/>
            <a:ext cx="838201" cy="713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1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slide_1.jpg" descr="slid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0839" y="0"/>
            <a:ext cx="949484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Shape 50"/>
          <p:cNvSpPr txBox="1">
            <a:spLocks noGrp="1"/>
          </p:cNvSpPr>
          <p:nvPr>
            <p:ph type="title" idx="4294967295"/>
          </p:nvPr>
        </p:nvSpPr>
        <p:spPr>
          <a:xfrm>
            <a:off x="457200" y="533398"/>
            <a:ext cx="8229600" cy="1143004"/>
          </a:xfrm>
          <a:prstGeom prst="rect">
            <a:avLst/>
          </a:prstGeom>
        </p:spPr>
        <p:txBody>
          <a:bodyPr/>
          <a:lstStyle>
            <a:lvl1pPr algn="l" defTabSz="868680">
              <a:defRPr sz="3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3. God wants us to keep sexual relations within the confines of marriage because…</a:t>
            </a:r>
          </a:p>
        </p:txBody>
      </p:sp>
      <p:sp>
        <p:nvSpPr>
          <p:cNvPr id="60" name="Shape 51"/>
          <p:cNvSpPr txBox="1">
            <a:spLocks noGrp="1"/>
          </p:cNvSpPr>
          <p:nvPr>
            <p:ph type="body" idx="4294967295"/>
          </p:nvPr>
        </p:nvSpPr>
        <p:spPr>
          <a:xfrm>
            <a:off x="457200" y="2438400"/>
            <a:ext cx="8305800" cy="4419600"/>
          </a:xfrm>
          <a:prstGeom prst="rect">
            <a:avLst/>
          </a:prstGeom>
        </p:spPr>
        <p:txBody>
          <a:bodyPr/>
          <a:lstStyle/>
          <a:p>
            <a:pPr marL="488310" indent="-488310" defTabSz="896111">
              <a:buFontTx/>
              <a:buAutoNum type="alphaLcPeriod"/>
              <a:defRPr sz="3000"/>
            </a:pPr>
            <a:r>
              <a:t>God’s an old crab who likes to impose burdensome rules.</a:t>
            </a:r>
            <a:endParaRPr sz="4700"/>
          </a:p>
          <a:p>
            <a:pPr marL="488310" indent="-488310" defTabSz="896111">
              <a:buFontTx/>
              <a:buAutoNum type="alphaLcPeriod"/>
              <a:defRPr sz="3000"/>
            </a:pPr>
            <a:r>
              <a:t>God knows sex affects us physically and emotionally and doesn’t want us to get hurt.</a:t>
            </a:r>
            <a:endParaRPr sz="4700"/>
          </a:p>
          <a:p>
            <a:pPr marL="488310" indent="-488310" defTabSz="896111">
              <a:buFontTx/>
              <a:buAutoNum type="alphaLcPeriod"/>
              <a:defRPr sz="3000"/>
            </a:pPr>
            <a:r>
              <a:t>marriage is a safe zone for sex            because it’s backed by a                         promise of faithfulness.</a:t>
            </a:r>
            <a:endParaRPr sz="4700"/>
          </a:p>
          <a:p>
            <a:pPr marL="488310" indent="-488310" defTabSz="896111">
              <a:buFontTx/>
              <a:buAutoNum type="alphaLcPeriod"/>
              <a:defRPr sz="3000"/>
            </a:pPr>
            <a:r>
              <a:t>both b and c</a:t>
            </a:r>
          </a:p>
        </p:txBody>
      </p:sp>
      <p:sp>
        <p:nvSpPr>
          <p:cNvPr id="61" name="Shape 52"/>
          <p:cNvSpPr txBox="1"/>
          <p:nvPr/>
        </p:nvSpPr>
        <p:spPr>
          <a:xfrm>
            <a:off x="3445933" y="5757334"/>
            <a:ext cx="838202" cy="713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1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slide_1.jpg" descr="slid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0839" y="0"/>
            <a:ext cx="949484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4" name="Shape 55"/>
          <p:cNvSpPr txBox="1">
            <a:spLocks noGrp="1"/>
          </p:cNvSpPr>
          <p:nvPr>
            <p:ph type="title" idx="4294967295"/>
          </p:nvPr>
        </p:nvSpPr>
        <p:spPr>
          <a:xfrm>
            <a:off x="457200" y="457200"/>
            <a:ext cx="8305800" cy="1447800"/>
          </a:xfrm>
          <a:prstGeom prst="rect">
            <a:avLst/>
          </a:prstGeom>
        </p:spPr>
        <p:txBody>
          <a:bodyPr/>
          <a:lstStyle/>
          <a:p>
            <a:pPr algn="l">
              <a:defRPr sz="4000">
                <a:latin typeface="Arial"/>
                <a:ea typeface="Arial"/>
                <a:cs typeface="Arial"/>
                <a:sym typeface="Arial"/>
              </a:defRPr>
            </a:pPr>
            <a:r>
              <a:t>4. What is the promise attached to the 4</a:t>
            </a:r>
            <a:r>
              <a:rPr baseline="30000"/>
              <a:t>th</a:t>
            </a:r>
            <a:r>
              <a:t> commandment?</a:t>
            </a:r>
          </a:p>
        </p:txBody>
      </p:sp>
      <p:sp>
        <p:nvSpPr>
          <p:cNvPr id="65" name="Shape 56"/>
          <p:cNvSpPr txBox="1">
            <a:spLocks noGrp="1"/>
          </p:cNvSpPr>
          <p:nvPr>
            <p:ph type="body" sz="half" idx="4294967295"/>
          </p:nvPr>
        </p:nvSpPr>
        <p:spPr>
          <a:xfrm>
            <a:off x="457200" y="2057400"/>
            <a:ext cx="8153400" cy="3001964"/>
          </a:xfrm>
          <a:prstGeom prst="rect">
            <a:avLst/>
          </a:prstGeom>
        </p:spPr>
        <p:txBody>
          <a:bodyPr/>
          <a:lstStyle/>
          <a:p>
            <a:pPr marL="663511" indent="-663511" defTabSz="786383">
              <a:spcBef>
                <a:spcPts val="600"/>
              </a:spcBef>
              <a:buFontTx/>
              <a:buAutoNum type="alphaLcPeriod"/>
              <a:defRPr sz="4100"/>
            </a:pPr>
            <a:r>
              <a:t>“That you gain lots of money.”</a:t>
            </a:r>
          </a:p>
          <a:p>
            <a:pPr marL="663511" indent="-663511" defTabSz="786383">
              <a:spcBef>
                <a:spcPts val="600"/>
              </a:spcBef>
              <a:buFontTx/>
              <a:buAutoNum type="alphaLcPeriod"/>
              <a:defRPr sz="4100"/>
            </a:pPr>
            <a:r>
              <a:t>“That you become popular.”</a:t>
            </a:r>
          </a:p>
          <a:p>
            <a:pPr marL="663511" indent="-663511" defTabSz="786383">
              <a:spcBef>
                <a:spcPts val="600"/>
              </a:spcBef>
              <a:buFontTx/>
              <a:buAutoNum type="alphaLcPeriod"/>
              <a:defRPr sz="4100"/>
            </a:pPr>
            <a:r>
              <a:t>“That you enjoy a long life.”</a:t>
            </a:r>
          </a:p>
          <a:p>
            <a:pPr marL="663511" indent="-663511" defTabSz="786383">
              <a:spcBef>
                <a:spcPts val="600"/>
              </a:spcBef>
              <a:buFontTx/>
              <a:buAutoNum type="alphaLcPeriod"/>
              <a:defRPr sz="4100"/>
            </a:pPr>
            <a:r>
              <a:t>“That you have lots of children.”</a:t>
            </a:r>
          </a:p>
        </p:txBody>
      </p:sp>
      <p:sp>
        <p:nvSpPr>
          <p:cNvPr id="66" name="Shape 57"/>
          <p:cNvSpPr txBox="1"/>
          <p:nvPr/>
        </p:nvSpPr>
        <p:spPr>
          <a:xfrm>
            <a:off x="7509933" y="3445934"/>
            <a:ext cx="838202" cy="713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1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slide_1.jpg" descr="slid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0839" y="0"/>
            <a:ext cx="949484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0"/>
          <p:cNvSpPr txBox="1">
            <a:spLocks noGrp="1"/>
          </p:cNvSpPr>
          <p:nvPr>
            <p:ph type="title" idx="4294967295"/>
          </p:nvPr>
        </p:nvSpPr>
        <p:spPr>
          <a:xfrm>
            <a:off x="457200" y="609598"/>
            <a:ext cx="8305800" cy="1143004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5. It is possible to kill someone without actually physically ending their life. </a:t>
            </a:r>
          </a:p>
        </p:txBody>
      </p:sp>
      <p:sp>
        <p:nvSpPr>
          <p:cNvPr id="70" name="Shape 61"/>
          <p:cNvSpPr txBox="1">
            <a:spLocks noGrp="1"/>
          </p:cNvSpPr>
          <p:nvPr>
            <p:ph type="body" sz="half" idx="4294967295"/>
          </p:nvPr>
        </p:nvSpPr>
        <p:spPr>
          <a:xfrm>
            <a:off x="457200" y="2667000"/>
            <a:ext cx="8001000" cy="2971800"/>
          </a:xfrm>
          <a:prstGeom prst="rect">
            <a:avLst/>
          </a:prstGeom>
        </p:spPr>
        <p:txBody>
          <a:bodyPr/>
          <a:lstStyle/>
          <a:p>
            <a:pPr marL="771525" indent="-771525">
              <a:buFontTx/>
              <a:buAutoNum type="alphaLcPeriod"/>
            </a:pPr>
            <a:r>
              <a:t>True</a:t>
            </a:r>
          </a:p>
          <a:p>
            <a:pPr marL="771525" indent="-771525">
              <a:buFontTx/>
              <a:buAutoNum type="alphaLcPeriod"/>
            </a:pPr>
            <a:r>
              <a:t>False</a:t>
            </a:r>
          </a:p>
        </p:txBody>
      </p:sp>
      <p:sp>
        <p:nvSpPr>
          <p:cNvPr id="71" name="Shape 62"/>
          <p:cNvSpPr txBox="1"/>
          <p:nvPr/>
        </p:nvSpPr>
        <p:spPr>
          <a:xfrm>
            <a:off x="2675465" y="2794000"/>
            <a:ext cx="838202" cy="713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1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slide_1.jpg" descr="slid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0839" y="0"/>
            <a:ext cx="949484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4" name="Shape 65"/>
          <p:cNvSpPr txBox="1">
            <a:spLocks noGrp="1"/>
          </p:cNvSpPr>
          <p:nvPr>
            <p:ph type="title" idx="4294967295"/>
          </p:nvPr>
        </p:nvSpPr>
        <p:spPr>
          <a:xfrm>
            <a:off x="457200" y="609600"/>
            <a:ext cx="8305800" cy="1676400"/>
          </a:xfrm>
          <a:prstGeom prst="rect">
            <a:avLst/>
          </a:prstGeom>
        </p:spPr>
        <p:txBody>
          <a:bodyPr/>
          <a:lstStyle>
            <a:lvl1pPr algn="l" defTabSz="896111">
              <a:defRPr sz="39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6. The following is a way to “help our neighbors in all their physical needs”:</a:t>
            </a:r>
          </a:p>
        </p:txBody>
      </p:sp>
      <p:sp>
        <p:nvSpPr>
          <p:cNvPr id="75" name="Shape 66"/>
          <p:cNvSpPr txBox="1">
            <a:spLocks noGrp="1"/>
          </p:cNvSpPr>
          <p:nvPr>
            <p:ph type="body" sz="half" idx="4294967295"/>
          </p:nvPr>
        </p:nvSpPr>
        <p:spPr>
          <a:xfrm>
            <a:off x="457200" y="2667000"/>
            <a:ext cx="7010400" cy="2743200"/>
          </a:xfrm>
          <a:prstGeom prst="rect">
            <a:avLst/>
          </a:prstGeom>
        </p:spPr>
        <p:txBody>
          <a:bodyPr/>
          <a:lstStyle/>
          <a:p>
            <a:pPr marL="570927" indent="-570927" defTabSz="676655">
              <a:lnSpc>
                <a:spcPct val="90000"/>
              </a:lnSpc>
              <a:spcBef>
                <a:spcPts val="500"/>
              </a:spcBef>
              <a:buFontTx/>
              <a:buAutoNum type="alphaLcPeriod"/>
              <a:defRPr sz="3500"/>
            </a:pPr>
            <a:r>
              <a:t>Bringing them dinner</a:t>
            </a:r>
          </a:p>
          <a:p>
            <a:pPr marL="570927" indent="-570927" defTabSz="676655">
              <a:lnSpc>
                <a:spcPct val="90000"/>
              </a:lnSpc>
              <a:spcBef>
                <a:spcPts val="500"/>
              </a:spcBef>
              <a:buFontTx/>
              <a:buAutoNum type="alphaLcPeriod"/>
              <a:defRPr sz="3500"/>
            </a:pPr>
            <a:r>
              <a:t>Raking their leaves</a:t>
            </a:r>
          </a:p>
          <a:p>
            <a:pPr marL="570927" indent="-570927" defTabSz="676655">
              <a:lnSpc>
                <a:spcPct val="90000"/>
              </a:lnSpc>
              <a:spcBef>
                <a:spcPts val="500"/>
              </a:spcBef>
              <a:buFontTx/>
              <a:buAutoNum type="alphaLcPeriod"/>
              <a:defRPr sz="3500"/>
            </a:pPr>
            <a:r>
              <a:t>Caring for them when they are sick</a:t>
            </a:r>
          </a:p>
          <a:p>
            <a:pPr marL="570927" indent="-570927" defTabSz="676655">
              <a:lnSpc>
                <a:spcPct val="90000"/>
              </a:lnSpc>
              <a:spcBef>
                <a:spcPts val="500"/>
              </a:spcBef>
              <a:buFontTx/>
              <a:buAutoNum type="alphaLcPeriod"/>
              <a:defRPr sz="3500"/>
            </a:pPr>
            <a:r>
              <a:t>All of the above!</a:t>
            </a:r>
          </a:p>
        </p:txBody>
      </p:sp>
      <p:sp>
        <p:nvSpPr>
          <p:cNvPr id="76" name="Shape 67"/>
          <p:cNvSpPr txBox="1"/>
          <p:nvPr/>
        </p:nvSpPr>
        <p:spPr>
          <a:xfrm>
            <a:off x="4461933" y="4749801"/>
            <a:ext cx="838202" cy="713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1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slide_1.jpg" descr="slid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0839" y="0"/>
            <a:ext cx="949484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Shape 70"/>
          <p:cNvSpPr txBox="1">
            <a:spLocks noGrp="1"/>
          </p:cNvSpPr>
          <p:nvPr>
            <p:ph type="title" idx="4294967295"/>
          </p:nvPr>
        </p:nvSpPr>
        <p:spPr>
          <a:xfrm>
            <a:off x="457200" y="609600"/>
            <a:ext cx="8305800" cy="1676400"/>
          </a:xfrm>
          <a:prstGeom prst="rect">
            <a:avLst/>
          </a:prstGeom>
        </p:spPr>
        <p:txBody>
          <a:bodyPr/>
          <a:lstStyle>
            <a:lvl1pPr algn="l" defTabSz="841247">
              <a:defRPr sz="3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7. Confirmation students should talk with their parents about their Sermon Notes.</a:t>
            </a:r>
          </a:p>
        </p:txBody>
      </p:sp>
      <p:sp>
        <p:nvSpPr>
          <p:cNvPr id="80" name="Shape 71"/>
          <p:cNvSpPr txBox="1">
            <a:spLocks noGrp="1"/>
          </p:cNvSpPr>
          <p:nvPr>
            <p:ph type="body" sz="half" idx="4294967295"/>
          </p:nvPr>
        </p:nvSpPr>
        <p:spPr>
          <a:xfrm>
            <a:off x="457200" y="2667000"/>
            <a:ext cx="7010400" cy="2743200"/>
          </a:xfrm>
          <a:prstGeom prst="rect">
            <a:avLst/>
          </a:prstGeom>
        </p:spPr>
        <p:txBody>
          <a:bodyPr/>
          <a:lstStyle/>
          <a:p>
            <a:pPr marL="771525" indent="-771525">
              <a:lnSpc>
                <a:spcPct val="90000"/>
              </a:lnSpc>
              <a:buFontTx/>
              <a:buAutoNum type="alphaLcPeriod"/>
            </a:pPr>
            <a:r>
              <a:t>True</a:t>
            </a:r>
          </a:p>
          <a:p>
            <a:pPr marL="771525" indent="-771525">
              <a:lnSpc>
                <a:spcPct val="90000"/>
              </a:lnSpc>
              <a:buFontTx/>
              <a:buAutoNum type="alphaLcPeriod"/>
            </a:pPr>
            <a:r>
              <a:t>False</a:t>
            </a:r>
          </a:p>
        </p:txBody>
      </p:sp>
      <p:sp>
        <p:nvSpPr>
          <p:cNvPr id="81" name="Shape 72"/>
          <p:cNvSpPr txBox="1"/>
          <p:nvPr/>
        </p:nvSpPr>
        <p:spPr>
          <a:xfrm>
            <a:off x="2590800" y="2743200"/>
            <a:ext cx="838200" cy="713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1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4" name="Rectangle 2"/>
          <p:cNvSpPr txBox="1"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Memory Work</a:t>
            </a:r>
          </a:p>
        </p:txBody>
      </p:sp>
      <p:sp>
        <p:nvSpPr>
          <p:cNvPr id="85" name="Rectangle 3"/>
          <p:cNvSpPr txBox="1">
            <a:spLocks noGrp="1"/>
          </p:cNvSpPr>
          <p:nvPr>
            <p:ph type="body" idx="1"/>
          </p:nvPr>
        </p:nvSpPr>
        <p:spPr>
          <a:xfrm>
            <a:off x="381000" y="1828800"/>
            <a:ext cx="8458200" cy="4525963"/>
          </a:xfrm>
          <a:prstGeom prst="rect">
            <a:avLst/>
          </a:prstGeom>
        </p:spPr>
        <p:txBody>
          <a:bodyPr/>
          <a:lstStyle/>
          <a:p>
            <a:pPr>
              <a:defRPr sz="3100"/>
            </a:pPr>
            <a:r>
              <a:rPr dirty="0"/>
              <a:t>Confirmands should write down their memory work on a piece of paper and hand it to M</a:t>
            </a:r>
            <a:r>
              <a:rPr lang="en-US" dirty="0"/>
              <a:t>ark</a:t>
            </a:r>
            <a:r>
              <a:rPr dirty="0"/>
              <a:t>.</a:t>
            </a:r>
          </a:p>
          <a:p>
            <a:pPr>
              <a:defRPr sz="3100" b="1"/>
            </a:pPr>
            <a:r>
              <a:rPr dirty="0"/>
              <a:t>Students should define the Key Words when Memory Work is completed.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slide_2.png" descr="slid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Shape 79"/>
          <p:cNvSpPr txBox="1">
            <a:spLocks noGrp="1"/>
          </p:cNvSpPr>
          <p:nvPr>
            <p:ph type="title" idx="4294967295"/>
          </p:nvPr>
        </p:nvSpPr>
        <p:spPr>
          <a:xfrm>
            <a:off x="457200" y="685798"/>
            <a:ext cx="8229600" cy="1143004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Today’s Lesson</a:t>
            </a:r>
          </a:p>
        </p:txBody>
      </p:sp>
      <p:sp>
        <p:nvSpPr>
          <p:cNvPr id="89" name="Shape 80"/>
          <p:cNvSpPr txBox="1">
            <a:spLocks noGrp="1"/>
          </p:cNvSpPr>
          <p:nvPr>
            <p:ph type="body" idx="4294967295"/>
          </p:nvPr>
        </p:nvSpPr>
        <p:spPr>
          <a:xfrm>
            <a:off x="381000" y="18288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32184" indent="-332184">
              <a:buChar char="•"/>
              <a:defRPr sz="3100"/>
            </a:pPr>
            <a:r>
              <a:t>The 10 Commandments – Part 3</a:t>
            </a:r>
          </a:p>
          <a:p>
            <a:pPr marL="332184" indent="-332184">
              <a:buChar char="•"/>
              <a:defRPr sz="3100"/>
            </a:pPr>
            <a:r>
              <a:t>Key Words: Honesty, Protect, Integrity, Truth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slide_2.png" descr="slid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2" name="Shape 83"/>
          <p:cNvSpPr txBox="1">
            <a:spLocks noGrp="1"/>
          </p:cNvSpPr>
          <p:nvPr>
            <p:ph type="title" idx="4294967295"/>
          </p:nvPr>
        </p:nvSpPr>
        <p:spPr>
          <a:xfrm>
            <a:off x="457200" y="-228602"/>
            <a:ext cx="8229600" cy="1143004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Key Words</a:t>
            </a:r>
          </a:p>
        </p:txBody>
      </p:sp>
      <p:sp>
        <p:nvSpPr>
          <p:cNvPr id="93" name="Shape 84"/>
          <p:cNvSpPr txBox="1">
            <a:spLocks noGrp="1"/>
          </p:cNvSpPr>
          <p:nvPr>
            <p:ph type="body" idx="4294967295"/>
          </p:nvPr>
        </p:nvSpPr>
        <p:spPr>
          <a:xfrm>
            <a:off x="228600" y="762000"/>
            <a:ext cx="8458200" cy="5486400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ts val="500"/>
              </a:spcBef>
              <a:buSzTx/>
              <a:buNone/>
              <a:defRPr sz="2400" b="1"/>
            </a:pPr>
            <a:r>
              <a:t>HONESTY:</a:t>
            </a:r>
          </a:p>
          <a:p>
            <a:pPr marL="342900" indent="-342900">
              <a:lnSpc>
                <a:spcPct val="80000"/>
              </a:lnSpc>
              <a:spcBef>
                <a:spcPts val="500"/>
              </a:spcBef>
              <a:buSzTx/>
              <a:buNone/>
              <a:defRPr sz="2400" b="1"/>
            </a:pPr>
            <a:r>
              <a:t>	</a:t>
            </a:r>
            <a:r>
              <a:rPr b="0"/>
              <a:t>Being truthful in any situation.</a:t>
            </a:r>
          </a:p>
          <a:p>
            <a:pPr marL="342900" indent="-342900">
              <a:lnSpc>
                <a:spcPct val="80000"/>
              </a:lnSpc>
              <a:spcBef>
                <a:spcPts val="500"/>
              </a:spcBef>
              <a:buSzTx/>
              <a:buNone/>
              <a:defRPr sz="2400" b="1"/>
            </a:pPr>
            <a:r>
              <a:t>PROTECT:</a:t>
            </a:r>
          </a:p>
          <a:p>
            <a:pPr marL="342900" indent="-342900">
              <a:lnSpc>
                <a:spcPct val="80000"/>
              </a:lnSpc>
              <a:spcBef>
                <a:spcPts val="500"/>
              </a:spcBef>
              <a:buSzTx/>
              <a:buNone/>
              <a:defRPr sz="2400"/>
            </a:pPr>
            <a:r>
              <a:t>	To find a way to safeguard someone or something.  The prefix “pro” is Latin for “in front of.”</a:t>
            </a:r>
          </a:p>
          <a:p>
            <a:pPr marL="342900" indent="-342900">
              <a:lnSpc>
                <a:spcPct val="80000"/>
              </a:lnSpc>
              <a:spcBef>
                <a:spcPts val="500"/>
              </a:spcBef>
              <a:buSzTx/>
              <a:buNone/>
              <a:defRPr sz="2400" b="1"/>
            </a:pPr>
            <a:r>
              <a:t>INTEGRITY:</a:t>
            </a:r>
          </a:p>
          <a:p>
            <a:pPr marL="342900" indent="-342900">
              <a:lnSpc>
                <a:spcPct val="80000"/>
              </a:lnSpc>
              <a:spcBef>
                <a:spcPts val="500"/>
              </a:spcBef>
              <a:buSzTx/>
              <a:buNone/>
              <a:defRPr sz="2400"/>
            </a:pPr>
            <a:r>
              <a:t>	Live and do what you say you believe.  “Practice what you preach.”</a:t>
            </a:r>
          </a:p>
          <a:p>
            <a:pPr marL="342900" indent="-342900">
              <a:lnSpc>
                <a:spcPct val="80000"/>
              </a:lnSpc>
              <a:spcBef>
                <a:spcPts val="500"/>
              </a:spcBef>
              <a:buSzTx/>
              <a:buNone/>
              <a:defRPr sz="2400" b="1"/>
            </a:pPr>
            <a:r>
              <a:t>TRUTH:</a:t>
            </a:r>
          </a:p>
          <a:p>
            <a:pPr marL="342900" indent="-342900">
              <a:lnSpc>
                <a:spcPct val="80000"/>
              </a:lnSpc>
              <a:spcBef>
                <a:spcPts val="500"/>
              </a:spcBef>
              <a:buSzTx/>
              <a:buNone/>
              <a:defRPr sz="2400"/>
            </a:pPr>
            <a:r>
              <a:t>	Factual information or a reality that can’t be proven.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1" build="p" bldLvl="5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0" y="-6350"/>
            <a:ext cx="9156700" cy="6870700"/>
          </a:xfrm>
          <a:prstGeom prst="rect">
            <a:avLst/>
          </a:prstGeom>
          <a:ln w="12700">
            <a:miter lim="400000"/>
          </a:ln>
        </p:spPr>
      </p:pic>
      <p:sp>
        <p:nvSpPr>
          <p:cNvPr id="96" name="Shape 87"/>
          <p:cNvSpPr txBox="1">
            <a:spLocks noGrp="1"/>
          </p:cNvSpPr>
          <p:nvPr>
            <p:ph type="body" idx="4294967295"/>
          </p:nvPr>
        </p:nvSpPr>
        <p:spPr>
          <a:xfrm>
            <a:off x="-2" y="1676400"/>
            <a:ext cx="9144004" cy="2819400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1400"/>
              </a:spcBef>
              <a:buSzTx/>
              <a:buNone/>
              <a:defRPr sz="6000" b="1" u="sng"/>
            </a:pPr>
            <a:r>
              <a:t>7</a:t>
            </a:r>
            <a:r>
              <a:rPr baseline="30000"/>
              <a:t>th</a:t>
            </a:r>
            <a:r>
              <a:t> Commandment:</a:t>
            </a:r>
            <a:br/>
            <a:r>
              <a:rPr b="0" u="none"/>
              <a:t>You shall not steal.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slide_2.png" descr="slid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Shape 90"/>
          <p:cNvSpPr txBox="1">
            <a:spLocks noGrp="1"/>
          </p:cNvSpPr>
          <p:nvPr>
            <p:ph type="title" idx="4294967295"/>
          </p:nvPr>
        </p:nvSpPr>
        <p:spPr>
          <a:xfrm>
            <a:off x="457200" y="685798"/>
            <a:ext cx="8229600" cy="1143004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Small Catechism (pgs. 85-87)</a:t>
            </a:r>
          </a:p>
        </p:txBody>
      </p:sp>
      <p:sp>
        <p:nvSpPr>
          <p:cNvPr id="100" name="Shape 91"/>
          <p:cNvSpPr txBox="1">
            <a:spLocks noGrp="1"/>
          </p:cNvSpPr>
          <p:nvPr>
            <p:ph type="body" idx="4294967295"/>
          </p:nvPr>
        </p:nvSpPr>
        <p:spPr>
          <a:xfrm>
            <a:off x="381000" y="18288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32184" indent="-332184">
              <a:buChar char="•"/>
              <a:defRPr sz="3100"/>
            </a:pPr>
            <a:r>
              <a:t>What should we do for our neighbors?</a:t>
            </a:r>
          </a:p>
          <a:p>
            <a:pPr marL="746521" lvl="1" indent="-289321">
              <a:buChar char="•"/>
              <a:defRPr sz="2700"/>
            </a:pPr>
            <a:r>
              <a:t>Help them to improve and protect their possessions and income.</a:t>
            </a:r>
          </a:p>
          <a:p>
            <a:pPr marL="332184" indent="-332184">
              <a:buChar char="•"/>
              <a:defRPr sz="3100"/>
            </a:pPr>
            <a:r>
              <a:t>Read 1 John 3:17 on pg. 87.                   What material possessions do you have that you could give to those in need?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1" build="p" bldLvl="5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slide_2.png" descr="slid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Shape 94"/>
          <p:cNvSpPr txBox="1">
            <a:spLocks noGrp="1"/>
          </p:cNvSpPr>
          <p:nvPr>
            <p:ph type="title" idx="4294967295"/>
          </p:nvPr>
        </p:nvSpPr>
        <p:spPr>
          <a:xfrm>
            <a:off x="457200" y="685798"/>
            <a:ext cx="8229600" cy="1143004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Luke 16:19-31</a:t>
            </a:r>
          </a:p>
        </p:txBody>
      </p:sp>
      <p:sp>
        <p:nvSpPr>
          <p:cNvPr id="104" name="Shape 95"/>
          <p:cNvSpPr txBox="1">
            <a:spLocks noGrp="1"/>
          </p:cNvSpPr>
          <p:nvPr>
            <p:ph type="body" idx="4294967295"/>
          </p:nvPr>
        </p:nvSpPr>
        <p:spPr>
          <a:xfrm>
            <a:off x="381000" y="18288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32184" indent="-332184">
              <a:buChar char="•"/>
              <a:defRPr sz="3100"/>
            </a:pPr>
            <a:r>
              <a:t>Did the rich man go to hell because he was rich?</a:t>
            </a:r>
          </a:p>
          <a:p>
            <a:pPr marL="332184" indent="-332184">
              <a:buChar char="•"/>
              <a:defRPr sz="3100"/>
            </a:pPr>
            <a:r>
              <a:t>Did the beggar ever try to steal from the rich man?</a:t>
            </a:r>
          </a:p>
          <a:p>
            <a:pPr marL="332184" indent="-332184">
              <a:buChar char="•"/>
              <a:defRPr sz="3100"/>
            </a:pPr>
            <a:r>
              <a:t>Who are the people today that help us hear and see the problems caused by stealing more than we need?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1" build="p" bldLvl="5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slide_2.png" descr="slid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Shape 98"/>
          <p:cNvSpPr txBox="1">
            <a:spLocks noGrp="1"/>
          </p:cNvSpPr>
          <p:nvPr>
            <p:ph type="title" idx="4294967295"/>
          </p:nvPr>
        </p:nvSpPr>
        <p:spPr>
          <a:xfrm>
            <a:off x="457200" y="685798"/>
            <a:ext cx="8229600" cy="1143004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John 2:13-22</a:t>
            </a:r>
          </a:p>
        </p:txBody>
      </p:sp>
      <p:sp>
        <p:nvSpPr>
          <p:cNvPr id="108" name="Shape 99"/>
          <p:cNvSpPr txBox="1">
            <a:spLocks noGrp="1"/>
          </p:cNvSpPr>
          <p:nvPr>
            <p:ph type="body" idx="4294967295"/>
          </p:nvPr>
        </p:nvSpPr>
        <p:spPr>
          <a:xfrm>
            <a:off x="381000" y="18288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32184" indent="-332184">
              <a:buChar char="•"/>
              <a:defRPr sz="3100"/>
            </a:pPr>
            <a:r>
              <a:t>What is Jesus angry about?</a:t>
            </a:r>
          </a:p>
          <a:p>
            <a:pPr marL="746521" lvl="1" indent="-289321">
              <a:buChar char="•"/>
              <a:defRPr sz="2700"/>
            </a:pPr>
            <a:r>
              <a:t>People were stealing a holy and sacred space: the Temple.</a:t>
            </a:r>
          </a:p>
          <a:p>
            <a:pPr marL="332184" indent="-332184">
              <a:buChar char="•"/>
              <a:defRPr sz="3100"/>
            </a:pPr>
            <a:r>
              <a:t>What do you think Jesus means when He connects the temple to His body?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1" build="p" bldLvl="5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slide_3.png" descr="slide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Shape 102"/>
          <p:cNvSpPr txBox="1">
            <a:spLocks noGrp="1"/>
          </p:cNvSpPr>
          <p:nvPr>
            <p:ph type="body" idx="4294967295"/>
          </p:nvPr>
        </p:nvSpPr>
        <p:spPr>
          <a:xfrm>
            <a:off x="-2" y="990600"/>
            <a:ext cx="9144004" cy="3505200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1400"/>
              </a:spcBef>
              <a:buSzTx/>
              <a:buNone/>
              <a:defRPr sz="5400" b="1" u="sng"/>
            </a:pPr>
            <a:r>
              <a:t>Telephone Game!</a:t>
            </a:r>
          </a:p>
          <a:p>
            <a:pPr marL="0" indent="0" algn="ctr">
              <a:spcBef>
                <a:spcPts val="1400"/>
              </a:spcBef>
              <a:buSzTx/>
              <a:buNone/>
              <a:defRPr sz="5400"/>
            </a:pPr>
            <a:r>
              <a:t>Make a large circle around the entire room.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slide_3.png" descr="slide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Shape 105"/>
          <p:cNvSpPr txBox="1">
            <a:spLocks noGrp="1"/>
          </p:cNvSpPr>
          <p:nvPr>
            <p:ph type="body" idx="4294967295"/>
          </p:nvPr>
        </p:nvSpPr>
        <p:spPr>
          <a:xfrm>
            <a:off x="-2" y="956732"/>
            <a:ext cx="9144004" cy="3505203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1400"/>
              </a:spcBef>
              <a:buSzTx/>
              <a:buNone/>
              <a:defRPr sz="5400" b="1" u="sng"/>
            </a:pPr>
            <a:r>
              <a:t>At your table:</a:t>
            </a:r>
          </a:p>
          <a:p>
            <a:pPr marL="0" indent="0" algn="ctr">
              <a:spcBef>
                <a:spcPts val="1400"/>
              </a:spcBef>
              <a:buSzTx/>
              <a:buNone/>
              <a:defRPr sz="5400"/>
            </a:pPr>
            <a:r>
              <a:t>Answer the 3 questions on your worksheet.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0" y="-6350"/>
            <a:ext cx="9156700" cy="6870700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Shape 108"/>
          <p:cNvSpPr txBox="1">
            <a:spLocks noGrp="1"/>
          </p:cNvSpPr>
          <p:nvPr>
            <p:ph type="body" idx="4294967295"/>
          </p:nvPr>
        </p:nvSpPr>
        <p:spPr>
          <a:xfrm>
            <a:off x="-2" y="685800"/>
            <a:ext cx="9144004" cy="3810000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1400"/>
              </a:spcBef>
              <a:buSzTx/>
              <a:buNone/>
              <a:defRPr sz="6000" b="1" u="sng"/>
            </a:pPr>
            <a:r>
              <a:t>8</a:t>
            </a:r>
            <a:r>
              <a:rPr baseline="30000"/>
              <a:t>th</a:t>
            </a:r>
            <a:r>
              <a:t> Commandment:</a:t>
            </a:r>
            <a:br/>
            <a:r>
              <a:rPr b="0" u="none"/>
              <a:t>You shall not give false testimony against your neighbor.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slide_2.png" descr="slid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Shape 111"/>
          <p:cNvSpPr txBox="1">
            <a:spLocks noGrp="1"/>
          </p:cNvSpPr>
          <p:nvPr>
            <p:ph type="title" idx="4294967295"/>
          </p:nvPr>
        </p:nvSpPr>
        <p:spPr>
          <a:xfrm>
            <a:off x="457200" y="685798"/>
            <a:ext cx="8229600" cy="1143004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Small Catechism (pgs. 87-89)</a:t>
            </a:r>
          </a:p>
        </p:txBody>
      </p:sp>
      <p:sp>
        <p:nvSpPr>
          <p:cNvPr id="121" name="Shape 112"/>
          <p:cNvSpPr txBox="1">
            <a:spLocks noGrp="1"/>
          </p:cNvSpPr>
          <p:nvPr>
            <p:ph type="body" idx="4294967295"/>
          </p:nvPr>
        </p:nvSpPr>
        <p:spPr>
          <a:xfrm>
            <a:off x="381000" y="1828800"/>
            <a:ext cx="8610600" cy="3468821"/>
          </a:xfrm>
          <a:prstGeom prst="rect">
            <a:avLst/>
          </a:prstGeom>
        </p:spPr>
        <p:txBody>
          <a:bodyPr/>
          <a:lstStyle/>
          <a:p>
            <a:pPr marL="165866" indent="-165866" defTabSz="594359">
              <a:lnSpc>
                <a:spcPct val="90000"/>
              </a:lnSpc>
              <a:spcBef>
                <a:spcPts val="400"/>
              </a:spcBef>
              <a:buChar char="•"/>
              <a:defRPr sz="3100"/>
            </a:pPr>
            <a:r>
              <a:t> How should we treat our neighbors based on this commandment?</a:t>
            </a:r>
          </a:p>
          <a:p>
            <a:pPr marL="463046" lvl="1" indent="-165867" defTabSz="594359">
              <a:lnSpc>
                <a:spcPct val="90000"/>
              </a:lnSpc>
              <a:spcBef>
                <a:spcPts val="400"/>
              </a:spcBef>
              <a:buChar char="•"/>
              <a:defRPr sz="3100"/>
            </a:pPr>
            <a:r>
              <a:t>Defend them, speak well of them, and explain everything in the kindest way.</a:t>
            </a:r>
          </a:p>
          <a:p>
            <a:pPr marL="165866" indent="-165866" defTabSz="594359">
              <a:lnSpc>
                <a:spcPct val="90000"/>
              </a:lnSpc>
              <a:spcBef>
                <a:spcPts val="400"/>
              </a:spcBef>
              <a:buChar char="•"/>
              <a:defRPr sz="3100"/>
            </a:pPr>
            <a:r>
              <a:t>Read Prov. 11:13 on pg. 88.  What does gossip do?</a:t>
            </a:r>
          </a:p>
          <a:p>
            <a:pPr marL="463046" lvl="1" indent="-165867" defTabSz="594359">
              <a:lnSpc>
                <a:spcPct val="90000"/>
              </a:lnSpc>
              <a:spcBef>
                <a:spcPts val="400"/>
              </a:spcBef>
              <a:buChar char="•"/>
              <a:defRPr sz="3100"/>
            </a:pPr>
            <a:r>
              <a:t>Betrays confidence.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1" build="p" bldLvl="5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slide_2.png" descr="slid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Shape 115"/>
          <p:cNvSpPr txBox="1">
            <a:spLocks noGrp="1"/>
          </p:cNvSpPr>
          <p:nvPr>
            <p:ph type="title" idx="4294967295"/>
          </p:nvPr>
        </p:nvSpPr>
        <p:spPr>
          <a:xfrm>
            <a:off x="457200" y="685798"/>
            <a:ext cx="8229600" cy="1143004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Matthew 26:47-50</a:t>
            </a:r>
          </a:p>
        </p:txBody>
      </p:sp>
      <p:sp>
        <p:nvSpPr>
          <p:cNvPr id="125" name="Shape 116"/>
          <p:cNvSpPr txBox="1">
            <a:spLocks noGrp="1"/>
          </p:cNvSpPr>
          <p:nvPr>
            <p:ph type="body" idx="4294967295"/>
          </p:nvPr>
        </p:nvSpPr>
        <p:spPr>
          <a:xfrm>
            <a:off x="381000" y="1828800"/>
            <a:ext cx="8610600" cy="3632135"/>
          </a:xfrm>
          <a:prstGeom prst="rect">
            <a:avLst/>
          </a:prstGeom>
        </p:spPr>
        <p:txBody>
          <a:bodyPr/>
          <a:lstStyle/>
          <a:p>
            <a:pPr marL="298964" indent="-298964" defTabSz="822958">
              <a:lnSpc>
                <a:spcPct val="90000"/>
              </a:lnSpc>
              <a:spcBef>
                <a:spcPts val="600"/>
              </a:spcBef>
              <a:buChar char="•"/>
              <a:defRPr sz="2700"/>
            </a:pPr>
            <a:r>
              <a:t>What was Judas’ lie?</a:t>
            </a:r>
            <a:endParaRPr sz="4300"/>
          </a:p>
          <a:p>
            <a:pPr marL="671869" lvl="1" indent="-260388" defTabSz="822958">
              <a:lnSpc>
                <a:spcPct val="90000"/>
              </a:lnSpc>
              <a:spcBef>
                <a:spcPts val="600"/>
              </a:spcBef>
              <a:buChar char="•"/>
              <a:defRPr sz="2400"/>
            </a:pPr>
            <a:r>
              <a:t>He lied to the chief priests.</a:t>
            </a:r>
            <a:endParaRPr sz="4300"/>
          </a:p>
          <a:p>
            <a:pPr marL="671869" lvl="1" indent="-260388" defTabSz="822958">
              <a:lnSpc>
                <a:spcPct val="90000"/>
              </a:lnSpc>
              <a:spcBef>
                <a:spcPts val="600"/>
              </a:spcBef>
              <a:buChar char="•"/>
              <a:defRPr sz="2400"/>
            </a:pPr>
            <a:r>
              <a:t>He lied to Jesus and the disciples.</a:t>
            </a:r>
            <a:endParaRPr sz="4300"/>
          </a:p>
          <a:p>
            <a:pPr marL="298964" indent="-298964" defTabSz="822958">
              <a:lnSpc>
                <a:spcPct val="90000"/>
              </a:lnSpc>
              <a:spcBef>
                <a:spcPts val="600"/>
              </a:spcBef>
              <a:buChar char="•"/>
              <a:defRPr sz="2700"/>
            </a:pPr>
            <a:r>
              <a:t>Judas gave false testimony against Jesus.  We do, too.</a:t>
            </a:r>
            <a:endParaRPr sz="4300"/>
          </a:p>
          <a:p>
            <a:pPr marL="298964" indent="-298964" defTabSz="822958">
              <a:lnSpc>
                <a:spcPct val="90000"/>
              </a:lnSpc>
              <a:spcBef>
                <a:spcPts val="600"/>
              </a:spcBef>
              <a:buChar char="•"/>
              <a:defRPr sz="2700"/>
            </a:pPr>
            <a:r>
              <a:t>When we place another idol above God, we’re lying to ourselves that this idol is all that matters.  That’s a huge, FAT, LIE!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1" build="p" bldLvl="5" animBg="1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slide_2.png" descr="slid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Shape 119"/>
          <p:cNvSpPr txBox="1">
            <a:spLocks noGrp="1"/>
          </p:cNvSpPr>
          <p:nvPr>
            <p:ph type="title" idx="4294967295"/>
          </p:nvPr>
        </p:nvSpPr>
        <p:spPr>
          <a:xfrm>
            <a:off x="457200" y="685798"/>
            <a:ext cx="8229600" cy="1143004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We belong to God…</a:t>
            </a:r>
          </a:p>
        </p:txBody>
      </p:sp>
      <p:sp>
        <p:nvSpPr>
          <p:cNvPr id="129" name="Shape 120"/>
          <p:cNvSpPr txBox="1">
            <a:spLocks noGrp="1"/>
          </p:cNvSpPr>
          <p:nvPr>
            <p:ph type="body" idx="4294967295"/>
          </p:nvPr>
        </p:nvSpPr>
        <p:spPr>
          <a:xfrm>
            <a:off x="381000" y="1828800"/>
            <a:ext cx="8610600" cy="3692393"/>
          </a:xfrm>
          <a:prstGeom prst="rect">
            <a:avLst/>
          </a:prstGeom>
        </p:spPr>
        <p:txBody>
          <a:bodyPr/>
          <a:lstStyle/>
          <a:p>
            <a:pPr marL="342900" indent="-342900">
              <a:buSzTx/>
              <a:buNone/>
              <a:defRPr sz="2800"/>
            </a:pPr>
            <a:endParaRPr/>
          </a:p>
          <a:p>
            <a:pPr marL="385761" indent="-385761">
              <a:spcBef>
                <a:spcPts val="800"/>
              </a:spcBef>
              <a:buChar char="•"/>
              <a:defRPr sz="3600"/>
            </a:pPr>
            <a:r>
              <a:t>We’re FORGIVEN!</a:t>
            </a:r>
          </a:p>
          <a:p>
            <a:pPr marL="385761" indent="-385761">
              <a:spcBef>
                <a:spcPts val="800"/>
              </a:spcBef>
              <a:buChar char="•"/>
              <a:defRPr sz="3600"/>
            </a:pPr>
            <a:r>
              <a:t>We’re LOVED!</a:t>
            </a:r>
          </a:p>
          <a:p>
            <a:pPr marL="385761" indent="-385761">
              <a:spcBef>
                <a:spcPts val="800"/>
              </a:spcBef>
              <a:buChar char="•"/>
              <a:defRPr sz="3600"/>
            </a:pPr>
            <a:r>
              <a:t>We know the Way, TRUTH, and Life!</a:t>
            </a:r>
          </a:p>
          <a:p>
            <a:pPr marL="342900" indent="-342900" algn="ctr">
              <a:spcBef>
                <a:spcPts val="900"/>
              </a:spcBef>
              <a:buSzTx/>
              <a:buNone/>
              <a:defRPr sz="4000"/>
            </a:pPr>
            <a:r>
              <a:t>PRAISE THE LORD!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1" build="p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9161464" cy="6870700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Title 1"/>
          <p:cNvSpPr txBox="1">
            <a:spLocks noGrp="1"/>
          </p:cNvSpPr>
          <p:nvPr>
            <p:ph type="title"/>
          </p:nvPr>
        </p:nvSpPr>
        <p:spPr>
          <a:xfrm>
            <a:off x="457200" y="1844675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5400" b="1" u="sng"/>
            </a:lvl1pPr>
          </a:lstStyle>
          <a:p>
            <a:r>
              <a:t>For Next Sunday:</a:t>
            </a:r>
          </a:p>
        </p:txBody>
      </p:sp>
      <p:sp>
        <p:nvSpPr>
          <p:cNvPr id="133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57200" y="2789238"/>
            <a:ext cx="8229600" cy="4525963"/>
          </a:xfrm>
          <a:prstGeom prst="rect">
            <a:avLst/>
          </a:prstGeom>
        </p:spPr>
        <p:txBody>
          <a:bodyPr/>
          <a:lstStyle/>
          <a:p>
            <a:pPr lvl="1">
              <a:defRPr sz="3600" b="1">
                <a:latin typeface="Calibri"/>
                <a:ea typeface="Calibri"/>
                <a:cs typeface="Calibri"/>
                <a:sym typeface="Calibri"/>
              </a:defRPr>
            </a:pPr>
            <a:r>
              <a:t>Memorize: The 9</a:t>
            </a:r>
            <a:r>
              <a:rPr baseline="30000"/>
              <a:t>th</a:t>
            </a:r>
            <a:r>
              <a:t> &amp; 10</a:t>
            </a:r>
            <a:r>
              <a:rPr baseline="30000"/>
              <a:t>th</a:t>
            </a:r>
            <a:r>
              <a:t> Commandments &amp; their Meanings (SC pg. 13-14)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image2.jpeg" descr="image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9161463" cy="6870700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Announcements"/>
          <p:cNvSpPr txBox="1">
            <a:spLocks noGrp="1"/>
          </p:cNvSpPr>
          <p:nvPr>
            <p:ph type="title" idx="4294967295"/>
          </p:nvPr>
        </p:nvSpPr>
        <p:spPr>
          <a:xfrm>
            <a:off x="457200" y="18760"/>
            <a:ext cx="8229600" cy="1143002"/>
          </a:xfrm>
          <a:prstGeom prst="rect">
            <a:avLst/>
          </a:prstGeom>
        </p:spPr>
        <p:txBody>
          <a:bodyPr lIns="45719" tIns="45719" rIns="45719" bIns="45719"/>
          <a:lstStyle>
            <a:lvl1pPr>
              <a:defRPr sz="5400" b="1" u="sng"/>
            </a:lvl1pPr>
          </a:lstStyle>
          <a:p>
            <a:r>
              <a:t>Announcements</a:t>
            </a:r>
          </a:p>
        </p:txBody>
      </p:sp>
      <p:sp>
        <p:nvSpPr>
          <p:cNvPr id="137" name="THANK YOU to everyone who attended our Jr. FLY Fall Retreat! It was a BLAST!…"/>
          <p:cNvSpPr txBox="1">
            <a:spLocks noGrp="1"/>
          </p:cNvSpPr>
          <p:nvPr>
            <p:ph type="body" idx="4294967295"/>
          </p:nvPr>
        </p:nvSpPr>
        <p:spPr>
          <a:xfrm>
            <a:off x="457200" y="1048349"/>
            <a:ext cx="8679964" cy="5677594"/>
          </a:xfrm>
          <a:prstGeom prst="rect">
            <a:avLst/>
          </a:prstGeom>
        </p:spPr>
        <p:txBody>
          <a:bodyPr lIns="45719" tIns="45719" rIns="45719" bIns="45719"/>
          <a:lstStyle/>
          <a:p>
            <a:pPr marL="342900" indent="-342900">
              <a:buChar char="•"/>
              <a:defRPr sz="3200" b="1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THANK YOU to everyone who attended our Jr. FLY Fall Retreat! It was a BLAST!</a:t>
            </a:r>
          </a:p>
          <a:p>
            <a:pPr marL="342900" indent="-342900">
              <a:buChar char="•"/>
              <a:defRPr sz="3200" b="1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Sunday Night FLY is </a:t>
            </a:r>
            <a:r>
              <a:rPr lang="en-US" dirty="0"/>
              <a:t>NEXT Sunday </a:t>
            </a:r>
            <a:r>
              <a:rPr dirty="0"/>
              <a:t>@ 7pm</a:t>
            </a:r>
          </a:p>
          <a:p>
            <a:pPr marL="800100" lvl="1" indent="-342900">
              <a:buChar char="•"/>
              <a:defRPr sz="3200" b="1"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/>
              <a:t>"200</a:t>
            </a:r>
            <a:r>
              <a:rPr lang="en-US" baseline="30000" dirty="0"/>
              <a:t>th</a:t>
            </a:r>
            <a:r>
              <a:rPr lang="en-US" dirty="0"/>
              <a:t> Sunday Night FLY!”</a:t>
            </a:r>
          </a:p>
          <a:p>
            <a:pPr marL="800100" lvl="1" indent="-342900">
              <a:buChar char="•"/>
              <a:defRPr sz="3200" b="1"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/>
              <a:t>We’re going to have a GLOW dance party!</a:t>
            </a:r>
          </a:p>
          <a:p>
            <a:pPr marL="800100" lvl="1" indent="-342900">
              <a:buChar char="•"/>
              <a:defRPr sz="3200" b="1"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/>
              <a:t>AND play GLOW games!</a:t>
            </a:r>
          </a:p>
          <a:p>
            <a:pPr marL="800100" lvl="1" indent="-342900">
              <a:buChar char="•"/>
              <a:defRPr sz="3200" b="1"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/>
              <a:t>Plus, there will be lots of snacks &amp; fun!</a:t>
            </a:r>
            <a:endParaRPr dirty="0"/>
          </a:p>
          <a:p>
            <a:pPr marL="800100" lvl="1" indent="-342900">
              <a:buChar char="•"/>
              <a:defRPr sz="3200" b="1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Start inviting your friends!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image.jpeg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9161464" cy="6870700"/>
          </a:xfrm>
          <a:prstGeom prst="rect">
            <a:avLst/>
          </a:prstGeom>
          <a:ln w="12700">
            <a:miter lim="400000"/>
          </a:ln>
        </p:spPr>
      </p:pic>
      <p:sp>
        <p:nvSpPr>
          <p:cNvPr id="140" name="Shape 129"/>
          <p:cNvSpPr txBox="1">
            <a:spLocks noGrp="1"/>
          </p:cNvSpPr>
          <p:nvPr>
            <p:ph type="title" idx="4294967295"/>
          </p:nvPr>
        </p:nvSpPr>
        <p:spPr>
          <a:xfrm>
            <a:off x="1095375" y="274636"/>
            <a:ext cx="7591425" cy="6278565"/>
          </a:xfrm>
          <a:prstGeom prst="rect">
            <a:avLst/>
          </a:prstGeom>
        </p:spPr>
        <p:txBody>
          <a:bodyPr/>
          <a:lstStyle/>
          <a:p>
            <a:br/>
            <a:r>
              <a:rPr sz="6000" b="1"/>
              <a:t>Closing Prayer</a:t>
            </a:r>
            <a:br>
              <a:rPr sz="6000" b="1"/>
            </a:br>
            <a:endParaRPr sz="6000" b="1"/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slide_3.png" descr="slide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Shape 132"/>
          <p:cNvSpPr txBox="1">
            <a:spLocks noGrp="1"/>
          </p:cNvSpPr>
          <p:nvPr>
            <p:ph type="body" sz="half" idx="4294967295"/>
          </p:nvPr>
        </p:nvSpPr>
        <p:spPr>
          <a:xfrm>
            <a:off x="762000" y="1143000"/>
            <a:ext cx="7543800" cy="2590800"/>
          </a:xfrm>
          <a:prstGeom prst="rect">
            <a:avLst/>
          </a:prstGeom>
        </p:spPr>
        <p:txBody>
          <a:bodyPr/>
          <a:lstStyle>
            <a:lvl1pPr marL="0" indent="0" algn="ctr" defTabSz="877822">
              <a:lnSpc>
                <a:spcPct val="90000"/>
              </a:lnSpc>
              <a:spcBef>
                <a:spcPts val="1300"/>
              </a:spcBef>
              <a:buSzTx/>
              <a:buNone/>
              <a:defRPr sz="5700"/>
            </a:lvl1pPr>
          </a:lstStyle>
          <a:p>
            <a:r>
              <a:t>Have a wonderful week!  Go in peace and serve the Lord!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8F8F8F"/>
      </a:accent3>
      <a:accent4>
        <a:srgbClr val="707070"/>
      </a:accent4>
      <a:accent5>
        <a:srgbClr val="B2C0D9"/>
      </a:accent5>
      <a:accent6>
        <a:srgbClr val="AE4846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8F8F8F"/>
      </a:accent3>
      <a:accent4>
        <a:srgbClr val="707070"/>
      </a:accent4>
      <a:accent5>
        <a:srgbClr val="B2C0D9"/>
      </a:accent5>
      <a:accent6>
        <a:srgbClr val="AE4846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799</Words>
  <Application>Microsoft Macintosh PowerPoint</Application>
  <PresentationFormat>On-screen Show (4:3)</PresentationFormat>
  <Paragraphs>104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Helvetica Neue</vt:lpstr>
      <vt:lpstr>Default</vt:lpstr>
      <vt:lpstr>PowerPoint Presentation</vt:lpstr>
      <vt:lpstr> Opening Prayer </vt:lpstr>
      <vt:lpstr>PowerPoint Presentation</vt:lpstr>
      <vt:lpstr>1. Loving and honoring others includes… </vt:lpstr>
      <vt:lpstr>2. Adultery means “sexual thoughts and actions outside of marriage.”</vt:lpstr>
      <vt:lpstr>3. God wants us to keep sexual relations within the confines of marriage because…</vt:lpstr>
      <vt:lpstr>4. What is the promise attached to the 4th commandment?</vt:lpstr>
      <vt:lpstr>5. It is possible to kill someone without actually physically ending their life. </vt:lpstr>
      <vt:lpstr>6. The following is a way to “help our neighbors in all their physical needs”:</vt:lpstr>
      <vt:lpstr>7. Confirmation students should talk with their parents about their Sermon Notes.</vt:lpstr>
      <vt:lpstr>Memory Work</vt:lpstr>
      <vt:lpstr>Today’s Lesson</vt:lpstr>
      <vt:lpstr>Key Words</vt:lpstr>
      <vt:lpstr>PowerPoint Presentation</vt:lpstr>
      <vt:lpstr>Small Catechism (pgs. 85-87)</vt:lpstr>
      <vt:lpstr>Luke 16:19-31</vt:lpstr>
      <vt:lpstr>John 2:13-22</vt:lpstr>
      <vt:lpstr>PowerPoint Presentation</vt:lpstr>
      <vt:lpstr>PowerPoint Presentation</vt:lpstr>
      <vt:lpstr>PowerPoint Presentation</vt:lpstr>
      <vt:lpstr>Small Catechism (pgs. 87-89)</vt:lpstr>
      <vt:lpstr>Matthew 26:47-50</vt:lpstr>
      <vt:lpstr>We belong to God…</vt:lpstr>
      <vt:lpstr>For Next Sunday:</vt:lpstr>
      <vt:lpstr>Announcements</vt:lpstr>
      <vt:lpstr> Closing Prayer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officeapps1</cp:lastModifiedBy>
  <cp:revision>2</cp:revision>
  <dcterms:modified xsi:type="dcterms:W3CDTF">2025-09-02T20:52:10Z</dcterms:modified>
</cp:coreProperties>
</file>