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5" r:id="rId27"/>
    <p:sldId id="286" r:id="rId28"/>
    <p:sldId id="283" r:id="rId29"/>
    <p:sldId id="284" r:id="rId30"/>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7"/>
  </p:normalViewPr>
  <p:slideViewPr>
    <p:cSldViewPr snapToGrid="0">
      <p:cViewPr varScale="1">
        <p:scale>
          <a:sx n="119" d="100"/>
          <a:sy n="119" d="100"/>
        </p:scale>
        <p:origin x="16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faithpenfield.org/resources-form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ouble-click to edit"/>
          <p:cNvSpPr txBox="1">
            <a:spLocks noGrp="1"/>
          </p:cNvSpPr>
          <p:nvPr>
            <p:ph type="title" idx="4294967295"/>
          </p:nvPr>
        </p:nvSpPr>
        <p:spPr>
          <a:xfrm>
            <a:off x="685800" y="2130425"/>
            <a:ext cx="7772400" cy="1470025"/>
          </a:xfrm>
          <a:prstGeom prst="rect">
            <a:avLst/>
          </a:prstGeom>
        </p:spPr>
        <p:txBody>
          <a:bodyPr>
            <a:normAutofit/>
          </a:bodyPr>
          <a:lstStyle/>
          <a:p>
            <a:endParaRPr/>
          </a:p>
        </p:txBody>
      </p:sp>
      <p:sp>
        <p:nvSpPr>
          <p:cNvPr id="21" name="Double-click to edit"/>
          <p:cNvSpPr txBox="1">
            <a:spLocks noGrp="1"/>
          </p:cNvSpPr>
          <p:nvPr>
            <p:ph type="body" sz="quarter" idx="4294967295"/>
          </p:nvPr>
        </p:nvSpPr>
        <p:spPr>
          <a:xfrm>
            <a:off x="1371600" y="3886200"/>
            <a:ext cx="6400800" cy="1752600"/>
          </a:xfrm>
          <a:prstGeom prst="rect">
            <a:avLst/>
          </a:prstGeom>
        </p:spPr>
        <p:txBody>
          <a:bodyPr>
            <a:normAutofit/>
          </a:bodyPr>
          <a:lstStyle/>
          <a:p>
            <a:pPr marL="0" indent="0" algn="ctr">
              <a:buSzTx/>
              <a:buNone/>
              <a:defRPr>
                <a:solidFill>
                  <a:srgbClr val="898989"/>
                </a:solidFill>
              </a:defRPr>
            </a:pPr>
            <a:endParaRPr/>
          </a:p>
        </p:txBody>
      </p:sp>
      <p:pic>
        <p:nvPicPr>
          <p:cNvPr id="22" name="herewestand_ppt_bg3.jpg" descr="herewestand_ppt_bg3.jp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3" name="WELCOME!"/>
          <p:cNvSpPr txBox="1"/>
          <p:nvPr/>
        </p:nvSpPr>
        <p:spPr>
          <a:xfrm>
            <a:off x="45719" y="914400"/>
            <a:ext cx="9052562" cy="777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4400" b="1">
                <a:solidFill>
                  <a:srgbClr val="FFFFFF"/>
                </a:solidFill>
              </a:defRPr>
            </a:lvl1pPr>
          </a:lstStyle>
          <a:p>
            <a:r>
              <a:t>WELCOME!</a:t>
            </a:r>
          </a:p>
        </p:txBody>
      </p:sp>
      <p:sp>
        <p:nvSpPr>
          <p:cNvPr id="24" name="Please check-in &amp; sit at a table"/>
          <p:cNvSpPr txBox="1"/>
          <p:nvPr/>
        </p:nvSpPr>
        <p:spPr>
          <a:xfrm>
            <a:off x="45719" y="5181600"/>
            <a:ext cx="9052562" cy="650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600" b="1">
                <a:solidFill>
                  <a:srgbClr val="FFFFFF"/>
                </a:solidFill>
              </a:defRPr>
            </a:lvl1pPr>
          </a:lstStyle>
          <a:p>
            <a:r>
              <a:t>Please check-in &amp; sit at a table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27" name="Opening Prayer"/>
          <p:cNvSpPr txBox="1">
            <a:spLocks noGrp="1"/>
          </p:cNvSpPr>
          <p:nvPr>
            <p:ph type="title" idx="4294967295"/>
          </p:nvPr>
        </p:nvSpPr>
        <p:spPr>
          <a:xfrm>
            <a:off x="1095375" y="274637"/>
            <a:ext cx="7591425" cy="6278563"/>
          </a:xfrm>
          <a:prstGeom prst="rect">
            <a:avLst/>
          </a:prstGeom>
        </p:spPr>
        <p:txBody>
          <a:bodyPr>
            <a:normAutofit/>
          </a:bodyPr>
          <a:lstStyle/>
          <a:p>
            <a:pPr>
              <a:defRPr sz="6000" b="1"/>
            </a:pPr>
            <a:br/>
            <a:r>
              <a:t>Opening Prayer</a:t>
            </a:r>
            <a:b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30" name="Quiz Show!"/>
          <p:cNvSpPr txBox="1">
            <a:spLocks noGrp="1"/>
          </p:cNvSpPr>
          <p:nvPr>
            <p:ph type="body" sz="half" idx="4294967295"/>
          </p:nvPr>
        </p:nvSpPr>
        <p:spPr>
          <a:xfrm>
            <a:off x="-1" y="2209800"/>
            <a:ext cx="9144002" cy="2286001"/>
          </a:xfrm>
          <a:prstGeom prst="rect">
            <a:avLst/>
          </a:prstGeom>
        </p:spPr>
        <p:txBody>
          <a:bodyPr>
            <a:normAutofit/>
          </a:bodyPr>
          <a:lstStyle>
            <a:lvl1pPr marL="0" indent="0" algn="ctr">
              <a:spcBef>
                <a:spcPts val="1400"/>
              </a:spcBef>
              <a:buSzTx/>
              <a:buNone/>
              <a:defRPr sz="6000">
                <a:latin typeface="Arial"/>
                <a:ea typeface="Arial"/>
                <a:cs typeface="Arial"/>
                <a:sym typeface="Arial"/>
              </a:defRPr>
            </a:lvl1pPr>
          </a:lstStyle>
          <a:p>
            <a:r>
              <a:t>Quiz Show!</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33" name="1. Which of the following should be worshipped?"/>
          <p:cNvSpPr txBox="1">
            <a:spLocks noGrp="1"/>
          </p:cNvSpPr>
          <p:nvPr>
            <p:ph type="title" idx="4294967295"/>
          </p:nvPr>
        </p:nvSpPr>
        <p:spPr>
          <a:xfrm>
            <a:off x="457200" y="533400"/>
            <a:ext cx="7772400" cy="1447800"/>
          </a:xfrm>
          <a:prstGeom prst="rect">
            <a:avLst/>
          </a:prstGeom>
        </p:spPr>
        <p:txBody>
          <a:bodyPr>
            <a:normAutofit/>
          </a:bodyPr>
          <a:lstStyle>
            <a:lvl1pPr algn="l">
              <a:defRPr sz="4000"/>
            </a:lvl1pPr>
          </a:lstStyle>
          <a:p>
            <a:r>
              <a:t>1. Which of the following should be worshipped?</a:t>
            </a:r>
          </a:p>
        </p:txBody>
      </p:sp>
      <p:sp>
        <p:nvSpPr>
          <p:cNvPr id="34" name="a.  Good grades…"/>
          <p:cNvSpPr txBox="1">
            <a:spLocks noGrp="1"/>
          </p:cNvSpPr>
          <p:nvPr>
            <p:ph type="body" idx="4294967295"/>
          </p:nvPr>
        </p:nvSpPr>
        <p:spPr>
          <a:xfrm>
            <a:off x="457200" y="2133600"/>
            <a:ext cx="7772400" cy="4038600"/>
          </a:xfrm>
          <a:prstGeom prst="rect">
            <a:avLst/>
          </a:prstGeom>
        </p:spPr>
        <p:txBody>
          <a:bodyPr>
            <a:normAutofit/>
          </a:bodyPr>
          <a:lstStyle/>
          <a:p>
            <a:pPr marL="609600" indent="-609600">
              <a:spcBef>
                <a:spcPts val="800"/>
              </a:spcBef>
              <a:buSzTx/>
              <a:buNone/>
              <a:defRPr sz="3600"/>
            </a:pPr>
            <a:r>
              <a:t>a. 	Good grades</a:t>
            </a:r>
          </a:p>
          <a:p>
            <a:pPr marL="609600" indent="-609600">
              <a:spcBef>
                <a:spcPts val="800"/>
              </a:spcBef>
              <a:buSzTx/>
              <a:buNone/>
              <a:defRPr sz="3600"/>
            </a:pPr>
            <a:r>
              <a:t>b. 	Musical ability</a:t>
            </a:r>
          </a:p>
          <a:p>
            <a:pPr marL="609600" indent="-609600">
              <a:spcBef>
                <a:spcPts val="800"/>
              </a:spcBef>
              <a:buSzTx/>
              <a:buNone/>
              <a:defRPr sz="3600"/>
            </a:pPr>
            <a:r>
              <a:t>c. 	Athletes</a:t>
            </a:r>
          </a:p>
          <a:p>
            <a:pPr marL="609600" indent="-609600">
              <a:spcBef>
                <a:spcPts val="800"/>
              </a:spcBef>
              <a:buSzTx/>
              <a:buNone/>
              <a:defRPr sz="3600"/>
            </a:pPr>
            <a:r>
              <a:t>d. 	God</a:t>
            </a:r>
          </a:p>
        </p:txBody>
      </p:sp>
      <p:sp>
        <p:nvSpPr>
          <p:cNvPr id="35" name=""/>
          <p:cNvSpPr txBox="1"/>
          <p:nvPr/>
        </p:nvSpPr>
        <p:spPr>
          <a:xfrm>
            <a:off x="2026920" y="41148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38" name="2. When God says, “I am the Lord your God…you shall have no other gods before me,” it means God wants which of the following from you?"/>
          <p:cNvSpPr txBox="1">
            <a:spLocks noGrp="1"/>
          </p:cNvSpPr>
          <p:nvPr>
            <p:ph type="title" idx="4294967295"/>
          </p:nvPr>
        </p:nvSpPr>
        <p:spPr>
          <a:xfrm>
            <a:off x="457200" y="685799"/>
            <a:ext cx="7848600" cy="3059319"/>
          </a:xfrm>
          <a:prstGeom prst="rect">
            <a:avLst/>
          </a:prstGeom>
        </p:spPr>
        <p:txBody>
          <a:bodyPr>
            <a:normAutofit fontScale="90000"/>
          </a:bodyPr>
          <a:lstStyle/>
          <a:p>
            <a:pPr algn="l">
              <a:defRPr sz="4000"/>
            </a:pPr>
            <a:r>
              <a:t>2. When God says, “I am the Lord your God…you shall have no other gods before me,” it means God wants which of the following from you?</a:t>
            </a:r>
          </a:p>
        </p:txBody>
      </p:sp>
      <p:sp>
        <p:nvSpPr>
          <p:cNvPr id="39" name="a.  Love…"/>
          <p:cNvSpPr txBox="1">
            <a:spLocks noGrp="1"/>
          </p:cNvSpPr>
          <p:nvPr>
            <p:ph type="body" sz="half" idx="4294967295"/>
          </p:nvPr>
        </p:nvSpPr>
        <p:spPr>
          <a:xfrm>
            <a:off x="457200" y="3962400"/>
            <a:ext cx="7848600" cy="2362200"/>
          </a:xfrm>
          <a:prstGeom prst="rect">
            <a:avLst/>
          </a:prstGeom>
        </p:spPr>
        <p:txBody>
          <a:bodyPr>
            <a:normAutofit/>
          </a:bodyPr>
          <a:lstStyle/>
          <a:p>
            <a:pPr marL="609600" indent="-609600">
              <a:buSzTx/>
              <a:buNone/>
            </a:pPr>
            <a:r>
              <a:t>a. 	Love</a:t>
            </a:r>
          </a:p>
          <a:p>
            <a:pPr marL="609600" indent="-609600">
              <a:buSzTx/>
              <a:buNone/>
            </a:pPr>
            <a:r>
              <a:t>b. 	Respect</a:t>
            </a:r>
          </a:p>
          <a:p>
            <a:pPr marL="609600" indent="-609600">
              <a:buSzTx/>
              <a:buNone/>
            </a:pPr>
            <a:r>
              <a:t>c. 	Trust</a:t>
            </a:r>
          </a:p>
          <a:p>
            <a:pPr marL="609600" indent="-609600">
              <a:buSzTx/>
              <a:buNone/>
            </a:pPr>
            <a:r>
              <a:t>d. 	All of the above! </a:t>
            </a:r>
          </a:p>
        </p:txBody>
      </p:sp>
      <p:sp>
        <p:nvSpPr>
          <p:cNvPr id="40" name=""/>
          <p:cNvSpPr txBox="1"/>
          <p:nvPr/>
        </p:nvSpPr>
        <p:spPr>
          <a:xfrm>
            <a:off x="4008120" y="56388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1"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43" name="3. Which of the following are names that God is known by?"/>
          <p:cNvSpPr txBox="1">
            <a:spLocks noGrp="1"/>
          </p:cNvSpPr>
          <p:nvPr>
            <p:ph type="title" idx="4294967295"/>
          </p:nvPr>
        </p:nvSpPr>
        <p:spPr>
          <a:xfrm>
            <a:off x="457200" y="685799"/>
            <a:ext cx="8153400" cy="1143002"/>
          </a:xfrm>
          <a:prstGeom prst="rect">
            <a:avLst/>
          </a:prstGeom>
        </p:spPr>
        <p:txBody>
          <a:bodyPr>
            <a:normAutofit/>
          </a:bodyPr>
          <a:lstStyle>
            <a:lvl1pPr algn="l" defTabSz="777240">
              <a:defRPr sz="3400"/>
            </a:lvl1pPr>
          </a:lstStyle>
          <a:p>
            <a:r>
              <a:t>3. Which of the following are names that God is known by?</a:t>
            </a:r>
          </a:p>
        </p:txBody>
      </p:sp>
      <p:sp>
        <p:nvSpPr>
          <p:cNvPr id="44" name="a.  Father…"/>
          <p:cNvSpPr txBox="1">
            <a:spLocks noGrp="1"/>
          </p:cNvSpPr>
          <p:nvPr>
            <p:ph type="body" idx="4294967295"/>
          </p:nvPr>
        </p:nvSpPr>
        <p:spPr>
          <a:xfrm>
            <a:off x="457200" y="2209800"/>
            <a:ext cx="7924800" cy="4191000"/>
          </a:xfrm>
          <a:prstGeom prst="rect">
            <a:avLst/>
          </a:prstGeom>
        </p:spPr>
        <p:txBody>
          <a:bodyPr>
            <a:normAutofit/>
          </a:bodyPr>
          <a:lstStyle/>
          <a:p>
            <a:pPr marL="609600" indent="-609600">
              <a:buSzTx/>
              <a:buNone/>
            </a:pPr>
            <a:r>
              <a:t>a. 	Father</a:t>
            </a:r>
          </a:p>
          <a:p>
            <a:pPr marL="609600" indent="-609600">
              <a:buSzTx/>
              <a:buNone/>
            </a:pPr>
            <a:r>
              <a:t>b. 	Yahweh</a:t>
            </a:r>
          </a:p>
          <a:p>
            <a:pPr marL="609600" indent="-609600">
              <a:buSzTx/>
              <a:buNone/>
            </a:pPr>
            <a:r>
              <a:t>c. 	Abba</a:t>
            </a:r>
          </a:p>
          <a:p>
            <a:pPr marL="609600" indent="-609600">
              <a:buSzTx/>
              <a:buNone/>
            </a:pPr>
            <a:r>
              <a:t>d. 	All of the above</a:t>
            </a:r>
            <a:endParaRPr sz="3600"/>
          </a:p>
          <a:p>
            <a:pPr marL="609600" indent="-609600">
              <a:spcBef>
                <a:spcPts val="800"/>
              </a:spcBef>
              <a:buSzTx/>
              <a:buNone/>
              <a:defRPr sz="3600"/>
            </a:pPr>
            <a:r>
              <a:t> </a:t>
            </a:r>
          </a:p>
        </p:txBody>
      </p:sp>
      <p:sp>
        <p:nvSpPr>
          <p:cNvPr id="45" name=""/>
          <p:cNvSpPr txBox="1"/>
          <p:nvPr/>
        </p:nvSpPr>
        <p:spPr>
          <a:xfrm>
            <a:off x="4008120" y="38862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48" name="4. Know that quote! This is who said, “We are to fear and love God so that we do not use his name superstitiously, or use it to curse, swear, lie, or deceive, but call on him in prayer, praise, and thanksgiving.”"/>
          <p:cNvSpPr txBox="1">
            <a:spLocks noGrp="1"/>
          </p:cNvSpPr>
          <p:nvPr>
            <p:ph type="title" idx="4294967295"/>
          </p:nvPr>
        </p:nvSpPr>
        <p:spPr>
          <a:xfrm>
            <a:off x="457200" y="454172"/>
            <a:ext cx="8077200" cy="3027884"/>
          </a:xfrm>
          <a:prstGeom prst="rect">
            <a:avLst/>
          </a:prstGeom>
        </p:spPr>
        <p:txBody>
          <a:bodyPr>
            <a:normAutofit/>
          </a:bodyPr>
          <a:lstStyle/>
          <a:p>
            <a:pPr algn="l" defTabSz="722376">
              <a:defRPr sz="3160"/>
            </a:pPr>
            <a:br/>
            <a:r>
              <a:t>4. Know that quote! This is who said, “We are to fear and love God so that we do not use his name superstitiously, or use it to curse, swear, lie, or deceive, but call on him in prayer, praise, and thanksgiving.”</a:t>
            </a:r>
          </a:p>
        </p:txBody>
      </p:sp>
      <p:sp>
        <p:nvSpPr>
          <p:cNvPr id="49" name="a.  Jesus…"/>
          <p:cNvSpPr txBox="1">
            <a:spLocks noGrp="1"/>
          </p:cNvSpPr>
          <p:nvPr>
            <p:ph type="body" sz="half" idx="4294967295"/>
          </p:nvPr>
        </p:nvSpPr>
        <p:spPr>
          <a:xfrm>
            <a:off x="457200" y="3581400"/>
            <a:ext cx="7620000" cy="3276600"/>
          </a:xfrm>
          <a:prstGeom prst="rect">
            <a:avLst/>
          </a:prstGeom>
        </p:spPr>
        <p:txBody>
          <a:bodyPr>
            <a:normAutofit/>
          </a:bodyPr>
          <a:lstStyle/>
          <a:p>
            <a:pPr marL="609600" indent="-609600">
              <a:buSzTx/>
              <a:buNone/>
            </a:pPr>
            <a:r>
              <a:t>a. 	Jesus</a:t>
            </a:r>
          </a:p>
          <a:p>
            <a:pPr marL="609600" indent="-609600">
              <a:buSzTx/>
              <a:buNone/>
            </a:pPr>
            <a:r>
              <a:t>b. 	Pastor Peter</a:t>
            </a:r>
            <a:endParaRPr i="1"/>
          </a:p>
          <a:p>
            <a:pPr marL="609600" indent="-609600">
              <a:buSzTx/>
              <a:buNone/>
            </a:pPr>
            <a:r>
              <a:t>c. 	Martin Luther</a:t>
            </a:r>
            <a:endParaRPr i="1"/>
          </a:p>
          <a:p>
            <a:pPr marL="609600" indent="-609600">
              <a:buSzTx/>
              <a:buNone/>
            </a:pPr>
            <a:r>
              <a:t>d. 	Moses</a:t>
            </a:r>
          </a:p>
        </p:txBody>
      </p:sp>
      <p:sp>
        <p:nvSpPr>
          <p:cNvPr id="50" name=""/>
          <p:cNvSpPr txBox="1"/>
          <p:nvPr/>
        </p:nvSpPr>
        <p:spPr>
          <a:xfrm>
            <a:off x="3627120" y="46482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53" name="5. The sabbath was created because…"/>
          <p:cNvSpPr txBox="1">
            <a:spLocks noGrp="1"/>
          </p:cNvSpPr>
          <p:nvPr>
            <p:ph type="title" idx="4294967295"/>
          </p:nvPr>
        </p:nvSpPr>
        <p:spPr>
          <a:xfrm>
            <a:off x="381000" y="457200"/>
            <a:ext cx="7772400" cy="1600200"/>
          </a:xfrm>
          <a:prstGeom prst="rect">
            <a:avLst/>
          </a:prstGeom>
        </p:spPr>
        <p:txBody>
          <a:bodyPr>
            <a:normAutofit/>
          </a:bodyPr>
          <a:lstStyle>
            <a:lvl1pPr algn="l">
              <a:defRPr sz="4000"/>
            </a:lvl1pPr>
          </a:lstStyle>
          <a:p>
            <a:r>
              <a:t>5. The sabbath was created because…</a:t>
            </a:r>
          </a:p>
        </p:txBody>
      </p:sp>
      <p:sp>
        <p:nvSpPr>
          <p:cNvPr id="54" name="a.  everyone needs a break now and then.…"/>
          <p:cNvSpPr txBox="1">
            <a:spLocks noGrp="1"/>
          </p:cNvSpPr>
          <p:nvPr>
            <p:ph type="body" idx="4294967295"/>
          </p:nvPr>
        </p:nvSpPr>
        <p:spPr>
          <a:xfrm>
            <a:off x="457200" y="2209800"/>
            <a:ext cx="7620000" cy="4038600"/>
          </a:xfrm>
          <a:prstGeom prst="rect">
            <a:avLst/>
          </a:prstGeom>
        </p:spPr>
        <p:txBody>
          <a:bodyPr>
            <a:normAutofit/>
          </a:bodyPr>
          <a:lstStyle/>
          <a:p>
            <a:pPr marL="609600" indent="-609600">
              <a:buSzTx/>
              <a:buNone/>
            </a:pPr>
            <a:r>
              <a:t>a. 	everyone needs a break now and then.</a:t>
            </a:r>
          </a:p>
          <a:p>
            <a:pPr marL="609600" indent="-609600">
              <a:buSzTx/>
              <a:buNone/>
            </a:pPr>
            <a:r>
              <a:t>b. 	God likes to spend time with us.</a:t>
            </a:r>
          </a:p>
          <a:p>
            <a:pPr marL="609600" indent="-609600">
              <a:buSzTx/>
              <a:buNone/>
            </a:pPr>
            <a:r>
              <a:t>c. 	making time to worship God is a good thing.</a:t>
            </a:r>
          </a:p>
          <a:p>
            <a:pPr marL="609600" indent="-609600">
              <a:buSzTx/>
              <a:buNone/>
            </a:pPr>
            <a:r>
              <a:t>d. 	all of the above. </a:t>
            </a:r>
          </a:p>
        </p:txBody>
      </p:sp>
      <p:sp>
        <p:nvSpPr>
          <p:cNvPr id="55" name=""/>
          <p:cNvSpPr txBox="1"/>
          <p:nvPr/>
        </p:nvSpPr>
        <p:spPr>
          <a:xfrm>
            <a:off x="4008120" y="44196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58" name="6. The Israelites have always worshipped only one god."/>
          <p:cNvSpPr txBox="1">
            <a:spLocks noGrp="1"/>
          </p:cNvSpPr>
          <p:nvPr>
            <p:ph type="title" idx="4294967295"/>
          </p:nvPr>
        </p:nvSpPr>
        <p:spPr>
          <a:xfrm>
            <a:off x="457200" y="761999"/>
            <a:ext cx="8686800" cy="1143002"/>
          </a:xfrm>
          <a:prstGeom prst="rect">
            <a:avLst/>
          </a:prstGeom>
        </p:spPr>
        <p:txBody>
          <a:bodyPr>
            <a:normAutofit/>
          </a:bodyPr>
          <a:lstStyle>
            <a:lvl1pPr algn="l" defTabSz="777240">
              <a:defRPr sz="3400"/>
            </a:lvl1pPr>
          </a:lstStyle>
          <a:p>
            <a:r>
              <a:t>6. The Israelites have always worshipped only one god.</a:t>
            </a:r>
          </a:p>
        </p:txBody>
      </p:sp>
      <p:sp>
        <p:nvSpPr>
          <p:cNvPr id="59" name="True…"/>
          <p:cNvSpPr txBox="1">
            <a:spLocks noGrp="1"/>
          </p:cNvSpPr>
          <p:nvPr>
            <p:ph type="body" idx="4294967295"/>
          </p:nvPr>
        </p:nvSpPr>
        <p:spPr>
          <a:xfrm>
            <a:off x="457200" y="2286000"/>
            <a:ext cx="7772400" cy="4191000"/>
          </a:xfrm>
          <a:prstGeom prst="rect">
            <a:avLst/>
          </a:prstGeom>
        </p:spPr>
        <p:txBody>
          <a:bodyPr>
            <a:normAutofit/>
          </a:bodyPr>
          <a:lstStyle/>
          <a:p>
            <a:pPr marL="609600" indent="-609600">
              <a:buFontTx/>
              <a:buAutoNum type="alphaLcPeriod"/>
            </a:pPr>
            <a:r>
              <a:t>True</a:t>
            </a:r>
          </a:p>
          <a:p>
            <a:pPr marL="609600" indent="-609600">
              <a:buFontTx/>
              <a:buAutoNum type="alphaLcPeriod"/>
            </a:pPr>
            <a:r>
              <a:t>False</a:t>
            </a:r>
          </a:p>
        </p:txBody>
      </p:sp>
      <p:sp>
        <p:nvSpPr>
          <p:cNvPr id="60" name=""/>
          <p:cNvSpPr txBox="1"/>
          <p:nvPr/>
        </p:nvSpPr>
        <p:spPr>
          <a:xfrm>
            <a:off x="2103120" y="28194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63" name="7. It’s okay to worship other gods as long as you know which god is the head honcho and deserves the most respect and praise."/>
          <p:cNvSpPr txBox="1">
            <a:spLocks noGrp="1"/>
          </p:cNvSpPr>
          <p:nvPr>
            <p:ph type="title" idx="4294967295"/>
          </p:nvPr>
        </p:nvSpPr>
        <p:spPr>
          <a:xfrm>
            <a:off x="457200" y="205426"/>
            <a:ext cx="8229600" cy="3294650"/>
          </a:xfrm>
          <a:prstGeom prst="rect">
            <a:avLst/>
          </a:prstGeom>
        </p:spPr>
        <p:txBody>
          <a:bodyPr>
            <a:normAutofit/>
          </a:bodyPr>
          <a:lstStyle/>
          <a:p>
            <a:pPr algn="l">
              <a:defRPr sz="4000"/>
            </a:pPr>
            <a:r>
              <a:t>7. It’s okay to worship other gods as long as you know which god is the head honcho and deserves the most respect and praise.</a:t>
            </a:r>
            <a:r>
              <a:rPr sz="4400"/>
              <a:t> </a:t>
            </a:r>
          </a:p>
        </p:txBody>
      </p:sp>
      <p:sp>
        <p:nvSpPr>
          <p:cNvPr id="64" name="True…"/>
          <p:cNvSpPr txBox="1">
            <a:spLocks noGrp="1"/>
          </p:cNvSpPr>
          <p:nvPr>
            <p:ph type="body" sz="half" idx="4294967295"/>
          </p:nvPr>
        </p:nvSpPr>
        <p:spPr>
          <a:xfrm>
            <a:off x="533400" y="3505200"/>
            <a:ext cx="7772400" cy="3048000"/>
          </a:xfrm>
          <a:prstGeom prst="rect">
            <a:avLst/>
          </a:prstGeom>
        </p:spPr>
        <p:txBody>
          <a:bodyPr>
            <a:normAutofit/>
          </a:bodyPr>
          <a:lstStyle/>
          <a:p>
            <a:pPr marL="609600" indent="-609600">
              <a:spcBef>
                <a:spcPts val="900"/>
              </a:spcBef>
              <a:buFontTx/>
              <a:buAutoNum type="alphaLcPeriod"/>
              <a:defRPr sz="4000"/>
            </a:pPr>
            <a:r>
              <a:t>True</a:t>
            </a:r>
          </a:p>
          <a:p>
            <a:pPr marL="609600" indent="-609600">
              <a:spcBef>
                <a:spcPts val="900"/>
              </a:spcBef>
              <a:buFontTx/>
              <a:buAutoNum type="alphaLcPeriod"/>
              <a:defRPr sz="4000"/>
            </a:pPr>
            <a:r>
              <a:t>False</a:t>
            </a:r>
          </a:p>
        </p:txBody>
      </p:sp>
      <p:sp>
        <p:nvSpPr>
          <p:cNvPr id="65" name=""/>
          <p:cNvSpPr txBox="1"/>
          <p:nvPr/>
        </p:nvSpPr>
        <p:spPr>
          <a:xfrm>
            <a:off x="2407920" y="4267200"/>
            <a:ext cx="746761"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2600"/>
              </a:spcBef>
              <a:defRPr sz="4400">
                <a:solidFill>
                  <a:srgbClr val="FF0000"/>
                </a:solidFill>
                <a:latin typeface="Wingdings"/>
                <a:ea typeface="Wingdings"/>
                <a:cs typeface="Wingdings"/>
                <a:sym typeface="Wingdings"/>
              </a:defRPr>
            </a:lvl1pPr>
          </a:lstStyle>
          <a:p>
            <a:pPr>
              <a:defRPr b="1">
                <a:latin typeface="+mj-lt"/>
                <a:ea typeface="+mj-ea"/>
                <a:cs typeface="+mj-cs"/>
                <a:sym typeface="Calibri"/>
              </a:defRPr>
            </a:pPr>
            <a:r>
              <a:rPr b="0">
                <a:latin typeface="Wingdings"/>
                <a:ea typeface="Wingdings"/>
                <a:cs typeface="Wingdings"/>
                <a:sym typeface="Wingdings"/>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8" name="Sermon Notes…"/>
          <p:cNvSpPr txBox="1">
            <a:spLocks noGrp="1"/>
          </p:cNvSpPr>
          <p:nvPr>
            <p:ph type="body" idx="4294967295"/>
          </p:nvPr>
        </p:nvSpPr>
        <p:spPr>
          <a:xfrm>
            <a:off x="762000" y="533400"/>
            <a:ext cx="7696200" cy="3962400"/>
          </a:xfrm>
          <a:prstGeom prst="rect">
            <a:avLst/>
          </a:prstGeom>
        </p:spPr>
        <p:txBody>
          <a:bodyPr>
            <a:normAutofit/>
          </a:bodyPr>
          <a:lstStyle/>
          <a:p>
            <a:pPr marL="0" indent="0" algn="ctr">
              <a:spcBef>
                <a:spcPts val="1400"/>
              </a:spcBef>
              <a:buSzTx/>
              <a:buNone/>
              <a:defRPr sz="6000">
                <a:latin typeface="Arial"/>
                <a:ea typeface="Arial"/>
                <a:cs typeface="Arial"/>
                <a:sym typeface="Arial"/>
              </a:defRPr>
            </a:pPr>
            <a:r>
              <a:t>Sermon Notes</a:t>
            </a:r>
          </a:p>
          <a:p>
            <a:pPr marL="0" indent="0">
              <a:spcBef>
                <a:spcPts val="800"/>
              </a:spcBef>
              <a:buChar char="•"/>
              <a:defRPr sz="3600">
                <a:latin typeface="Arial"/>
                <a:ea typeface="Arial"/>
                <a:cs typeface="Arial"/>
                <a:sym typeface="Arial"/>
              </a:defRPr>
            </a:pPr>
            <a:r>
              <a:t>The main points need to be specific.</a:t>
            </a:r>
          </a:p>
          <a:p>
            <a:pPr marL="457200" lvl="1" indent="0">
              <a:spcBef>
                <a:spcPts val="0"/>
              </a:spcBef>
              <a:buChar char="•"/>
              <a:defRPr sz="2800">
                <a:latin typeface="Arial"/>
                <a:ea typeface="Arial"/>
                <a:cs typeface="Arial"/>
                <a:sym typeface="Arial"/>
              </a:defRPr>
            </a:pPr>
            <a:r>
              <a:t>Why?  Who?  What?</a:t>
            </a:r>
          </a:p>
          <a:p>
            <a:pPr marL="0" indent="0">
              <a:spcBef>
                <a:spcPts val="800"/>
              </a:spcBef>
              <a:buChar char="•"/>
              <a:defRPr sz="3600">
                <a:latin typeface="Arial"/>
                <a:ea typeface="Arial"/>
                <a:cs typeface="Arial"/>
                <a:sym typeface="Arial"/>
              </a:defRPr>
            </a:pPr>
            <a:r>
              <a:t>How does the sermon or text apply to my life?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68">
                                            <p:txEl>
                                              <p:pRg st="1" end="1"/>
                                            </p:txEl>
                                          </p:spTgt>
                                        </p:tgtEl>
                                        <p:attrNameLst>
                                          <p:attrName>style.visibility</p:attrName>
                                        </p:attrNameLst>
                                      </p:cBhvr>
                                      <p:to>
                                        <p:strVal val="visible"/>
                                      </p:to>
                                    </p:set>
                                    <p:animEffect transition="in" filter="fade">
                                      <p:cBhvr>
                                        <p:cTn id="7" dur="500"/>
                                        <p:tgtEl>
                                          <p:spTgt spid="6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1" nodeType="clickEffect">
                                  <p:stCondLst>
                                    <p:cond delay="0"/>
                                  </p:stCondLst>
                                  <p:iterate>
                                    <p:tmAbs val="0"/>
                                  </p:iterate>
                                  <p:childTnLst>
                                    <p:set>
                                      <p:cBhvr>
                                        <p:cTn id="11" fill="hold"/>
                                        <p:tgtEl>
                                          <p:spTgt spid="68">
                                            <p:txEl>
                                              <p:pRg st="2" end="2"/>
                                            </p:txEl>
                                          </p:spTgt>
                                        </p:tgtEl>
                                        <p:attrNameLst>
                                          <p:attrName>style.visibility</p:attrName>
                                        </p:attrNameLst>
                                      </p:cBhvr>
                                      <p:to>
                                        <p:strVal val="visible"/>
                                      </p:to>
                                    </p:set>
                                    <p:animEffect transition="in" filter="fade">
                                      <p:cBhvr>
                                        <p:cTn id="12" dur="500"/>
                                        <p:tgtEl>
                                          <p:spTgt spid="6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1" nodeType="clickEffect">
                                  <p:stCondLst>
                                    <p:cond delay="0"/>
                                  </p:stCondLst>
                                  <p:iterate>
                                    <p:tmAbs val="0"/>
                                  </p:iterate>
                                  <p:childTnLst>
                                    <p:set>
                                      <p:cBhvr>
                                        <p:cTn id="16" fill="hold"/>
                                        <p:tgtEl>
                                          <p:spTgt spid="68">
                                            <p:txEl>
                                              <p:pRg st="3" end="3"/>
                                            </p:txEl>
                                          </p:spTgt>
                                        </p:tgtEl>
                                        <p:attrNameLst>
                                          <p:attrName>style.visibility</p:attrName>
                                        </p:attrNameLst>
                                      </p:cBhvr>
                                      <p:to>
                                        <p:strVal val="visible"/>
                                      </p:to>
                                    </p:set>
                                    <p:animEffect transition="in" filter="fade">
                                      <p:cBhvr>
                                        <p:cTn id="17" dur="500"/>
                                        <p:tgtEl>
                                          <p:spTgt spid="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Double-click to edit"/>
          <p:cNvSpPr txBox="1">
            <a:spLocks noGrp="1"/>
          </p:cNvSpPr>
          <p:nvPr>
            <p:ph type="title" idx="4294967295"/>
          </p:nvPr>
        </p:nvSpPr>
        <p:spPr>
          <a:xfrm>
            <a:off x="457200" y="274637"/>
            <a:ext cx="8229600" cy="1143001"/>
          </a:xfrm>
          <a:prstGeom prst="rect">
            <a:avLst/>
          </a:prstGeom>
        </p:spPr>
        <p:txBody>
          <a:bodyPr>
            <a:normAutofit/>
          </a:bodyPr>
          <a:lstStyle/>
          <a:p>
            <a:endParaRPr/>
          </a:p>
        </p:txBody>
      </p:sp>
      <p:pic>
        <p:nvPicPr>
          <p:cNvPr id="71" name="sample sermon note.tif" descr="sample sermon note.tif"/>
          <p:cNvPicPr>
            <a:picLocks noChangeAspect="1"/>
          </p:cNvPicPr>
          <p:nvPr/>
        </p:nvPicPr>
        <p:blipFill>
          <a:blip r:embed="rId2"/>
          <a:stretch>
            <a:fillRect/>
          </a:stretch>
        </p:blipFill>
        <p:spPr>
          <a:xfrm rot="16030195">
            <a:off x="939006" y="1102518"/>
            <a:ext cx="7292976" cy="470058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6" presetClass="emph" presetSubtype="0" fill="hold" grpId="1" nodeType="clickEffect">
                                  <p:stCondLst>
                                    <p:cond delay="0"/>
                                  </p:stCondLst>
                                  <p:childTnLst>
                                    <p:animScale>
                                      <p:cBhvr>
                                        <p:cTn id="6" dur="2000" fill="hold"/>
                                        <p:tgtEl>
                                          <p:spTgt spid="71"/>
                                        </p:tgtEl>
                                      </p:cBhvr>
                                      <p:by x="179999" y="179999"/>
                                    </p:animScale>
                                  </p:childTnLst>
                                </p:cTn>
                              </p:par>
                            </p:childTnLst>
                          </p:cTn>
                        </p:par>
                      </p:childTnLst>
                    </p:cTn>
                  </p:par>
                  <p:par>
                    <p:cTn id="7" fill="hold">
                      <p:stCondLst>
                        <p:cond delay="indefinite"/>
                      </p:stCondLst>
                      <p:childTnLst>
                        <p:par>
                          <p:cTn id="8" fill="hold">
                            <p:stCondLst>
                              <p:cond delay="0"/>
                            </p:stCondLst>
                            <p:childTnLst>
                              <p:par>
                                <p:cTn id="9" presetID="-1" presetClass="path" presetSubtype="0" fill="hold" nodeType="clickEffect">
                                  <p:stCondLst>
                                    <p:cond delay="0"/>
                                  </p:stCondLst>
                                  <p:childTnLst>
                                    <p:animMotion origin="layout" path="M 0.000000 0.000000 L -0.001391 -0.414204" pathEditMode="relative">
                                      <p:cBhvr>
                                        <p:cTn id="10" dur="2000" fill="hold"/>
                                        <p:tgtEl>
                                          <p:spTgt spid="7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4" name="Memory Work"/>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Memory Work</a:t>
            </a:r>
          </a:p>
        </p:txBody>
      </p:sp>
      <p:sp>
        <p:nvSpPr>
          <p:cNvPr id="75" name="Confirmands should write down their memory work on a piece of paper and hand in to Meredith.…"/>
          <p:cNvSpPr txBox="1">
            <a:spLocks noGrp="1"/>
          </p:cNvSpPr>
          <p:nvPr>
            <p:ph type="body" idx="4294967295"/>
          </p:nvPr>
        </p:nvSpPr>
        <p:spPr>
          <a:xfrm>
            <a:off x="381000" y="1828800"/>
            <a:ext cx="8458200" cy="4525963"/>
          </a:xfrm>
          <a:prstGeom prst="rect">
            <a:avLst/>
          </a:prstGeom>
        </p:spPr>
        <p:txBody>
          <a:bodyPr>
            <a:normAutofit/>
          </a:bodyPr>
          <a:lstStyle/>
          <a:p>
            <a:pPr>
              <a:buChar char="•"/>
              <a:defRPr sz="3100">
                <a:latin typeface="Arial"/>
                <a:ea typeface="Arial"/>
                <a:cs typeface="Arial"/>
                <a:sym typeface="Arial"/>
              </a:defRPr>
            </a:pPr>
            <a:r>
              <a:rPr dirty="0"/>
              <a:t>Confirmands should write down their memory work on a piece of paper and hand in to M</a:t>
            </a:r>
            <a:r>
              <a:rPr lang="en-US" dirty="0"/>
              <a:t>ark</a:t>
            </a:r>
            <a:r>
              <a:rPr dirty="0"/>
              <a:t>.</a:t>
            </a:r>
          </a:p>
          <a:p>
            <a:pPr>
              <a:buChar char="•"/>
              <a:defRPr sz="3100" b="1">
                <a:latin typeface="Arial"/>
                <a:ea typeface="Arial"/>
                <a:cs typeface="Arial"/>
                <a:sym typeface="Arial"/>
              </a:defRPr>
            </a:pPr>
            <a:r>
              <a:rPr dirty="0"/>
              <a:t>Students should define the Key Words when Memory Work is completed.</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8" name="Today’s Lesson"/>
          <p:cNvSpPr txBox="1">
            <a:spLocks noGrp="1"/>
          </p:cNvSpPr>
          <p:nvPr>
            <p:ph type="title" idx="4294967295"/>
          </p:nvPr>
        </p:nvSpPr>
        <p:spPr>
          <a:xfrm>
            <a:off x="457200" y="685799"/>
            <a:ext cx="8229600" cy="1143002"/>
          </a:xfrm>
          <a:prstGeom prst="rect">
            <a:avLst/>
          </a:prstGeom>
        </p:spPr>
        <p:txBody>
          <a:bodyPr>
            <a:normAutofit/>
          </a:bodyPr>
          <a:lstStyle/>
          <a:p>
            <a:pPr>
              <a:defRPr>
                <a:latin typeface="Arial"/>
                <a:ea typeface="Arial"/>
                <a:cs typeface="Arial"/>
                <a:sym typeface="Arial"/>
              </a:defRPr>
            </a:pPr>
            <a:r>
              <a:t>Today’s Lesson</a:t>
            </a:r>
          </a:p>
        </p:txBody>
      </p:sp>
      <p:sp>
        <p:nvSpPr>
          <p:cNvPr id="79" name="The 10 Commandments – Part 2…"/>
          <p:cNvSpPr txBox="1">
            <a:spLocks noGrp="1"/>
          </p:cNvSpPr>
          <p:nvPr>
            <p:ph type="body" idx="4294967295"/>
          </p:nvPr>
        </p:nvSpPr>
        <p:spPr>
          <a:xfrm>
            <a:off x="381000" y="1828800"/>
            <a:ext cx="8229600" cy="4525963"/>
          </a:xfrm>
          <a:prstGeom prst="rect">
            <a:avLst/>
          </a:prstGeom>
        </p:spPr>
        <p:txBody>
          <a:bodyPr>
            <a:normAutofit/>
          </a:bodyPr>
          <a:lstStyle/>
          <a:p>
            <a:pPr>
              <a:buChar char="•"/>
              <a:defRPr sz="3100">
                <a:latin typeface="Arial"/>
                <a:ea typeface="Arial"/>
                <a:cs typeface="Arial"/>
                <a:sym typeface="Arial"/>
              </a:defRPr>
            </a:pPr>
            <a:r>
              <a:t>The 10 Commandments – Part 2</a:t>
            </a:r>
          </a:p>
          <a:p>
            <a:pPr>
              <a:buChar char="•"/>
              <a:defRPr sz="3100">
                <a:latin typeface="Arial"/>
                <a:ea typeface="Arial"/>
                <a:cs typeface="Arial"/>
                <a:sym typeface="Arial"/>
              </a:defRPr>
            </a:pPr>
            <a:r>
              <a:t>Key Words: Honor, Nurture, Adultery</a:t>
            </a:r>
          </a:p>
          <a:p>
            <a:pPr>
              <a:buChar char="•"/>
              <a:defRPr sz="3100" b="1">
                <a:latin typeface="Arial"/>
                <a:ea typeface="Arial"/>
                <a:cs typeface="Arial"/>
                <a:sym typeface="Arial"/>
              </a:defRPr>
            </a:pPr>
            <a:r>
              <a:t>At your table, share how you </a:t>
            </a:r>
            <a:r>
              <a:rPr u="sng"/>
              <a:t>rested</a:t>
            </a:r>
            <a:r>
              <a:t> in God’s presence this past week.</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2" name="Key Words"/>
          <p:cNvSpPr txBox="1">
            <a:spLocks noGrp="1"/>
          </p:cNvSpPr>
          <p:nvPr>
            <p:ph type="title" idx="4294967295"/>
          </p:nvPr>
        </p:nvSpPr>
        <p:spPr>
          <a:xfrm>
            <a:off x="457200" y="-228601"/>
            <a:ext cx="8229600" cy="1143002"/>
          </a:xfrm>
          <a:prstGeom prst="rect">
            <a:avLst/>
          </a:prstGeom>
        </p:spPr>
        <p:txBody>
          <a:bodyPr>
            <a:normAutofit/>
          </a:bodyPr>
          <a:lstStyle>
            <a:lvl1pPr>
              <a:defRPr>
                <a:latin typeface="Arial"/>
                <a:ea typeface="Arial"/>
                <a:cs typeface="Arial"/>
                <a:sym typeface="Arial"/>
              </a:defRPr>
            </a:lvl1pPr>
          </a:lstStyle>
          <a:p>
            <a:r>
              <a:t>Key Words</a:t>
            </a:r>
          </a:p>
        </p:txBody>
      </p:sp>
      <p:sp>
        <p:nvSpPr>
          <p:cNvPr id="83" name="HONOR:…"/>
          <p:cNvSpPr txBox="1">
            <a:spLocks noGrp="1"/>
          </p:cNvSpPr>
          <p:nvPr>
            <p:ph type="body" idx="4294967295"/>
          </p:nvPr>
        </p:nvSpPr>
        <p:spPr>
          <a:xfrm>
            <a:off x="228600" y="762000"/>
            <a:ext cx="8458200" cy="5486400"/>
          </a:xfrm>
          <a:prstGeom prst="rect">
            <a:avLst/>
          </a:prstGeom>
        </p:spPr>
        <p:txBody>
          <a:bodyPr>
            <a:normAutofit/>
          </a:bodyPr>
          <a:lstStyle/>
          <a:p>
            <a:pPr>
              <a:lnSpc>
                <a:spcPct val="80000"/>
              </a:lnSpc>
              <a:spcBef>
                <a:spcPts val="500"/>
              </a:spcBef>
              <a:buSzTx/>
              <a:buNone/>
              <a:defRPr sz="2400" b="1">
                <a:latin typeface="Arial"/>
                <a:ea typeface="Arial"/>
                <a:cs typeface="Arial"/>
                <a:sym typeface="Arial"/>
              </a:defRPr>
            </a:pPr>
            <a:r>
              <a:t>HONOR:</a:t>
            </a:r>
          </a:p>
          <a:p>
            <a:pPr>
              <a:lnSpc>
                <a:spcPct val="80000"/>
              </a:lnSpc>
              <a:spcBef>
                <a:spcPts val="500"/>
              </a:spcBef>
              <a:buSzTx/>
              <a:buNone/>
              <a:defRPr sz="2400" b="1">
                <a:latin typeface="Arial"/>
                <a:ea typeface="Arial"/>
                <a:cs typeface="Arial"/>
                <a:sym typeface="Arial"/>
              </a:defRPr>
            </a:pPr>
            <a:r>
              <a:t>	</a:t>
            </a:r>
            <a:r>
              <a:rPr b="0"/>
              <a:t>High respect for someone.</a:t>
            </a:r>
          </a:p>
          <a:p>
            <a:pPr>
              <a:lnSpc>
                <a:spcPct val="80000"/>
              </a:lnSpc>
              <a:spcBef>
                <a:spcPts val="500"/>
              </a:spcBef>
              <a:buSzTx/>
              <a:buNone/>
              <a:defRPr sz="2400" b="1">
                <a:latin typeface="Arial"/>
                <a:ea typeface="Arial"/>
                <a:cs typeface="Arial"/>
                <a:sym typeface="Arial"/>
              </a:defRPr>
            </a:pPr>
            <a:r>
              <a:t>NURTURE:</a:t>
            </a:r>
          </a:p>
          <a:p>
            <a:pPr>
              <a:lnSpc>
                <a:spcPct val="80000"/>
              </a:lnSpc>
              <a:spcBef>
                <a:spcPts val="500"/>
              </a:spcBef>
              <a:buSzTx/>
              <a:buNone/>
              <a:defRPr sz="2400">
                <a:latin typeface="Arial"/>
                <a:ea typeface="Arial"/>
                <a:cs typeface="Arial"/>
                <a:sym typeface="Arial"/>
              </a:defRPr>
            </a:pPr>
            <a:r>
              <a:t>	To care for and/or provide for the needs of somebody or something.</a:t>
            </a:r>
          </a:p>
          <a:p>
            <a:pPr>
              <a:lnSpc>
                <a:spcPct val="80000"/>
              </a:lnSpc>
              <a:spcBef>
                <a:spcPts val="500"/>
              </a:spcBef>
              <a:buSzTx/>
              <a:buNone/>
              <a:defRPr sz="2400" b="1">
                <a:latin typeface="Arial"/>
                <a:ea typeface="Arial"/>
                <a:cs typeface="Arial"/>
                <a:sym typeface="Arial"/>
              </a:defRPr>
            </a:pPr>
            <a:r>
              <a:t>ADULTERY:</a:t>
            </a:r>
          </a:p>
          <a:p>
            <a:pPr>
              <a:lnSpc>
                <a:spcPct val="80000"/>
              </a:lnSpc>
              <a:spcBef>
                <a:spcPts val="500"/>
              </a:spcBef>
              <a:buSzTx/>
              <a:buNone/>
              <a:defRPr sz="2400">
                <a:latin typeface="Arial"/>
                <a:ea typeface="Arial"/>
                <a:cs typeface="Arial"/>
                <a:sym typeface="Arial"/>
              </a:defRPr>
            </a:pPr>
            <a:r>
              <a:t>	Sexual thoughts and actions outside of marriage.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83">
                                            <p:bg/>
                                          </p:spTgt>
                                        </p:tgtEl>
                                        <p:attrNameLst>
                                          <p:attrName>style.visibility</p:attrName>
                                        </p:attrNameLst>
                                      </p:cBhvr>
                                      <p:to>
                                        <p:strVal val="visible"/>
                                      </p:to>
                                    </p:set>
                                    <p:animEffect transition="in" filter="fade">
                                      <p:cBhvr>
                                        <p:cTn id="7" dur="500"/>
                                        <p:tgtEl>
                                          <p:spTgt spid="83">
                                            <p:bg/>
                                          </p:spTgt>
                                        </p:tgtEl>
                                      </p:cBhvr>
                                    </p:animEffect>
                                  </p:childTnLst>
                                </p:cTn>
                              </p:par>
                              <p:par>
                                <p:cTn id="8" presetID="10" presetClass="entr" presetSubtype="0" fill="hold" grpId="1" nodeType="withEffect">
                                  <p:stCondLst>
                                    <p:cond delay="0"/>
                                  </p:stCondLst>
                                  <p:iterate>
                                    <p:tmAbs val="0"/>
                                  </p:iterate>
                                  <p:childTnLst>
                                    <p:set>
                                      <p:cBhvr>
                                        <p:cTn id="9" fill="hold"/>
                                        <p:tgtEl>
                                          <p:spTgt spid="83">
                                            <p:txEl>
                                              <p:pRg st="0" end="0"/>
                                            </p:txEl>
                                          </p:spTgt>
                                        </p:tgtEl>
                                        <p:attrNameLst>
                                          <p:attrName>style.visibility</p:attrName>
                                        </p:attrNameLst>
                                      </p:cBhvr>
                                      <p:to>
                                        <p:strVal val="visible"/>
                                      </p:to>
                                    </p:set>
                                    <p:animEffect transition="in" filter="fade">
                                      <p:cBhvr>
                                        <p:cTn id="10" dur="500"/>
                                        <p:tgtEl>
                                          <p:spTgt spid="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83">
                                            <p:txEl>
                                              <p:pRg st="1" end="1"/>
                                            </p:txEl>
                                          </p:spTgt>
                                        </p:tgtEl>
                                        <p:attrNameLst>
                                          <p:attrName>style.visibility</p:attrName>
                                        </p:attrNameLst>
                                      </p:cBhvr>
                                      <p:to>
                                        <p:strVal val="visible"/>
                                      </p:to>
                                    </p:set>
                                    <p:animEffect transition="in" filter="fade">
                                      <p:cBhvr>
                                        <p:cTn id="15" dur="500"/>
                                        <p:tgtEl>
                                          <p:spTgt spid="8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83">
                                            <p:txEl>
                                              <p:pRg st="2" end="2"/>
                                            </p:txEl>
                                          </p:spTgt>
                                        </p:tgtEl>
                                        <p:attrNameLst>
                                          <p:attrName>style.visibility</p:attrName>
                                        </p:attrNameLst>
                                      </p:cBhvr>
                                      <p:to>
                                        <p:strVal val="visible"/>
                                      </p:to>
                                    </p:set>
                                    <p:animEffect transition="in" filter="fade">
                                      <p:cBhvr>
                                        <p:cTn id="20" dur="500"/>
                                        <p:tgtEl>
                                          <p:spTgt spid="8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83">
                                            <p:txEl>
                                              <p:pRg st="3" end="3"/>
                                            </p:txEl>
                                          </p:spTgt>
                                        </p:tgtEl>
                                        <p:attrNameLst>
                                          <p:attrName>style.visibility</p:attrName>
                                        </p:attrNameLst>
                                      </p:cBhvr>
                                      <p:to>
                                        <p:strVal val="visible"/>
                                      </p:to>
                                    </p:set>
                                    <p:animEffect transition="in" filter="fade">
                                      <p:cBhvr>
                                        <p:cTn id="25" dur="500"/>
                                        <p:tgtEl>
                                          <p:spTgt spid="8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1" nodeType="clickEffect">
                                  <p:stCondLst>
                                    <p:cond delay="0"/>
                                  </p:stCondLst>
                                  <p:iterate>
                                    <p:tmAbs val="0"/>
                                  </p:iterate>
                                  <p:childTnLst>
                                    <p:set>
                                      <p:cBhvr>
                                        <p:cTn id="29" fill="hold"/>
                                        <p:tgtEl>
                                          <p:spTgt spid="83">
                                            <p:txEl>
                                              <p:pRg st="4" end="4"/>
                                            </p:txEl>
                                          </p:spTgt>
                                        </p:tgtEl>
                                        <p:attrNameLst>
                                          <p:attrName>style.visibility</p:attrName>
                                        </p:attrNameLst>
                                      </p:cBhvr>
                                      <p:to>
                                        <p:strVal val="visible"/>
                                      </p:to>
                                    </p:set>
                                    <p:animEffect transition="in" filter="fade">
                                      <p:cBhvr>
                                        <p:cTn id="30" dur="500"/>
                                        <p:tgtEl>
                                          <p:spTgt spid="8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fill="hold" grpId="1" nodeType="clickEffect">
                                  <p:stCondLst>
                                    <p:cond delay="0"/>
                                  </p:stCondLst>
                                  <p:iterate>
                                    <p:tmAbs val="0"/>
                                  </p:iterate>
                                  <p:childTnLst>
                                    <p:set>
                                      <p:cBhvr>
                                        <p:cTn id="34" fill="hold"/>
                                        <p:tgtEl>
                                          <p:spTgt spid="83">
                                            <p:txEl>
                                              <p:pRg st="5" end="5"/>
                                            </p:txEl>
                                          </p:spTgt>
                                        </p:tgtEl>
                                        <p:attrNameLst>
                                          <p:attrName>style.visibility</p:attrName>
                                        </p:attrNameLst>
                                      </p:cBhvr>
                                      <p:to>
                                        <p:strVal val="visible"/>
                                      </p:to>
                                    </p:set>
                                    <p:animEffect transition="in" filter="fade">
                                      <p:cBhvr>
                                        <p:cTn id="35" dur="500"/>
                                        <p:tgtEl>
                                          <p:spTgt spid="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1" build="p"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6" name="4th Commandment: Honor your father and mother."/>
          <p:cNvSpPr txBox="1">
            <a:spLocks noGrp="1"/>
          </p:cNvSpPr>
          <p:nvPr>
            <p:ph type="body" idx="4294967295"/>
          </p:nvPr>
        </p:nvSpPr>
        <p:spPr>
          <a:xfrm>
            <a:off x="-1" y="1295400"/>
            <a:ext cx="9144002" cy="3200400"/>
          </a:xfrm>
          <a:prstGeom prst="rect">
            <a:avLst/>
          </a:prstGeom>
        </p:spPr>
        <p:txBody>
          <a:bodyPr>
            <a:normAutofit/>
          </a:bodyPr>
          <a:lstStyle/>
          <a:p>
            <a:pPr marL="0" indent="0" algn="ctr">
              <a:spcBef>
                <a:spcPts val="1400"/>
              </a:spcBef>
              <a:buSzTx/>
              <a:buNone/>
              <a:defRPr sz="6000" b="1" u="sng">
                <a:latin typeface="Arial"/>
                <a:ea typeface="Arial"/>
                <a:cs typeface="Arial"/>
                <a:sym typeface="Arial"/>
              </a:defRPr>
            </a:pPr>
            <a:r>
              <a:t>4</a:t>
            </a:r>
            <a:r>
              <a:rPr baseline="30000"/>
              <a:t>th</a:t>
            </a:r>
            <a:r>
              <a:t> Commandment:</a:t>
            </a:r>
            <a:br/>
            <a:r>
              <a:rPr b="0" u="none"/>
              <a:t>Honor your father and mother.</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9" name="Small Catechism (pgs. 74-76)"/>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Small Catechism (pgs. 74-76)</a:t>
            </a:r>
          </a:p>
        </p:txBody>
      </p:sp>
      <p:sp>
        <p:nvSpPr>
          <p:cNvPr id="90" name="Work with a partner to answer the 4 questions on your student worksheet.…"/>
          <p:cNvSpPr txBox="1">
            <a:spLocks noGrp="1"/>
          </p:cNvSpPr>
          <p:nvPr>
            <p:ph type="body" idx="4294967295"/>
          </p:nvPr>
        </p:nvSpPr>
        <p:spPr>
          <a:xfrm>
            <a:off x="381000" y="1828800"/>
            <a:ext cx="8229600" cy="4525963"/>
          </a:xfrm>
          <a:prstGeom prst="rect">
            <a:avLst/>
          </a:prstGeom>
        </p:spPr>
        <p:txBody>
          <a:bodyPr>
            <a:normAutofit/>
          </a:bodyPr>
          <a:lstStyle/>
          <a:p>
            <a:pPr>
              <a:buChar char="•"/>
              <a:defRPr sz="3100">
                <a:latin typeface="Arial"/>
                <a:ea typeface="Arial"/>
                <a:cs typeface="Arial"/>
                <a:sym typeface="Arial"/>
              </a:defRPr>
            </a:pPr>
            <a:r>
              <a:t>Work with a partner to answer the 4 questions on your student worksheet.</a:t>
            </a:r>
          </a:p>
          <a:p>
            <a:pPr>
              <a:buChar char="•"/>
              <a:defRPr sz="3100">
                <a:latin typeface="Arial"/>
                <a:ea typeface="Arial"/>
                <a:cs typeface="Arial"/>
                <a:sym typeface="Arial"/>
              </a:defRPr>
            </a:pPr>
            <a:r>
              <a:t>Who should we honor?</a:t>
            </a:r>
          </a:p>
          <a:p>
            <a:pPr marL="742950" lvl="1" indent="-285750">
              <a:spcBef>
                <a:spcPts val="0"/>
              </a:spcBef>
              <a:defRPr sz="2300">
                <a:latin typeface="Arial"/>
                <a:ea typeface="Arial"/>
                <a:cs typeface="Arial"/>
                <a:sym typeface="Arial"/>
              </a:defRPr>
            </a:pPr>
            <a:r>
              <a:t>Parents and all authorities.</a:t>
            </a:r>
          </a:p>
          <a:p>
            <a:pPr>
              <a:buChar char="•"/>
              <a:defRPr sz="3100">
                <a:latin typeface="Arial"/>
                <a:ea typeface="Arial"/>
                <a:cs typeface="Arial"/>
                <a:sym typeface="Arial"/>
              </a:defRPr>
            </a:pPr>
            <a:r>
              <a:t>What does God forbid us to do?</a:t>
            </a:r>
          </a:p>
          <a:p>
            <a:pPr marL="742950" lvl="1" indent="-285750">
              <a:spcBef>
                <a:spcPts val="0"/>
              </a:spcBef>
              <a:defRPr sz="2700">
                <a:latin typeface="Arial"/>
                <a:ea typeface="Arial"/>
                <a:cs typeface="Arial"/>
                <a:sym typeface="Arial"/>
              </a:defRPr>
            </a:pPr>
            <a:r>
              <a:t>Despise our parents and other authorities…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0">
                                            <p:bg/>
                                          </p:spTgt>
                                        </p:tgtEl>
                                        <p:attrNameLst>
                                          <p:attrName>style.visibility</p:attrName>
                                        </p:attrNameLst>
                                      </p:cBhvr>
                                      <p:to>
                                        <p:strVal val="visible"/>
                                      </p:to>
                                    </p:set>
                                    <p:animEffect transition="in" filter="fade">
                                      <p:cBhvr>
                                        <p:cTn id="7" dur="500"/>
                                        <p:tgtEl>
                                          <p:spTgt spid="90">
                                            <p:bg/>
                                          </p:spTgt>
                                        </p:tgtEl>
                                      </p:cBhvr>
                                    </p:animEffect>
                                  </p:childTnLst>
                                </p:cTn>
                              </p:par>
                              <p:par>
                                <p:cTn id="8" presetID="10" presetClass="entr" presetSubtype="0" fill="hold" grpId="1" nodeType="withEffect">
                                  <p:stCondLst>
                                    <p:cond delay="0"/>
                                  </p:stCondLst>
                                  <p:iterate>
                                    <p:tmAbs val="0"/>
                                  </p:iterate>
                                  <p:childTnLst>
                                    <p:set>
                                      <p:cBhvr>
                                        <p:cTn id="9" fill="hold"/>
                                        <p:tgtEl>
                                          <p:spTgt spid="90">
                                            <p:txEl>
                                              <p:pRg st="0" end="0"/>
                                            </p:txEl>
                                          </p:spTgt>
                                        </p:tgtEl>
                                        <p:attrNameLst>
                                          <p:attrName>style.visibility</p:attrName>
                                        </p:attrNameLst>
                                      </p:cBhvr>
                                      <p:to>
                                        <p:strVal val="visible"/>
                                      </p:to>
                                    </p:set>
                                    <p:animEffect transition="in" filter="fade">
                                      <p:cBhvr>
                                        <p:cTn id="10" dur="500"/>
                                        <p:tgtEl>
                                          <p:spTgt spid="9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90">
                                            <p:txEl>
                                              <p:pRg st="1" end="1"/>
                                            </p:txEl>
                                          </p:spTgt>
                                        </p:tgtEl>
                                        <p:attrNameLst>
                                          <p:attrName>style.visibility</p:attrName>
                                        </p:attrNameLst>
                                      </p:cBhvr>
                                      <p:to>
                                        <p:strVal val="visible"/>
                                      </p:to>
                                    </p:set>
                                    <p:animEffect transition="in" filter="fade">
                                      <p:cBhvr>
                                        <p:cTn id="15" dur="500"/>
                                        <p:tgtEl>
                                          <p:spTgt spid="90">
                                            <p:txEl>
                                              <p:pRg st="1" end="1"/>
                                            </p:txEl>
                                          </p:spTgt>
                                        </p:tgtEl>
                                      </p:cBhvr>
                                    </p:animEffect>
                                  </p:childTnLst>
                                </p:cTn>
                              </p:par>
                              <p:par>
                                <p:cTn id="16" presetID="10" presetClass="entr" presetSubtype="0" fill="hold" grpId="1" nodeType="withEffect">
                                  <p:stCondLst>
                                    <p:cond delay="0"/>
                                  </p:stCondLst>
                                  <p:iterate>
                                    <p:tmAbs val="0"/>
                                  </p:iterate>
                                  <p:childTnLst>
                                    <p:set>
                                      <p:cBhvr>
                                        <p:cTn id="17" fill="hold"/>
                                        <p:tgtEl>
                                          <p:spTgt spid="90">
                                            <p:txEl>
                                              <p:pRg st="2" end="2"/>
                                            </p:txEl>
                                          </p:spTgt>
                                        </p:tgtEl>
                                        <p:attrNameLst>
                                          <p:attrName>style.visibility</p:attrName>
                                        </p:attrNameLst>
                                      </p:cBhvr>
                                      <p:to>
                                        <p:strVal val="visible"/>
                                      </p:to>
                                    </p:set>
                                    <p:animEffect transition="in" filter="fade">
                                      <p:cBhvr>
                                        <p:cTn id="18" dur="500"/>
                                        <p:tgtEl>
                                          <p:spTgt spid="9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fill="hold" grpId="1" nodeType="clickEffect">
                                  <p:stCondLst>
                                    <p:cond delay="0"/>
                                  </p:stCondLst>
                                  <p:iterate>
                                    <p:tmAbs val="0"/>
                                  </p:iterate>
                                  <p:childTnLst>
                                    <p:set>
                                      <p:cBhvr>
                                        <p:cTn id="22" fill="hold"/>
                                        <p:tgtEl>
                                          <p:spTgt spid="90">
                                            <p:txEl>
                                              <p:pRg st="3" end="3"/>
                                            </p:txEl>
                                          </p:spTgt>
                                        </p:tgtEl>
                                        <p:attrNameLst>
                                          <p:attrName>style.visibility</p:attrName>
                                        </p:attrNameLst>
                                      </p:cBhvr>
                                      <p:to>
                                        <p:strVal val="visible"/>
                                      </p:to>
                                    </p:set>
                                    <p:animEffect transition="in" filter="fade">
                                      <p:cBhvr>
                                        <p:cTn id="23" dur="500"/>
                                        <p:tgtEl>
                                          <p:spTgt spid="90">
                                            <p:txEl>
                                              <p:pRg st="3" end="3"/>
                                            </p:txEl>
                                          </p:spTgt>
                                        </p:tgtEl>
                                      </p:cBhvr>
                                    </p:animEffect>
                                  </p:childTnLst>
                                </p:cTn>
                              </p:par>
                              <p:par>
                                <p:cTn id="24" presetID="10" presetClass="entr" presetSubtype="0" fill="hold" grpId="1" nodeType="withEffect">
                                  <p:stCondLst>
                                    <p:cond delay="0"/>
                                  </p:stCondLst>
                                  <p:iterate>
                                    <p:tmAbs val="0"/>
                                  </p:iterate>
                                  <p:childTnLst>
                                    <p:set>
                                      <p:cBhvr>
                                        <p:cTn id="25" fill="hold"/>
                                        <p:tgtEl>
                                          <p:spTgt spid="90">
                                            <p:txEl>
                                              <p:pRg st="4" end="4"/>
                                            </p:txEl>
                                          </p:spTgt>
                                        </p:tgtEl>
                                        <p:attrNameLst>
                                          <p:attrName>style.visibility</p:attrName>
                                        </p:attrNameLst>
                                      </p:cBhvr>
                                      <p:to>
                                        <p:strVal val="visible"/>
                                      </p:to>
                                    </p:set>
                                    <p:animEffect transition="in" filter="fade">
                                      <p:cBhvr>
                                        <p:cTn id="26" dur="500"/>
                                        <p:tgtEl>
                                          <p:spTgt spid="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1" build="p"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3" name="Small Catechism (pgs. 74-76)"/>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Small Catechism (pgs. 74-76)</a:t>
            </a:r>
          </a:p>
        </p:txBody>
      </p:sp>
      <p:sp>
        <p:nvSpPr>
          <p:cNvPr id="94" name="In Col. 3:20, should we obey our parents a few times?…"/>
          <p:cNvSpPr txBox="1">
            <a:spLocks noGrp="1"/>
          </p:cNvSpPr>
          <p:nvPr>
            <p:ph type="body" idx="4294967295"/>
          </p:nvPr>
        </p:nvSpPr>
        <p:spPr>
          <a:xfrm>
            <a:off x="381000" y="1828800"/>
            <a:ext cx="8229600" cy="4525963"/>
          </a:xfrm>
          <a:prstGeom prst="rect">
            <a:avLst/>
          </a:prstGeom>
        </p:spPr>
        <p:txBody>
          <a:bodyPr>
            <a:normAutofit/>
          </a:bodyPr>
          <a:lstStyle/>
          <a:p>
            <a:pPr>
              <a:buChar char="•"/>
              <a:defRPr sz="3100">
                <a:latin typeface="Arial"/>
                <a:ea typeface="Arial"/>
                <a:cs typeface="Arial"/>
                <a:sym typeface="Arial"/>
              </a:defRPr>
            </a:pPr>
            <a:r>
              <a:t>In Col. 3:20, should we obey our parents a few times?</a:t>
            </a:r>
          </a:p>
          <a:p>
            <a:pPr marL="742950" lvl="1" indent="-285750">
              <a:spcBef>
                <a:spcPts val="0"/>
              </a:spcBef>
              <a:defRPr sz="2700">
                <a:latin typeface="Arial"/>
                <a:ea typeface="Arial"/>
                <a:cs typeface="Arial"/>
                <a:sym typeface="Arial"/>
              </a:defRPr>
            </a:pPr>
            <a:r>
              <a:t>No, ALL the time!</a:t>
            </a:r>
          </a:p>
          <a:p>
            <a:pPr>
              <a:buChar char="•"/>
              <a:defRPr sz="3100">
                <a:latin typeface="Arial"/>
                <a:ea typeface="Arial"/>
                <a:cs typeface="Arial"/>
                <a:sym typeface="Arial"/>
              </a:defRPr>
            </a:pPr>
            <a:r>
              <a:t>What promise does God attach to this commandment?</a:t>
            </a:r>
          </a:p>
          <a:p>
            <a:pPr marL="742950" lvl="1" indent="-285750">
              <a:spcBef>
                <a:spcPts val="0"/>
              </a:spcBef>
              <a:defRPr sz="2700">
                <a:latin typeface="Arial"/>
                <a:ea typeface="Arial"/>
                <a:cs typeface="Arial"/>
                <a:sym typeface="Arial"/>
              </a:defRPr>
            </a:pPr>
            <a:r>
              <a:t>“That it may go well with you and that you may enjoy long life on the earth,” (Eph. 6:3).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4">
                                            <p:bg/>
                                          </p:spTgt>
                                        </p:tgtEl>
                                        <p:attrNameLst>
                                          <p:attrName>style.visibility</p:attrName>
                                        </p:attrNameLst>
                                      </p:cBhvr>
                                      <p:to>
                                        <p:strVal val="visible"/>
                                      </p:to>
                                    </p:set>
                                    <p:animEffect transition="in" filter="fade">
                                      <p:cBhvr>
                                        <p:cTn id="7" dur="500"/>
                                        <p:tgtEl>
                                          <p:spTgt spid="94">
                                            <p:bg/>
                                          </p:spTgt>
                                        </p:tgtEl>
                                      </p:cBhvr>
                                    </p:animEffect>
                                  </p:childTnLst>
                                </p:cTn>
                              </p:par>
                              <p:par>
                                <p:cTn id="8" presetID="10" presetClass="entr" presetSubtype="0" fill="hold" grpId="1" nodeType="withEffect">
                                  <p:stCondLst>
                                    <p:cond delay="0"/>
                                  </p:stCondLst>
                                  <p:iterate>
                                    <p:tmAbs val="0"/>
                                  </p:iterate>
                                  <p:childTnLst>
                                    <p:set>
                                      <p:cBhvr>
                                        <p:cTn id="9" fill="hold"/>
                                        <p:tgtEl>
                                          <p:spTgt spid="94">
                                            <p:txEl>
                                              <p:pRg st="0" end="0"/>
                                            </p:txEl>
                                          </p:spTgt>
                                        </p:tgtEl>
                                        <p:attrNameLst>
                                          <p:attrName>style.visibility</p:attrName>
                                        </p:attrNameLst>
                                      </p:cBhvr>
                                      <p:to>
                                        <p:strVal val="visible"/>
                                      </p:to>
                                    </p:set>
                                    <p:animEffect transition="in" filter="fade">
                                      <p:cBhvr>
                                        <p:cTn id="10" dur="500"/>
                                        <p:tgtEl>
                                          <p:spTgt spid="94">
                                            <p:txEl>
                                              <p:pRg st="0" end="0"/>
                                            </p:txEl>
                                          </p:spTgt>
                                        </p:tgtEl>
                                      </p:cBhvr>
                                    </p:animEffect>
                                  </p:childTnLst>
                                </p:cTn>
                              </p:par>
                              <p:par>
                                <p:cTn id="11" presetID="10" presetClass="entr" presetSubtype="0" fill="hold" grpId="1" nodeType="withEffect">
                                  <p:stCondLst>
                                    <p:cond delay="0"/>
                                  </p:stCondLst>
                                  <p:iterate>
                                    <p:tmAbs val="0"/>
                                  </p:iterate>
                                  <p:childTnLst>
                                    <p:set>
                                      <p:cBhvr>
                                        <p:cTn id="12" fill="hold"/>
                                        <p:tgtEl>
                                          <p:spTgt spid="94">
                                            <p:txEl>
                                              <p:pRg st="1" end="1"/>
                                            </p:txEl>
                                          </p:spTgt>
                                        </p:tgtEl>
                                        <p:attrNameLst>
                                          <p:attrName>style.visibility</p:attrName>
                                        </p:attrNameLst>
                                      </p:cBhvr>
                                      <p:to>
                                        <p:strVal val="visible"/>
                                      </p:to>
                                    </p:set>
                                    <p:animEffect transition="in" filter="fade">
                                      <p:cBhvr>
                                        <p:cTn id="13" dur="500"/>
                                        <p:tgtEl>
                                          <p:spTgt spid="9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fill="hold" grpId="1" nodeType="clickEffect">
                                  <p:stCondLst>
                                    <p:cond delay="0"/>
                                  </p:stCondLst>
                                  <p:iterate>
                                    <p:tmAbs val="0"/>
                                  </p:iterate>
                                  <p:childTnLst>
                                    <p:set>
                                      <p:cBhvr>
                                        <p:cTn id="17" fill="hold"/>
                                        <p:tgtEl>
                                          <p:spTgt spid="94">
                                            <p:txEl>
                                              <p:pRg st="2" end="2"/>
                                            </p:txEl>
                                          </p:spTgt>
                                        </p:tgtEl>
                                        <p:attrNameLst>
                                          <p:attrName>style.visibility</p:attrName>
                                        </p:attrNameLst>
                                      </p:cBhvr>
                                      <p:to>
                                        <p:strVal val="visible"/>
                                      </p:to>
                                    </p:set>
                                    <p:animEffect transition="in" filter="fade">
                                      <p:cBhvr>
                                        <p:cTn id="18" dur="500"/>
                                        <p:tgtEl>
                                          <p:spTgt spid="94">
                                            <p:txEl>
                                              <p:pRg st="2" end="2"/>
                                            </p:txEl>
                                          </p:spTgt>
                                        </p:tgtEl>
                                      </p:cBhvr>
                                    </p:animEffect>
                                  </p:childTnLst>
                                </p:cTn>
                              </p:par>
                              <p:par>
                                <p:cTn id="19" presetID="10" presetClass="entr" presetSubtype="0" fill="hold" grpId="1" nodeType="withEffect">
                                  <p:stCondLst>
                                    <p:cond delay="0"/>
                                  </p:stCondLst>
                                  <p:iterate>
                                    <p:tmAbs val="0"/>
                                  </p:iterate>
                                  <p:childTnLst>
                                    <p:set>
                                      <p:cBhvr>
                                        <p:cTn id="20" fill="hold"/>
                                        <p:tgtEl>
                                          <p:spTgt spid="94">
                                            <p:txEl>
                                              <p:pRg st="3" end="3"/>
                                            </p:txEl>
                                          </p:spTgt>
                                        </p:tgtEl>
                                        <p:attrNameLst>
                                          <p:attrName>style.visibility</p:attrName>
                                        </p:attrNameLst>
                                      </p:cBhvr>
                                      <p:to>
                                        <p:strVal val="visible"/>
                                      </p:to>
                                    </p:set>
                                    <p:animEffect transition="in" filter="fade">
                                      <p:cBhvr>
                                        <p:cTn id="21" dur="500"/>
                                        <p:tgtEl>
                                          <p:spTgt spid="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1" build="p"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97" name="5th Commandment: You shall not murder."/>
          <p:cNvSpPr txBox="1">
            <a:spLocks noGrp="1"/>
          </p:cNvSpPr>
          <p:nvPr>
            <p:ph type="body" idx="4294967295"/>
          </p:nvPr>
        </p:nvSpPr>
        <p:spPr>
          <a:xfrm>
            <a:off x="-1" y="1676400"/>
            <a:ext cx="9144002" cy="2819400"/>
          </a:xfrm>
          <a:prstGeom prst="rect">
            <a:avLst/>
          </a:prstGeom>
        </p:spPr>
        <p:txBody>
          <a:bodyPr>
            <a:normAutofit/>
          </a:bodyPr>
          <a:lstStyle/>
          <a:p>
            <a:pPr marL="0" indent="0" algn="ctr">
              <a:spcBef>
                <a:spcPts val="1400"/>
              </a:spcBef>
              <a:buSzTx/>
              <a:buNone/>
              <a:defRPr sz="6000" b="1" u="sng">
                <a:latin typeface="Arial"/>
                <a:ea typeface="Arial"/>
                <a:cs typeface="Arial"/>
                <a:sym typeface="Arial"/>
              </a:defRPr>
            </a:pPr>
            <a:r>
              <a:t>5</a:t>
            </a:r>
            <a:r>
              <a:rPr baseline="30000"/>
              <a:t>th</a:t>
            </a:r>
            <a:r>
              <a:t> Commandment:</a:t>
            </a:r>
            <a:br/>
            <a:r>
              <a:rPr b="0" u="none"/>
              <a:t>You shall not murder.</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00" name="Matthew 5:21-22"/>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Matthew 5:21-22</a:t>
            </a:r>
          </a:p>
        </p:txBody>
      </p:sp>
      <p:sp>
        <p:nvSpPr>
          <p:cNvPr id="101" name="Is Jesus talking about murder being only a physical thing?…"/>
          <p:cNvSpPr txBox="1">
            <a:spLocks noGrp="1"/>
          </p:cNvSpPr>
          <p:nvPr>
            <p:ph type="body" sz="half" idx="4294967295"/>
          </p:nvPr>
        </p:nvSpPr>
        <p:spPr>
          <a:xfrm>
            <a:off x="381000" y="1828800"/>
            <a:ext cx="8610600" cy="1752600"/>
          </a:xfrm>
          <a:prstGeom prst="rect">
            <a:avLst/>
          </a:prstGeom>
        </p:spPr>
        <p:txBody>
          <a:bodyPr>
            <a:normAutofit/>
          </a:bodyPr>
          <a:lstStyle>
            <a:lvl1pPr>
              <a:buChar char="•"/>
              <a:defRPr sz="3100">
                <a:latin typeface="Arial"/>
                <a:ea typeface="Arial"/>
                <a:cs typeface="Arial"/>
                <a:sym typeface="Arial"/>
              </a:defRPr>
            </a:lvl1pPr>
            <a:lvl2pPr marL="742950" indent="-285750">
              <a:spcBef>
                <a:spcPts val="0"/>
              </a:spcBef>
              <a:defRPr sz="2300">
                <a:latin typeface="Arial"/>
                <a:ea typeface="Arial"/>
                <a:cs typeface="Arial"/>
                <a:sym typeface="Arial"/>
              </a:defRPr>
            </a:lvl2pPr>
          </a:lstStyle>
          <a:p>
            <a:r>
              <a:t>Is Jesus talking about murder being only a physical thing?</a:t>
            </a:r>
          </a:p>
          <a:p>
            <a:pPr lvl="1"/>
            <a:r>
              <a:t>No! You can murder someone with your words, too.</a:t>
            </a:r>
          </a:p>
        </p:txBody>
      </p:sp>
      <p:sp>
        <p:nvSpPr>
          <p:cNvPr id="102" name="At your table, brainstorm a list on your worksheets of how we murder people emotionally and spiritually."/>
          <p:cNvSpPr txBox="1"/>
          <p:nvPr/>
        </p:nvSpPr>
        <p:spPr>
          <a:xfrm>
            <a:off x="45719" y="3733800"/>
            <a:ext cx="9052562" cy="31897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85750" lvl="1" indent="171450">
              <a:spcBef>
                <a:spcPts val="700"/>
              </a:spcBef>
              <a:defRPr sz="3200" b="1"/>
            </a:pPr>
            <a:r>
              <a:t>	At your table, brainstorm a list on your worksheets of how we murder people emotionally and spiritually.</a:t>
            </a:r>
          </a:p>
          <a:p>
            <a:pPr marL="342900" indent="-342900">
              <a:spcBef>
                <a:spcPts val="400"/>
              </a:spcBef>
              <a:buSzPct val="100000"/>
              <a:buFont typeface="Arial"/>
              <a:buChar char="•"/>
              <a:defRPr sz="3100"/>
            </a:pPr>
            <a:endParaRPr/>
          </a:p>
          <a:p>
            <a:pPr marL="342900" indent="-342900">
              <a:spcBef>
                <a:spcPts val="400"/>
              </a:spcBef>
              <a:buSzPct val="100000"/>
              <a:buFont typeface="Arial"/>
              <a:buChar char="•"/>
              <a:defRPr sz="31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01">
                                            <p:bg/>
                                          </p:spTgt>
                                        </p:tgtEl>
                                        <p:attrNameLst>
                                          <p:attrName>style.visibility</p:attrName>
                                        </p:attrNameLst>
                                      </p:cBhvr>
                                      <p:to>
                                        <p:strVal val="visible"/>
                                      </p:to>
                                    </p:set>
                                    <p:animEffect transition="in" filter="fade">
                                      <p:cBhvr>
                                        <p:cTn id="7" dur="500"/>
                                        <p:tgtEl>
                                          <p:spTgt spid="101">
                                            <p:bg/>
                                          </p:spTgt>
                                        </p:tgtEl>
                                      </p:cBhvr>
                                    </p:animEffect>
                                  </p:childTnLst>
                                </p:cTn>
                              </p:par>
                              <p:par>
                                <p:cTn id="8" presetID="10" presetClass="entr" presetSubtype="0" fill="hold" grpId="1" nodeType="withEffect">
                                  <p:stCondLst>
                                    <p:cond delay="0"/>
                                  </p:stCondLst>
                                  <p:iterate>
                                    <p:tmAbs val="0"/>
                                  </p:iterate>
                                  <p:childTnLst>
                                    <p:set>
                                      <p:cBhvr>
                                        <p:cTn id="9" fill="hold"/>
                                        <p:tgtEl>
                                          <p:spTgt spid="101">
                                            <p:txEl>
                                              <p:pRg st="0" end="0"/>
                                            </p:txEl>
                                          </p:spTgt>
                                        </p:tgtEl>
                                        <p:attrNameLst>
                                          <p:attrName>style.visibility</p:attrName>
                                        </p:attrNameLst>
                                      </p:cBhvr>
                                      <p:to>
                                        <p:strVal val="visible"/>
                                      </p:to>
                                    </p:set>
                                    <p:animEffect transition="in" filter="fade">
                                      <p:cBhvr>
                                        <p:cTn id="10" dur="500"/>
                                        <p:tgtEl>
                                          <p:spTgt spid="101">
                                            <p:txEl>
                                              <p:pRg st="0" end="0"/>
                                            </p:txEl>
                                          </p:spTgt>
                                        </p:tgtEl>
                                      </p:cBhvr>
                                    </p:animEffect>
                                  </p:childTnLst>
                                </p:cTn>
                              </p:par>
                              <p:par>
                                <p:cTn id="11" presetID="10" presetClass="entr" presetSubtype="0" fill="hold" grpId="1" nodeType="withEffect">
                                  <p:stCondLst>
                                    <p:cond delay="0"/>
                                  </p:stCondLst>
                                  <p:iterate>
                                    <p:tmAbs val="0"/>
                                  </p:iterate>
                                  <p:childTnLst>
                                    <p:set>
                                      <p:cBhvr>
                                        <p:cTn id="12" fill="hold"/>
                                        <p:tgtEl>
                                          <p:spTgt spid="101">
                                            <p:txEl>
                                              <p:pRg st="1" end="1"/>
                                            </p:txEl>
                                          </p:spTgt>
                                        </p:tgtEl>
                                        <p:attrNameLst>
                                          <p:attrName>style.visibility</p:attrName>
                                        </p:attrNameLst>
                                      </p:cBhvr>
                                      <p:to>
                                        <p:strVal val="visible"/>
                                      </p:to>
                                    </p:set>
                                    <p:animEffect transition="in" filter="fade">
                                      <p:cBhvr>
                                        <p:cTn id="13" dur="500"/>
                                        <p:tgtEl>
                                          <p:spTgt spid="10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2" nodeType="clickEffect">
                                  <p:stCondLst>
                                    <p:cond delay="0"/>
                                  </p:stCondLst>
                                  <p:iterate>
                                    <p:tmAbs val="0"/>
                                  </p:iterate>
                                  <p:childTnLst>
                                    <p:set>
                                      <p:cBhvr>
                                        <p:cTn id="17" fill="hold"/>
                                        <p:tgtEl>
                                          <p:spTgt spid="102"/>
                                        </p:tgtEl>
                                        <p:attrNameLst>
                                          <p:attrName>style.visibility</p:attrName>
                                        </p:attrNameLst>
                                      </p:cBhvr>
                                      <p:to>
                                        <p:strVal val="visible"/>
                                      </p:to>
                                    </p:set>
                                    <p:anim calcmode="lin" valueType="num">
                                      <p:cBhvr>
                                        <p:cTn id="18" dur="500" fill="hold"/>
                                        <p:tgtEl>
                                          <p:spTgt spid="102"/>
                                        </p:tgtEl>
                                        <p:attrNameLst>
                                          <p:attrName>ppt_x</p:attrName>
                                        </p:attrNameLst>
                                      </p:cBhvr>
                                      <p:tavLst>
                                        <p:tav tm="0">
                                          <p:val>
                                            <p:strVal val="#ppt_x"/>
                                          </p:val>
                                        </p:tav>
                                        <p:tav tm="100000">
                                          <p:val>
                                            <p:strVal val="#ppt_x"/>
                                          </p:val>
                                        </p:tav>
                                      </p:tavLst>
                                    </p:anim>
                                    <p:anim calcmode="lin" valueType="num">
                                      <p:cBhvr>
                                        <p:cTn id="19"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1" build="p" animBg="1" advAuto="0"/>
      <p:bldP spid="102" grpId="2"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05" name="6th Commandment: You shall not commit adultery."/>
          <p:cNvSpPr txBox="1">
            <a:spLocks noGrp="1"/>
          </p:cNvSpPr>
          <p:nvPr>
            <p:ph type="body" idx="4294967295"/>
          </p:nvPr>
        </p:nvSpPr>
        <p:spPr>
          <a:xfrm>
            <a:off x="-1" y="1219200"/>
            <a:ext cx="9144002" cy="3276600"/>
          </a:xfrm>
          <a:prstGeom prst="rect">
            <a:avLst/>
          </a:prstGeom>
        </p:spPr>
        <p:txBody>
          <a:bodyPr>
            <a:normAutofit/>
          </a:bodyPr>
          <a:lstStyle/>
          <a:p>
            <a:pPr marL="0" indent="0" algn="ctr">
              <a:spcBef>
                <a:spcPts val="1400"/>
              </a:spcBef>
              <a:buSzTx/>
              <a:buNone/>
              <a:defRPr sz="6000" b="1" u="sng">
                <a:latin typeface="Arial"/>
                <a:ea typeface="Arial"/>
                <a:cs typeface="Arial"/>
                <a:sym typeface="Arial"/>
              </a:defRPr>
            </a:pPr>
            <a:r>
              <a:t>6</a:t>
            </a:r>
            <a:r>
              <a:rPr baseline="30000"/>
              <a:t>th</a:t>
            </a:r>
            <a:r>
              <a:t> Commandment:</a:t>
            </a:r>
            <a:br/>
            <a:r>
              <a:rPr b="0" u="none"/>
              <a:t>You shall not commit adultery.</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08" name="Today’s culture…"/>
          <p:cNvSpPr txBox="1">
            <a:spLocks noGrp="1"/>
          </p:cNvSpPr>
          <p:nvPr>
            <p:ph type="title" idx="4294967295"/>
          </p:nvPr>
        </p:nvSpPr>
        <p:spPr>
          <a:xfrm>
            <a:off x="457200" y="685799"/>
            <a:ext cx="8229600" cy="1143002"/>
          </a:xfrm>
          <a:prstGeom prst="rect">
            <a:avLst/>
          </a:prstGeom>
        </p:spPr>
        <p:txBody>
          <a:bodyPr>
            <a:normAutofit/>
          </a:bodyPr>
          <a:lstStyle/>
          <a:p>
            <a:pPr>
              <a:defRPr>
                <a:latin typeface="Arial"/>
                <a:ea typeface="Arial"/>
                <a:cs typeface="Arial"/>
                <a:sym typeface="Arial"/>
              </a:defRPr>
            </a:pPr>
            <a:r>
              <a:t>Today’s culture…</a:t>
            </a:r>
          </a:p>
        </p:txBody>
      </p:sp>
      <p:sp>
        <p:nvSpPr>
          <p:cNvPr id="109" name="In today’s culture, we see sexual things everywhere.…"/>
          <p:cNvSpPr txBox="1">
            <a:spLocks noGrp="1"/>
          </p:cNvSpPr>
          <p:nvPr>
            <p:ph type="body" sz="half" idx="4294967295"/>
          </p:nvPr>
        </p:nvSpPr>
        <p:spPr>
          <a:xfrm>
            <a:off x="304800" y="1828800"/>
            <a:ext cx="8610600" cy="1752600"/>
          </a:xfrm>
          <a:prstGeom prst="rect">
            <a:avLst/>
          </a:prstGeom>
        </p:spPr>
        <p:txBody>
          <a:bodyPr>
            <a:normAutofit/>
          </a:bodyPr>
          <a:lstStyle/>
          <a:p>
            <a:pPr marL="308609" indent="-308609" defTabSz="822959">
              <a:spcBef>
                <a:spcPts val="600"/>
              </a:spcBef>
              <a:buChar char="•"/>
              <a:defRPr sz="2790">
                <a:latin typeface="Arial"/>
                <a:ea typeface="Arial"/>
                <a:cs typeface="Arial"/>
                <a:sym typeface="Arial"/>
              </a:defRPr>
            </a:pPr>
            <a:r>
              <a:t>In today’s culture, we see sexual things everywhere.</a:t>
            </a:r>
          </a:p>
          <a:p>
            <a:pPr marL="308609" indent="-308609" defTabSz="822959">
              <a:spcBef>
                <a:spcPts val="600"/>
              </a:spcBef>
              <a:buChar char="•"/>
              <a:defRPr sz="2790">
                <a:latin typeface="Arial"/>
                <a:ea typeface="Arial"/>
                <a:cs typeface="Arial"/>
                <a:sym typeface="Arial"/>
              </a:defRPr>
            </a:pPr>
            <a:r>
              <a:t>On the back of your worksheet, come up with a list of where you’ve noticed sexual things in our culture.</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12" name="Small Catechism (pgs. 81-85)"/>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Small Catechism (pgs. 81-85)</a:t>
            </a:r>
          </a:p>
        </p:txBody>
      </p:sp>
      <p:sp>
        <p:nvSpPr>
          <p:cNvPr id="113" name="Read through the questions and answers as a class.…"/>
          <p:cNvSpPr txBox="1">
            <a:spLocks noGrp="1"/>
          </p:cNvSpPr>
          <p:nvPr>
            <p:ph type="body" sz="half" idx="4294967295"/>
          </p:nvPr>
        </p:nvSpPr>
        <p:spPr>
          <a:xfrm>
            <a:off x="381000" y="1828800"/>
            <a:ext cx="8610600" cy="1752600"/>
          </a:xfrm>
          <a:prstGeom prst="rect">
            <a:avLst/>
          </a:prstGeom>
        </p:spPr>
        <p:txBody>
          <a:bodyPr>
            <a:normAutofit/>
          </a:bodyPr>
          <a:lstStyle/>
          <a:p>
            <a:pPr>
              <a:buChar char="•"/>
              <a:defRPr sz="3100">
                <a:latin typeface="Arial"/>
                <a:ea typeface="Arial"/>
                <a:cs typeface="Arial"/>
                <a:sym typeface="Arial"/>
              </a:defRPr>
            </a:pPr>
            <a:r>
              <a:t>Read through the questions and answers as a class.</a:t>
            </a:r>
          </a:p>
          <a:p>
            <a:pPr>
              <a:buChar char="•"/>
              <a:defRPr sz="3100">
                <a:latin typeface="Arial"/>
                <a:ea typeface="Arial"/>
                <a:cs typeface="Arial"/>
                <a:sym typeface="Arial"/>
              </a:defRPr>
            </a:pPr>
            <a:r>
              <a:t>Do you have any other questions?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16" name="John 8:1-11"/>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John 8:1-11</a:t>
            </a:r>
          </a:p>
        </p:txBody>
      </p:sp>
      <p:sp>
        <p:nvSpPr>
          <p:cNvPr id="117" name="How does this Bible story show Jesus’ forgiveness?…"/>
          <p:cNvSpPr txBox="1">
            <a:spLocks noGrp="1"/>
          </p:cNvSpPr>
          <p:nvPr>
            <p:ph type="body" idx="4294967295"/>
          </p:nvPr>
        </p:nvSpPr>
        <p:spPr>
          <a:xfrm>
            <a:off x="381000" y="1828800"/>
            <a:ext cx="8610600" cy="3677182"/>
          </a:xfrm>
          <a:prstGeom prst="rect">
            <a:avLst/>
          </a:prstGeom>
        </p:spPr>
        <p:txBody>
          <a:bodyPr>
            <a:normAutofit lnSpcReduction="10000"/>
          </a:bodyPr>
          <a:lstStyle/>
          <a:p>
            <a:pPr marL="322325" indent="-322325" defTabSz="859536">
              <a:spcBef>
                <a:spcPts val="600"/>
              </a:spcBef>
              <a:buChar char="•"/>
              <a:defRPr sz="2914">
                <a:latin typeface="Arial"/>
                <a:ea typeface="Arial"/>
                <a:cs typeface="Arial"/>
                <a:sym typeface="Arial"/>
              </a:defRPr>
            </a:pPr>
            <a:r>
              <a:t>How does this Bible story show Jesus’ forgiveness?</a:t>
            </a:r>
          </a:p>
          <a:p>
            <a:pPr marL="322325" indent="-322325" defTabSz="859536">
              <a:spcBef>
                <a:spcPts val="600"/>
              </a:spcBef>
              <a:buChar char="•"/>
              <a:defRPr sz="2914">
                <a:latin typeface="Arial"/>
                <a:ea typeface="Arial"/>
                <a:cs typeface="Arial"/>
                <a:sym typeface="Arial"/>
              </a:defRPr>
            </a:pPr>
            <a:r>
              <a:t>If you haven’t treated your sexuality as a gift from God, there is forgiveness and grace.  God has forgiven you and has created sex to be a gift within marriage.</a:t>
            </a:r>
          </a:p>
          <a:p>
            <a:pPr marL="322325" indent="-322325" defTabSz="859536">
              <a:spcBef>
                <a:spcPts val="600"/>
              </a:spcBef>
              <a:buChar char="•"/>
              <a:defRPr sz="2914">
                <a:latin typeface="Arial"/>
                <a:ea typeface="Arial"/>
                <a:cs typeface="Arial"/>
                <a:sym typeface="Arial"/>
              </a:defRPr>
            </a:pPr>
            <a:r>
              <a:t>You can always talk to Pastor Peter if you have any questions about anything.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20" name="For Next Sunday:"/>
          <p:cNvSpPr txBox="1">
            <a:spLocks noGrp="1"/>
          </p:cNvSpPr>
          <p:nvPr>
            <p:ph type="title" idx="4294967295"/>
          </p:nvPr>
        </p:nvSpPr>
        <p:spPr>
          <a:xfrm>
            <a:off x="457200" y="1844675"/>
            <a:ext cx="8229600" cy="1143001"/>
          </a:xfrm>
          <a:prstGeom prst="rect">
            <a:avLst/>
          </a:prstGeom>
        </p:spPr>
        <p:txBody>
          <a:bodyPr>
            <a:normAutofit/>
          </a:bodyPr>
          <a:lstStyle>
            <a:lvl1pPr>
              <a:defRPr sz="5400" b="1" u="sng"/>
            </a:lvl1pPr>
          </a:lstStyle>
          <a:p>
            <a:r>
              <a:t>For Next Sunday:</a:t>
            </a:r>
          </a:p>
        </p:txBody>
      </p:sp>
      <p:sp>
        <p:nvSpPr>
          <p:cNvPr id="121" name="Memorize: The 7th &amp; 8th Commandments &amp; their Meanings (SC pg. 13)"/>
          <p:cNvSpPr txBox="1">
            <a:spLocks noGrp="1"/>
          </p:cNvSpPr>
          <p:nvPr>
            <p:ph type="body" idx="4294967295"/>
          </p:nvPr>
        </p:nvSpPr>
        <p:spPr>
          <a:xfrm>
            <a:off x="457200" y="2789237"/>
            <a:ext cx="8229600" cy="4525963"/>
          </a:xfrm>
          <a:prstGeom prst="rect">
            <a:avLst/>
          </a:prstGeom>
        </p:spPr>
        <p:txBody>
          <a:bodyPr>
            <a:normAutofit/>
          </a:bodyPr>
          <a:lstStyle/>
          <a:p>
            <a:pPr marL="742950" lvl="1" indent="-285750">
              <a:spcBef>
                <a:spcPts val="0"/>
              </a:spcBef>
              <a:defRPr sz="3600" b="1"/>
            </a:pPr>
            <a:r>
              <a:t>Memorize: The 7</a:t>
            </a:r>
            <a:r>
              <a:rPr baseline="30000"/>
              <a:t>th</a:t>
            </a:r>
            <a:r>
              <a:t> &amp; 8</a:t>
            </a:r>
            <a:r>
              <a:rPr baseline="30000"/>
              <a:t>th</a:t>
            </a:r>
            <a:r>
              <a:t> Commandments &amp; their Meanings (SC pg. 13)</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13" name="Announcements"/>
          <p:cNvSpPr txBox="1">
            <a:spLocks noGrp="1"/>
          </p:cNvSpPr>
          <p:nvPr>
            <p:ph type="title" idx="4294967295"/>
          </p:nvPr>
        </p:nvSpPr>
        <p:spPr>
          <a:xfrm>
            <a:off x="457200" y="274637"/>
            <a:ext cx="8229600" cy="1143001"/>
          </a:xfrm>
          <a:prstGeom prst="rect">
            <a:avLst/>
          </a:prstGeom>
        </p:spPr>
        <p:txBody>
          <a:bodyPr>
            <a:normAutofit/>
          </a:bodyPr>
          <a:lstStyle>
            <a:lvl1pPr>
              <a:defRPr sz="5400" b="1" u="sng"/>
            </a:lvl1pPr>
          </a:lstStyle>
          <a:p>
            <a:r>
              <a:t>Announcements</a:t>
            </a:r>
          </a:p>
        </p:txBody>
      </p:sp>
      <p:sp>
        <p:nvSpPr>
          <p:cNvPr id="114" name="Sunday Night FLY REMIX - TONIGHT @ 7pm…"/>
          <p:cNvSpPr txBox="1">
            <a:spLocks noGrp="1"/>
          </p:cNvSpPr>
          <p:nvPr>
            <p:ph type="body" idx="4294967295"/>
          </p:nvPr>
        </p:nvSpPr>
        <p:spPr>
          <a:xfrm>
            <a:off x="457200" y="1219200"/>
            <a:ext cx="8679964" cy="5398083"/>
          </a:xfrm>
          <a:prstGeom prst="rect">
            <a:avLst/>
          </a:prstGeom>
        </p:spPr>
        <p:txBody>
          <a:bodyPr>
            <a:normAutofit/>
          </a:bodyPr>
          <a:lstStyle/>
          <a:p>
            <a:pPr marL="339470" indent="-339470" defTabSz="905255">
              <a:buChar char="•"/>
              <a:defRPr sz="3168" b="1"/>
            </a:pPr>
            <a:r>
              <a:rPr dirty="0"/>
              <a:t>Sunday Night FLY REMIX </a:t>
            </a:r>
            <a:r>
              <a:rPr lang="en-US" dirty="0"/>
              <a:t>–</a:t>
            </a:r>
            <a:r>
              <a:rPr dirty="0"/>
              <a:t> </a:t>
            </a:r>
            <a:r>
              <a:rPr lang="en-US" dirty="0"/>
              <a:t>TONIGHT </a:t>
            </a:r>
            <a:r>
              <a:rPr dirty="0"/>
              <a:t>@ 7pm</a:t>
            </a:r>
          </a:p>
          <a:p>
            <a:pPr marL="735520" lvl="1" indent="-282892" defTabSz="905255">
              <a:spcBef>
                <a:spcPts val="0"/>
              </a:spcBef>
              <a:defRPr sz="2772"/>
            </a:pPr>
            <a:r>
              <a:rPr b="1" dirty="0"/>
              <a:t>YOU choose the lesson and game!</a:t>
            </a:r>
          </a:p>
          <a:p>
            <a:pPr marL="735520" lvl="1" indent="-282892" defTabSz="905255">
              <a:spcBef>
                <a:spcPts val="0"/>
              </a:spcBef>
              <a:defRPr sz="2772"/>
            </a:pPr>
            <a:r>
              <a:rPr dirty="0"/>
              <a:t>Plus: worship, prizes, games &amp; more in our FLY Room!</a:t>
            </a:r>
          </a:p>
          <a:p>
            <a:pPr marL="735520" lvl="1" indent="-282892" defTabSz="905255">
              <a:spcBef>
                <a:spcPts val="0"/>
              </a:spcBef>
              <a:defRPr sz="2772"/>
            </a:pPr>
            <a:r>
              <a:rPr dirty="0"/>
              <a:t>Open to ALL youth &amp; their friends!</a:t>
            </a:r>
          </a:p>
          <a:p>
            <a:pPr marL="735520" lvl="1" indent="-282892" defTabSz="905255">
              <a:spcBef>
                <a:spcPts val="0"/>
              </a:spcBef>
              <a:defRPr sz="2772"/>
            </a:pPr>
            <a:r>
              <a:rPr dirty="0"/>
              <a:t>2nd &amp; 4th Sundays through June!</a:t>
            </a:r>
          </a:p>
          <a:p>
            <a:pPr marL="339470" indent="-339470" defTabSz="905255">
              <a:buChar char="•"/>
              <a:defRPr sz="3168" b="1"/>
            </a:pPr>
            <a:r>
              <a:rPr lang="en-US" dirty="0"/>
              <a:t>Jr. FLY Fall Retreat – Oct. 3-5, 2025</a:t>
            </a:r>
          </a:p>
          <a:p>
            <a:pPr marL="735520" lvl="1" indent="-282892" defTabSz="905255">
              <a:spcBef>
                <a:spcPts val="0"/>
              </a:spcBef>
              <a:defRPr sz="2772"/>
            </a:pPr>
            <a:r>
              <a:rPr lang="en-US" dirty="0"/>
              <a:t>Camp Stella Maris Wegman House!</a:t>
            </a:r>
          </a:p>
          <a:p>
            <a:pPr marL="735520" lvl="1" indent="-282892" defTabSz="905255">
              <a:spcBef>
                <a:spcPts val="0"/>
              </a:spcBef>
              <a:defRPr sz="2772"/>
            </a:pPr>
            <a:r>
              <a:rPr lang="en-US" dirty="0"/>
              <a:t>Outdoor games, Bible sessions, food &amp; more!</a:t>
            </a:r>
          </a:p>
          <a:p>
            <a:pPr marL="735520" lvl="1" indent="-282892" defTabSz="905255">
              <a:spcBef>
                <a:spcPts val="0"/>
              </a:spcBef>
              <a:defRPr sz="2772"/>
            </a:pPr>
            <a:r>
              <a:rPr lang="en-US" dirty="0"/>
              <a:t>Register online at: </a:t>
            </a:r>
            <a:r>
              <a:rPr lang="en-US" u="sng" dirty="0">
                <a:solidFill>
                  <a:srgbClr val="3366FF"/>
                </a:solidFill>
                <a:hlinkClick r:id="rId3"/>
              </a:rPr>
              <a:t>https://faithpenfield.org/resources-forms/</a:t>
            </a:r>
            <a:endParaRPr lang="en-US" u="sng" dirty="0">
              <a:solidFill>
                <a:srgbClr val="3366FF"/>
              </a:solidFill>
            </a:endParaRPr>
          </a:p>
          <a:p>
            <a:pPr marL="735520" lvl="1" indent="-282892" defTabSz="905255">
              <a:spcBef>
                <a:spcPts val="0"/>
              </a:spcBef>
              <a:defRPr sz="2772"/>
            </a:pPr>
            <a:r>
              <a:rPr lang="en-US" dirty="0"/>
              <a:t>$160 deposit &amp; registration due by Sunday, Sept. 28!</a:t>
            </a:r>
          </a:p>
          <a:p>
            <a:pPr marL="735520" lvl="1" indent="-282892" defTabSz="905255">
              <a:spcBef>
                <a:spcPts val="0"/>
              </a:spcBef>
              <a:defRPr sz="2772"/>
            </a:pPr>
            <a:r>
              <a:rPr lang="en-US" dirty="0"/>
              <a:t>Financial assistance is available upon request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gazine cover with text and words&#10;&#10;AI-generated content may be incorrect.">
            <a:extLst>
              <a:ext uri="{FF2B5EF4-FFF2-40B4-BE49-F238E27FC236}">
                <a16:creationId xmlns:a16="http://schemas.microsoft.com/office/drawing/2014/main" id="{16D77AE1-1EF3-B571-5A23-B48995984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225367260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31" name="Closing Prayer"/>
          <p:cNvSpPr txBox="1">
            <a:spLocks noGrp="1"/>
          </p:cNvSpPr>
          <p:nvPr>
            <p:ph type="title" idx="4294967295"/>
          </p:nvPr>
        </p:nvSpPr>
        <p:spPr>
          <a:xfrm>
            <a:off x="1095375" y="274637"/>
            <a:ext cx="7591425" cy="6278563"/>
          </a:xfrm>
          <a:prstGeom prst="rect">
            <a:avLst/>
          </a:prstGeom>
        </p:spPr>
        <p:txBody>
          <a:bodyPr>
            <a:normAutofit/>
          </a:bodyPr>
          <a:lstStyle/>
          <a:p>
            <a:pPr>
              <a:defRPr sz="6000" b="1"/>
            </a:pPr>
            <a:br/>
            <a:r>
              <a:t>Closing Prayer</a:t>
            </a:r>
            <a:br/>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34" name="Have a wonderful week!  Go in peace and serve the Lord!"/>
          <p:cNvSpPr txBox="1">
            <a:spLocks noGrp="1"/>
          </p:cNvSpPr>
          <p:nvPr>
            <p:ph type="body" sz="half" idx="4294967295"/>
          </p:nvPr>
        </p:nvSpPr>
        <p:spPr>
          <a:xfrm>
            <a:off x="762000" y="1143000"/>
            <a:ext cx="7543800" cy="2590800"/>
          </a:xfrm>
          <a:prstGeom prst="rect">
            <a:avLst/>
          </a:prstGeom>
        </p:spPr>
        <p:txBody>
          <a:bodyPr>
            <a:normAutofit lnSpcReduction="10000"/>
          </a:bodyPr>
          <a:lstStyle>
            <a:lvl1pPr marL="0" indent="0" algn="ctr" defTabSz="877823">
              <a:spcBef>
                <a:spcPts val="1300"/>
              </a:spcBef>
              <a:buSzTx/>
              <a:buNone/>
              <a:defRPr sz="5760">
                <a:latin typeface="Arial"/>
                <a:ea typeface="Arial"/>
                <a:cs typeface="Arial"/>
                <a:sym typeface="Arial"/>
              </a:defRPr>
            </a:lvl1pPr>
          </a:lstStyle>
          <a:p>
            <a:r>
              <a:t>Have a wonderful week!  Go in peace and serve the Lord!</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875</Words>
  <Application>Microsoft Macintosh PowerPoint</Application>
  <PresentationFormat>On-screen Show (4:3)</PresentationFormat>
  <Paragraphs>105</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Wingdings</vt:lpstr>
      <vt:lpstr>Office Theme</vt:lpstr>
      <vt:lpstr>PowerPoint Presentation</vt:lpstr>
      <vt:lpstr> Opening Prayer </vt:lpstr>
      <vt:lpstr>PowerPoint Presentation</vt:lpstr>
      <vt:lpstr>1. Which of the following should be worshipped?</vt:lpstr>
      <vt:lpstr>2. When God says, “I am the Lord your God…you shall have no other gods before me,” it means God wants which of the following from you?</vt:lpstr>
      <vt:lpstr>3. Which of the following are names that God is known by?</vt:lpstr>
      <vt:lpstr> 4. Know that quote! This is who said, “We are to fear and love God so that we do not use his name superstitiously, or use it to curse, swear, lie, or deceive, but call on him in prayer, praise, and thanksgiving.”</vt:lpstr>
      <vt:lpstr>5. The sabbath was created because…</vt:lpstr>
      <vt:lpstr>6. The Israelites have always worshipped only one god.</vt:lpstr>
      <vt:lpstr>7. It’s okay to worship other gods as long as you know which god is the head honcho and deserves the most respect and praise. </vt:lpstr>
      <vt:lpstr>PowerPoint Presentation</vt:lpstr>
      <vt:lpstr>PowerPoint Presentation</vt:lpstr>
      <vt:lpstr>Memory Work</vt:lpstr>
      <vt:lpstr>Today’s Lesson</vt:lpstr>
      <vt:lpstr>Key Words</vt:lpstr>
      <vt:lpstr>PowerPoint Presentation</vt:lpstr>
      <vt:lpstr>Small Catechism (pgs. 74-76)</vt:lpstr>
      <vt:lpstr>Small Catechism (pgs. 74-76)</vt:lpstr>
      <vt:lpstr>PowerPoint Presentation</vt:lpstr>
      <vt:lpstr>Matthew 5:21-22</vt:lpstr>
      <vt:lpstr>PowerPoint Presentation</vt:lpstr>
      <vt:lpstr>Today’s culture…</vt:lpstr>
      <vt:lpstr>Small Catechism (pgs. 81-85)</vt:lpstr>
      <vt:lpstr>John 8:1-11</vt:lpstr>
      <vt:lpstr>For Next Sunday:</vt:lpstr>
      <vt:lpstr>Announcements</vt:lpstr>
      <vt:lpstr>PowerPoint Presentation</vt:lpstr>
      <vt:lpstr> Closing Prayer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officeapps1</cp:lastModifiedBy>
  <cp:revision>2</cp:revision>
  <dcterms:modified xsi:type="dcterms:W3CDTF">2025-09-02T20:46:34Z</dcterms:modified>
</cp:coreProperties>
</file>