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7" r:id="rId40"/>
    <p:sldId id="294" r:id="rId41"/>
    <p:sldId id="295" r:id="rId42"/>
    <p:sldId id="296" r:id="rId43"/>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776"/>
    <p:restoredTop sz="94712"/>
  </p:normalViewPr>
  <p:slideViewPr>
    <p:cSldViewPr snapToGrid="0">
      <p:cViewPr varScale="1">
        <p:scale>
          <a:sx n="46" d="100"/>
          <a:sy n="46" d="100"/>
        </p:scale>
        <p:origin x="184" y="2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Calibri"/>
      </a:defRPr>
    </a:lvl1pPr>
    <a:lvl2pPr indent="228600" latinLnBrk="0">
      <a:spcBef>
        <a:spcPts val="400"/>
      </a:spcBef>
      <a:defRPr sz="1200">
        <a:latin typeface="+mj-lt"/>
        <a:ea typeface="+mj-ea"/>
        <a:cs typeface="+mj-cs"/>
        <a:sym typeface="Calibri"/>
      </a:defRPr>
    </a:lvl2pPr>
    <a:lvl3pPr indent="457200" latinLnBrk="0">
      <a:spcBef>
        <a:spcPts val="400"/>
      </a:spcBef>
      <a:defRPr sz="1200">
        <a:latin typeface="+mj-lt"/>
        <a:ea typeface="+mj-ea"/>
        <a:cs typeface="+mj-cs"/>
        <a:sym typeface="Calibri"/>
      </a:defRPr>
    </a:lvl3pPr>
    <a:lvl4pPr indent="685800" latinLnBrk="0">
      <a:spcBef>
        <a:spcPts val="400"/>
      </a:spcBef>
      <a:defRPr sz="1200">
        <a:latin typeface="+mj-lt"/>
        <a:ea typeface="+mj-ea"/>
        <a:cs typeface="+mj-cs"/>
        <a:sym typeface="Calibri"/>
      </a:defRPr>
    </a:lvl4pPr>
    <a:lvl5pPr indent="914400" latinLnBrk="0">
      <a:spcBef>
        <a:spcPts val="400"/>
      </a:spcBef>
      <a:defRPr sz="1200">
        <a:latin typeface="+mj-lt"/>
        <a:ea typeface="+mj-ea"/>
        <a:cs typeface="+mj-cs"/>
        <a:sym typeface="Calibri"/>
      </a:defRPr>
    </a:lvl5pPr>
    <a:lvl6pPr indent="1143000" latinLnBrk="0">
      <a:spcBef>
        <a:spcPts val="400"/>
      </a:spcBef>
      <a:defRPr sz="1200">
        <a:latin typeface="+mj-lt"/>
        <a:ea typeface="+mj-ea"/>
        <a:cs typeface="+mj-cs"/>
        <a:sym typeface="Calibri"/>
      </a:defRPr>
    </a:lvl6pPr>
    <a:lvl7pPr indent="1371600" latinLnBrk="0">
      <a:spcBef>
        <a:spcPts val="400"/>
      </a:spcBef>
      <a:defRPr sz="1200">
        <a:latin typeface="+mj-lt"/>
        <a:ea typeface="+mj-ea"/>
        <a:cs typeface="+mj-cs"/>
        <a:sym typeface="Calibri"/>
      </a:defRPr>
    </a:lvl7pPr>
    <a:lvl8pPr indent="1600200" latinLnBrk="0">
      <a:spcBef>
        <a:spcPts val="400"/>
      </a:spcBef>
      <a:defRPr sz="1200">
        <a:latin typeface="+mj-lt"/>
        <a:ea typeface="+mj-ea"/>
        <a:cs typeface="+mj-cs"/>
        <a:sym typeface="Calibri"/>
      </a:defRPr>
    </a:lvl8pPr>
    <a:lvl9pPr indent="1828800" latinLnBrk="0">
      <a:spcBef>
        <a:spcPts val="400"/>
      </a:spcBef>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r>
              <a:t>Title Text</a:t>
            </a:r>
          </a:p>
        </p:txBody>
      </p:sp>
      <p:sp>
        <p:nvSpPr>
          <p:cNvPr id="3" name="Body Level One…"/>
          <p:cNvSpPr txBox="1">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28176" y="6404292"/>
            <a:ext cx="258624" cy="269241"/>
          </a:xfrm>
          <a:prstGeom prst="rect">
            <a:avLst/>
          </a:prstGeom>
          <a:ln w="12700">
            <a:miter lim="400000"/>
          </a:ln>
        </p:spPr>
        <p:txBody>
          <a:bodyPr wrap="none" lIns="45719" rIns="45719" anchor="ctr">
            <a:spAutoFit/>
          </a:bodyPr>
          <a:lstStyle>
            <a:lvl1pPr algn="r">
              <a:defRPr sz="1200">
                <a:solidFill>
                  <a:srgbClr val="898989"/>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4pPr>
      <a:lvl5pPr marL="22352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5pPr>
      <a:lvl6pPr marL="26924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6pPr>
      <a:lvl7pPr marL="31496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7pPr>
      <a:lvl8pPr marL="36068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8pPr>
      <a:lvl9pPr marL="40640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hyperlink" Target="https://faithpenfield.org/resources-forms/"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Double-click to edit"/>
          <p:cNvSpPr txBox="1">
            <a:spLocks noGrp="1"/>
          </p:cNvSpPr>
          <p:nvPr>
            <p:ph type="title" idx="4294967295"/>
          </p:nvPr>
        </p:nvSpPr>
        <p:spPr>
          <a:xfrm>
            <a:off x="685800" y="2130425"/>
            <a:ext cx="7772400" cy="1470025"/>
          </a:xfrm>
          <a:prstGeom prst="rect">
            <a:avLst/>
          </a:prstGeom>
        </p:spPr>
        <p:txBody>
          <a:bodyPr>
            <a:normAutofit/>
          </a:bodyPr>
          <a:lstStyle/>
          <a:p>
            <a:endParaRPr/>
          </a:p>
        </p:txBody>
      </p:sp>
      <p:sp>
        <p:nvSpPr>
          <p:cNvPr id="21" name="Double-click to edit"/>
          <p:cNvSpPr txBox="1">
            <a:spLocks noGrp="1"/>
          </p:cNvSpPr>
          <p:nvPr>
            <p:ph type="body" sz="quarter" idx="4294967295"/>
          </p:nvPr>
        </p:nvSpPr>
        <p:spPr>
          <a:xfrm>
            <a:off x="1371600" y="3886200"/>
            <a:ext cx="6400800" cy="1752600"/>
          </a:xfrm>
          <a:prstGeom prst="rect">
            <a:avLst/>
          </a:prstGeom>
        </p:spPr>
        <p:txBody>
          <a:bodyPr>
            <a:normAutofit/>
          </a:bodyPr>
          <a:lstStyle/>
          <a:p>
            <a:pPr marL="0" indent="0" algn="ctr">
              <a:buSzTx/>
              <a:buNone/>
              <a:defRPr>
                <a:solidFill>
                  <a:srgbClr val="898989"/>
                </a:solidFill>
              </a:defRPr>
            </a:pPr>
            <a:endParaRPr/>
          </a:p>
        </p:txBody>
      </p:sp>
      <p:pic>
        <p:nvPicPr>
          <p:cNvPr id="22" name="herewestand_ppt_bg3.jpg" descr="herewestand_ppt_bg3.jpg"/>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23" name="WELCOME!"/>
          <p:cNvSpPr txBox="1"/>
          <p:nvPr/>
        </p:nvSpPr>
        <p:spPr>
          <a:xfrm>
            <a:off x="45719" y="914400"/>
            <a:ext cx="9052562" cy="777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4400" b="1">
                <a:solidFill>
                  <a:srgbClr val="FFFFFF"/>
                </a:solidFill>
              </a:defRPr>
            </a:lvl1pPr>
          </a:lstStyle>
          <a:p>
            <a:r>
              <a:t>WELCOME!</a:t>
            </a:r>
          </a:p>
        </p:txBody>
      </p:sp>
      <p:sp>
        <p:nvSpPr>
          <p:cNvPr id="24" name="Please check-in &amp; sit at a table"/>
          <p:cNvSpPr txBox="1"/>
          <p:nvPr/>
        </p:nvSpPr>
        <p:spPr>
          <a:xfrm>
            <a:off x="45719" y="5181600"/>
            <a:ext cx="9052562" cy="650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600" b="1">
                <a:solidFill>
                  <a:srgbClr val="FFFFFF"/>
                </a:solidFill>
              </a:defRPr>
            </a:lvl1pPr>
          </a:lstStyle>
          <a:p>
            <a:r>
              <a:t>Please check-in &amp; sit at a table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27" name="Opening Prayer"/>
          <p:cNvSpPr txBox="1">
            <a:spLocks noGrp="1"/>
          </p:cNvSpPr>
          <p:nvPr>
            <p:ph type="title" idx="4294967295"/>
          </p:nvPr>
        </p:nvSpPr>
        <p:spPr>
          <a:xfrm>
            <a:off x="1095375" y="274637"/>
            <a:ext cx="7591425" cy="6278563"/>
          </a:xfrm>
          <a:prstGeom prst="rect">
            <a:avLst/>
          </a:prstGeom>
        </p:spPr>
        <p:txBody>
          <a:bodyPr>
            <a:normAutofit/>
          </a:bodyPr>
          <a:lstStyle/>
          <a:p>
            <a:pPr>
              <a:defRPr sz="6000" b="1"/>
            </a:pPr>
            <a:br/>
            <a:r>
              <a:t>Opening Prayer</a:t>
            </a:r>
            <a:br/>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30" name="Opening Icebreaker: -Share your name, grade, school, favorite Bible story and something you’re looking forward to this year in FLY."/>
          <p:cNvSpPr txBox="1">
            <a:spLocks noGrp="1"/>
          </p:cNvSpPr>
          <p:nvPr>
            <p:ph type="title" idx="4294967295"/>
          </p:nvPr>
        </p:nvSpPr>
        <p:spPr>
          <a:xfrm>
            <a:off x="1152037" y="-163578"/>
            <a:ext cx="7591426" cy="6278563"/>
          </a:xfrm>
          <a:prstGeom prst="rect">
            <a:avLst/>
          </a:prstGeom>
        </p:spPr>
        <p:txBody>
          <a:bodyPr>
            <a:normAutofit/>
          </a:bodyPr>
          <a:lstStyle/>
          <a:p>
            <a:pPr>
              <a:defRPr sz="6000" b="1"/>
            </a:pPr>
            <a:br/>
            <a:r>
              <a:t>Opening Icebreaker:</a:t>
            </a:r>
            <a:br/>
            <a:r>
              <a:rPr sz="5400"/>
              <a:t>-Share your name, grade, school, favorite Bible story and something you’re looking forward to this year in FLY.</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33" name="Today’s Lesson"/>
          <p:cNvSpPr txBox="1">
            <a:spLocks noGrp="1"/>
          </p:cNvSpPr>
          <p:nvPr>
            <p:ph type="title" idx="4294967295"/>
          </p:nvPr>
        </p:nvSpPr>
        <p:spPr>
          <a:xfrm>
            <a:off x="457200" y="685799"/>
            <a:ext cx="8229600" cy="1143002"/>
          </a:xfrm>
          <a:prstGeom prst="rect">
            <a:avLst/>
          </a:prstGeom>
        </p:spPr>
        <p:txBody>
          <a:bodyPr>
            <a:normAutofit/>
          </a:bodyPr>
          <a:lstStyle/>
          <a:p>
            <a:pPr>
              <a:defRPr>
                <a:latin typeface="Arial"/>
                <a:ea typeface="Arial"/>
                <a:cs typeface="Arial"/>
                <a:sym typeface="Arial"/>
              </a:defRPr>
            </a:pPr>
            <a:r>
              <a:t>Today’s Lesson</a:t>
            </a:r>
          </a:p>
        </p:txBody>
      </p:sp>
      <p:sp>
        <p:nvSpPr>
          <p:cNvPr id="34" name="Martin Luther &amp; the Reformation…"/>
          <p:cNvSpPr txBox="1">
            <a:spLocks noGrp="1"/>
          </p:cNvSpPr>
          <p:nvPr>
            <p:ph type="body" idx="4294967295"/>
          </p:nvPr>
        </p:nvSpPr>
        <p:spPr>
          <a:xfrm>
            <a:off x="381000" y="1828800"/>
            <a:ext cx="8229600" cy="4525963"/>
          </a:xfrm>
          <a:prstGeom prst="rect">
            <a:avLst/>
          </a:prstGeom>
        </p:spPr>
        <p:txBody>
          <a:bodyPr>
            <a:normAutofit/>
          </a:bodyPr>
          <a:lstStyle/>
          <a:p>
            <a:pPr>
              <a:buChar char="•"/>
              <a:defRPr sz="3100">
                <a:latin typeface="Arial"/>
                <a:ea typeface="Arial"/>
                <a:cs typeface="Arial"/>
                <a:sym typeface="Arial"/>
              </a:defRPr>
            </a:pPr>
            <a:r>
              <a:t>Martin Luther &amp; the Reformation</a:t>
            </a:r>
          </a:p>
          <a:p>
            <a:pPr>
              <a:buChar char="•"/>
              <a:defRPr sz="3100">
                <a:latin typeface="Arial"/>
                <a:ea typeface="Arial"/>
                <a:cs typeface="Arial"/>
                <a:sym typeface="Arial"/>
              </a:defRPr>
            </a:pPr>
            <a:r>
              <a:t>Key Words: Martin Luther, reformation, Catholic, thesis, &amp; recant</a:t>
            </a:r>
          </a:p>
          <a:p>
            <a:pPr>
              <a:buChar char="•"/>
              <a:defRPr sz="3100">
                <a:latin typeface="Arial"/>
                <a:ea typeface="Arial"/>
                <a:cs typeface="Arial"/>
                <a:sym typeface="Arial"/>
              </a:defRPr>
            </a:pPr>
            <a:r>
              <a:t>With others around you, define the Key Words together on your Student Worksheets.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37" name="Key Words"/>
          <p:cNvSpPr txBox="1">
            <a:spLocks noGrp="1"/>
          </p:cNvSpPr>
          <p:nvPr>
            <p:ph type="title" idx="4294967295"/>
          </p:nvPr>
        </p:nvSpPr>
        <p:spPr>
          <a:xfrm>
            <a:off x="457200" y="-228601"/>
            <a:ext cx="8229600" cy="1143002"/>
          </a:xfrm>
          <a:prstGeom prst="rect">
            <a:avLst/>
          </a:prstGeom>
        </p:spPr>
        <p:txBody>
          <a:bodyPr>
            <a:normAutofit/>
          </a:bodyPr>
          <a:lstStyle>
            <a:lvl1pPr>
              <a:defRPr>
                <a:latin typeface="Arial"/>
                <a:ea typeface="Arial"/>
                <a:cs typeface="Arial"/>
                <a:sym typeface="Arial"/>
              </a:defRPr>
            </a:lvl1pPr>
          </a:lstStyle>
          <a:p>
            <a:r>
              <a:t>Key Words</a:t>
            </a:r>
          </a:p>
        </p:txBody>
      </p:sp>
      <p:sp>
        <p:nvSpPr>
          <p:cNvPr id="38" name="MARTIN LUTHER…"/>
          <p:cNvSpPr txBox="1">
            <a:spLocks noGrp="1"/>
          </p:cNvSpPr>
          <p:nvPr>
            <p:ph type="body" idx="4294967295"/>
          </p:nvPr>
        </p:nvSpPr>
        <p:spPr>
          <a:xfrm>
            <a:off x="228600" y="762000"/>
            <a:ext cx="8458200" cy="5486400"/>
          </a:xfrm>
          <a:prstGeom prst="rect">
            <a:avLst/>
          </a:prstGeom>
        </p:spPr>
        <p:txBody>
          <a:bodyPr>
            <a:normAutofit/>
          </a:bodyPr>
          <a:lstStyle/>
          <a:p>
            <a:pPr>
              <a:lnSpc>
                <a:spcPct val="80000"/>
              </a:lnSpc>
              <a:spcBef>
                <a:spcPts val="500"/>
              </a:spcBef>
              <a:buSzTx/>
              <a:buNone/>
              <a:defRPr sz="2400" b="1">
                <a:latin typeface="Arial"/>
                <a:ea typeface="Arial"/>
                <a:cs typeface="Arial"/>
                <a:sym typeface="Arial"/>
              </a:defRPr>
            </a:pPr>
            <a:r>
              <a:t>MARTIN LUTHER</a:t>
            </a:r>
          </a:p>
          <a:p>
            <a:pPr>
              <a:lnSpc>
                <a:spcPct val="80000"/>
              </a:lnSpc>
              <a:spcBef>
                <a:spcPts val="500"/>
              </a:spcBef>
              <a:buSzTx/>
              <a:buNone/>
              <a:defRPr sz="2400" b="1">
                <a:latin typeface="Arial"/>
                <a:ea typeface="Arial"/>
                <a:cs typeface="Arial"/>
                <a:sym typeface="Arial"/>
              </a:defRPr>
            </a:pPr>
            <a:r>
              <a:t>	</a:t>
            </a:r>
            <a:r>
              <a:rPr b="0">
                <a:latin typeface="+mj-lt"/>
                <a:ea typeface="+mj-ea"/>
                <a:cs typeface="+mj-cs"/>
                <a:sym typeface="Calibri"/>
              </a:rPr>
              <a:t>a German monk and priest who worked to make changes in the church during the 16th century. He became known (not by his choice) as the founder of a new movement that became the Lutheran Church. </a:t>
            </a:r>
          </a:p>
          <a:p>
            <a:pPr>
              <a:lnSpc>
                <a:spcPct val="80000"/>
              </a:lnSpc>
              <a:spcBef>
                <a:spcPts val="500"/>
              </a:spcBef>
              <a:buSzTx/>
              <a:buNone/>
              <a:defRPr sz="2400" b="1">
                <a:latin typeface="Arial"/>
                <a:ea typeface="Arial"/>
                <a:cs typeface="Arial"/>
                <a:sym typeface="Arial"/>
              </a:defRPr>
            </a:pPr>
            <a:r>
              <a:t>REFORMATION</a:t>
            </a:r>
          </a:p>
          <a:p>
            <a:pPr>
              <a:lnSpc>
                <a:spcPct val="80000"/>
              </a:lnSpc>
              <a:spcBef>
                <a:spcPts val="500"/>
              </a:spcBef>
              <a:buSzTx/>
              <a:buNone/>
              <a:defRPr sz="2400" b="1">
                <a:latin typeface="Arial"/>
                <a:ea typeface="Arial"/>
                <a:cs typeface="Arial"/>
                <a:sym typeface="Arial"/>
              </a:defRPr>
            </a:pPr>
            <a:r>
              <a:t>	</a:t>
            </a:r>
            <a:r>
              <a:rPr b="0">
                <a:latin typeface="+mj-lt"/>
                <a:ea typeface="+mj-ea"/>
                <a:cs typeface="+mj-cs"/>
                <a:sym typeface="Calibri"/>
              </a:rPr>
              <a:t>time period in the 16th century when church leaders attempted to change the way the Roman Catholic Church functioned.</a:t>
            </a:r>
          </a:p>
          <a:p>
            <a:pPr>
              <a:lnSpc>
                <a:spcPct val="80000"/>
              </a:lnSpc>
              <a:spcBef>
                <a:spcPts val="500"/>
              </a:spcBef>
              <a:buSzTx/>
              <a:buNone/>
              <a:defRPr sz="2400" b="1">
                <a:latin typeface="Arial"/>
                <a:ea typeface="Arial"/>
                <a:cs typeface="Arial"/>
                <a:sym typeface="Arial"/>
              </a:defRPr>
            </a:pPr>
            <a:r>
              <a:t>CATHOLIC</a:t>
            </a:r>
          </a:p>
          <a:p>
            <a:pPr>
              <a:lnSpc>
                <a:spcPct val="80000"/>
              </a:lnSpc>
              <a:spcBef>
                <a:spcPts val="500"/>
              </a:spcBef>
              <a:buSzTx/>
              <a:buNone/>
              <a:defRPr sz="2400" b="1">
                <a:latin typeface="Arial"/>
                <a:ea typeface="Arial"/>
                <a:cs typeface="Arial"/>
                <a:sym typeface="Arial"/>
              </a:defRPr>
            </a:pPr>
            <a:r>
              <a:t>	</a:t>
            </a:r>
            <a:r>
              <a:rPr b="0">
                <a:latin typeface="+mj-lt"/>
                <a:ea typeface="+mj-ea"/>
                <a:cs typeface="+mj-cs"/>
                <a:sym typeface="Calibri"/>
              </a:rPr>
              <a:t>with a capital </a:t>
            </a:r>
            <a:r>
              <a:rPr b="0" i="1">
                <a:latin typeface="+mj-lt"/>
                <a:ea typeface="+mj-ea"/>
                <a:cs typeface="+mj-cs"/>
                <a:sym typeface="Calibri"/>
              </a:rPr>
              <a:t>C</a:t>
            </a:r>
            <a:r>
              <a:rPr b="0">
                <a:latin typeface="+mj-lt"/>
                <a:ea typeface="+mj-ea"/>
                <a:cs typeface="+mj-cs"/>
                <a:sym typeface="Calibri"/>
              </a:rPr>
              <a:t>, refers to the Roman Catholic Church, or the traditions of the Western European church before the Reformation. With a lowercase </a:t>
            </a:r>
            <a:r>
              <a:rPr b="0" i="1">
                <a:latin typeface="+mj-lt"/>
                <a:ea typeface="+mj-ea"/>
                <a:cs typeface="+mj-cs"/>
                <a:sym typeface="Calibri"/>
              </a:rPr>
              <a:t>c</a:t>
            </a:r>
            <a:r>
              <a:rPr b="0">
                <a:latin typeface="+mj-lt"/>
                <a:ea typeface="+mj-ea"/>
                <a:cs typeface="+mj-cs"/>
                <a:sym typeface="Calibri"/>
              </a:rPr>
              <a:t>, refers to all Christians in the universal Christian church; this is the "catholic" we speak of in the Christian creeds.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8">
                                            <p:bg/>
                                          </p:spTgt>
                                        </p:tgtEl>
                                        <p:attrNameLst>
                                          <p:attrName>style.visibility</p:attrName>
                                        </p:attrNameLst>
                                      </p:cBhvr>
                                      <p:to>
                                        <p:strVal val="visible"/>
                                      </p:to>
                                    </p:set>
                                    <p:animEffect transition="in" filter="fade">
                                      <p:cBhvr>
                                        <p:cTn id="7" dur="500"/>
                                        <p:tgtEl>
                                          <p:spTgt spid="38">
                                            <p:bg/>
                                          </p:spTgt>
                                        </p:tgtEl>
                                      </p:cBhvr>
                                    </p:animEffect>
                                  </p:childTnLst>
                                </p:cTn>
                              </p:par>
                              <p:par>
                                <p:cTn id="8" presetID="10" presetClass="entr" presetSubtype="0" fill="hold" grpId="1" nodeType="withEffect">
                                  <p:stCondLst>
                                    <p:cond delay="0"/>
                                  </p:stCondLst>
                                  <p:iterate>
                                    <p:tmAbs val="0"/>
                                  </p:iterate>
                                  <p:childTnLst>
                                    <p:set>
                                      <p:cBhvr>
                                        <p:cTn id="9" fill="hold"/>
                                        <p:tgtEl>
                                          <p:spTgt spid="38">
                                            <p:txEl>
                                              <p:pRg st="0" end="0"/>
                                            </p:txEl>
                                          </p:spTgt>
                                        </p:tgtEl>
                                        <p:attrNameLst>
                                          <p:attrName>style.visibility</p:attrName>
                                        </p:attrNameLst>
                                      </p:cBhvr>
                                      <p:to>
                                        <p:strVal val="visible"/>
                                      </p:to>
                                    </p:set>
                                    <p:animEffect transition="in" filter="fade">
                                      <p:cBhvr>
                                        <p:cTn id="10" dur="500"/>
                                        <p:tgtEl>
                                          <p:spTgt spid="3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38">
                                            <p:txEl>
                                              <p:pRg st="1" end="1"/>
                                            </p:txEl>
                                          </p:spTgt>
                                        </p:tgtEl>
                                        <p:attrNameLst>
                                          <p:attrName>style.visibility</p:attrName>
                                        </p:attrNameLst>
                                      </p:cBhvr>
                                      <p:to>
                                        <p:strVal val="visible"/>
                                      </p:to>
                                    </p:set>
                                    <p:animEffect transition="in" filter="fade">
                                      <p:cBhvr>
                                        <p:cTn id="15" dur="500"/>
                                        <p:tgtEl>
                                          <p:spTgt spid="3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38">
                                            <p:txEl>
                                              <p:pRg st="2" end="2"/>
                                            </p:txEl>
                                          </p:spTgt>
                                        </p:tgtEl>
                                        <p:attrNameLst>
                                          <p:attrName>style.visibility</p:attrName>
                                        </p:attrNameLst>
                                      </p:cBhvr>
                                      <p:to>
                                        <p:strVal val="visible"/>
                                      </p:to>
                                    </p:set>
                                    <p:animEffect transition="in" filter="fade">
                                      <p:cBhvr>
                                        <p:cTn id="20" dur="500"/>
                                        <p:tgtEl>
                                          <p:spTgt spid="3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1" nodeType="clickEffect">
                                  <p:stCondLst>
                                    <p:cond delay="0"/>
                                  </p:stCondLst>
                                  <p:iterate>
                                    <p:tmAbs val="0"/>
                                  </p:iterate>
                                  <p:childTnLst>
                                    <p:set>
                                      <p:cBhvr>
                                        <p:cTn id="24" fill="hold"/>
                                        <p:tgtEl>
                                          <p:spTgt spid="38">
                                            <p:txEl>
                                              <p:pRg st="3" end="3"/>
                                            </p:txEl>
                                          </p:spTgt>
                                        </p:tgtEl>
                                        <p:attrNameLst>
                                          <p:attrName>style.visibility</p:attrName>
                                        </p:attrNameLst>
                                      </p:cBhvr>
                                      <p:to>
                                        <p:strVal val="visible"/>
                                      </p:to>
                                    </p:set>
                                    <p:animEffect transition="in" filter="fade">
                                      <p:cBhvr>
                                        <p:cTn id="25" dur="500"/>
                                        <p:tgtEl>
                                          <p:spTgt spid="3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fill="hold" grpId="1" nodeType="clickEffect">
                                  <p:stCondLst>
                                    <p:cond delay="0"/>
                                  </p:stCondLst>
                                  <p:iterate>
                                    <p:tmAbs val="0"/>
                                  </p:iterate>
                                  <p:childTnLst>
                                    <p:set>
                                      <p:cBhvr>
                                        <p:cTn id="29" fill="hold"/>
                                        <p:tgtEl>
                                          <p:spTgt spid="38">
                                            <p:txEl>
                                              <p:pRg st="4" end="4"/>
                                            </p:txEl>
                                          </p:spTgt>
                                        </p:tgtEl>
                                        <p:attrNameLst>
                                          <p:attrName>style.visibility</p:attrName>
                                        </p:attrNameLst>
                                      </p:cBhvr>
                                      <p:to>
                                        <p:strVal val="visible"/>
                                      </p:to>
                                    </p:set>
                                    <p:animEffect transition="in" filter="fade">
                                      <p:cBhvr>
                                        <p:cTn id="30" dur="500"/>
                                        <p:tgtEl>
                                          <p:spTgt spid="38">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fill="hold" grpId="1" nodeType="clickEffect">
                                  <p:stCondLst>
                                    <p:cond delay="0"/>
                                  </p:stCondLst>
                                  <p:iterate>
                                    <p:tmAbs val="0"/>
                                  </p:iterate>
                                  <p:childTnLst>
                                    <p:set>
                                      <p:cBhvr>
                                        <p:cTn id="34" fill="hold"/>
                                        <p:tgtEl>
                                          <p:spTgt spid="38">
                                            <p:txEl>
                                              <p:pRg st="5" end="5"/>
                                            </p:txEl>
                                          </p:spTgt>
                                        </p:tgtEl>
                                        <p:attrNameLst>
                                          <p:attrName>style.visibility</p:attrName>
                                        </p:attrNameLst>
                                      </p:cBhvr>
                                      <p:to>
                                        <p:strVal val="visible"/>
                                      </p:to>
                                    </p:set>
                                    <p:animEffect transition="in" filter="fade">
                                      <p:cBhvr>
                                        <p:cTn id="35" dur="500"/>
                                        <p:tgtEl>
                                          <p:spTgt spid="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1" build="p"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41" name="Key Words"/>
          <p:cNvSpPr txBox="1">
            <a:spLocks noGrp="1"/>
          </p:cNvSpPr>
          <p:nvPr>
            <p:ph type="title" idx="4294967295"/>
          </p:nvPr>
        </p:nvSpPr>
        <p:spPr>
          <a:xfrm>
            <a:off x="457200" y="-228601"/>
            <a:ext cx="8229600" cy="1143002"/>
          </a:xfrm>
          <a:prstGeom prst="rect">
            <a:avLst/>
          </a:prstGeom>
        </p:spPr>
        <p:txBody>
          <a:bodyPr>
            <a:normAutofit/>
          </a:bodyPr>
          <a:lstStyle>
            <a:lvl1pPr>
              <a:defRPr>
                <a:latin typeface="Arial"/>
                <a:ea typeface="Arial"/>
                <a:cs typeface="Arial"/>
                <a:sym typeface="Arial"/>
              </a:defRPr>
            </a:lvl1pPr>
          </a:lstStyle>
          <a:p>
            <a:r>
              <a:t>Key Words</a:t>
            </a:r>
          </a:p>
        </p:txBody>
      </p:sp>
      <p:sp>
        <p:nvSpPr>
          <p:cNvPr id="42" name="THESIS…"/>
          <p:cNvSpPr txBox="1">
            <a:spLocks noGrp="1"/>
          </p:cNvSpPr>
          <p:nvPr>
            <p:ph type="body" idx="4294967295"/>
          </p:nvPr>
        </p:nvSpPr>
        <p:spPr>
          <a:xfrm>
            <a:off x="228600" y="762000"/>
            <a:ext cx="8458200" cy="5486400"/>
          </a:xfrm>
          <a:prstGeom prst="rect">
            <a:avLst/>
          </a:prstGeom>
        </p:spPr>
        <p:txBody>
          <a:bodyPr>
            <a:normAutofit/>
          </a:bodyPr>
          <a:lstStyle/>
          <a:p>
            <a:pPr>
              <a:lnSpc>
                <a:spcPct val="80000"/>
              </a:lnSpc>
              <a:spcBef>
                <a:spcPts val="500"/>
              </a:spcBef>
              <a:buSzTx/>
              <a:buNone/>
              <a:defRPr sz="2400" b="1">
                <a:latin typeface="Arial"/>
                <a:ea typeface="Arial"/>
                <a:cs typeface="Arial"/>
                <a:sym typeface="Arial"/>
              </a:defRPr>
            </a:pPr>
            <a:r>
              <a:t>THESIS</a:t>
            </a:r>
          </a:p>
          <a:p>
            <a:pPr>
              <a:lnSpc>
                <a:spcPct val="80000"/>
              </a:lnSpc>
              <a:spcBef>
                <a:spcPts val="500"/>
              </a:spcBef>
              <a:buSzTx/>
              <a:buNone/>
              <a:defRPr sz="2400" b="1">
                <a:latin typeface="Arial"/>
                <a:ea typeface="Arial"/>
                <a:cs typeface="Arial"/>
                <a:sym typeface="Arial"/>
              </a:defRPr>
            </a:pPr>
            <a:r>
              <a:t>	</a:t>
            </a:r>
            <a:r>
              <a:rPr b="0">
                <a:latin typeface="+mj-lt"/>
                <a:ea typeface="+mj-ea"/>
                <a:cs typeface="+mj-cs"/>
                <a:sym typeface="Calibri"/>
              </a:rPr>
              <a:t>a statement made to provoke an argument or discussion. Luther posted "95 Theses" (plural) on the door of Wittenberg Church on Oct. 31, 1517 in hopes of engaging church leaders in a conversation about his concerns. </a:t>
            </a:r>
          </a:p>
          <a:p>
            <a:pPr>
              <a:lnSpc>
                <a:spcPct val="80000"/>
              </a:lnSpc>
              <a:spcBef>
                <a:spcPts val="500"/>
              </a:spcBef>
              <a:buSzTx/>
              <a:buNone/>
              <a:defRPr sz="2400" b="1">
                <a:latin typeface="Arial"/>
                <a:ea typeface="Arial"/>
                <a:cs typeface="Arial"/>
                <a:sym typeface="Arial"/>
              </a:defRPr>
            </a:pPr>
            <a:r>
              <a:t>RECANT</a:t>
            </a:r>
          </a:p>
          <a:p>
            <a:pPr>
              <a:lnSpc>
                <a:spcPct val="80000"/>
              </a:lnSpc>
              <a:spcBef>
                <a:spcPts val="500"/>
              </a:spcBef>
              <a:buSzTx/>
              <a:buNone/>
              <a:defRPr sz="2400" b="1">
                <a:latin typeface="Arial"/>
                <a:ea typeface="Arial"/>
                <a:cs typeface="Arial"/>
                <a:sym typeface="Arial"/>
              </a:defRPr>
            </a:pPr>
            <a:r>
              <a:t>	</a:t>
            </a:r>
            <a:r>
              <a:rPr b="0">
                <a:latin typeface="+mj-lt"/>
                <a:ea typeface="+mj-ea"/>
                <a:cs typeface="+mj-cs"/>
                <a:sym typeface="Calibri"/>
              </a:rPr>
              <a:t>To withdraw a statement or belief. Luther was asked to recant what he stated at the Diet of Worms in 1521. He did not recant.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42">
                                            <p:bg/>
                                          </p:spTgt>
                                        </p:tgtEl>
                                        <p:attrNameLst>
                                          <p:attrName>style.visibility</p:attrName>
                                        </p:attrNameLst>
                                      </p:cBhvr>
                                      <p:to>
                                        <p:strVal val="visible"/>
                                      </p:to>
                                    </p:set>
                                    <p:animEffect transition="in" filter="fade">
                                      <p:cBhvr>
                                        <p:cTn id="7" dur="500"/>
                                        <p:tgtEl>
                                          <p:spTgt spid="42">
                                            <p:bg/>
                                          </p:spTgt>
                                        </p:tgtEl>
                                      </p:cBhvr>
                                    </p:animEffect>
                                  </p:childTnLst>
                                </p:cTn>
                              </p:par>
                              <p:par>
                                <p:cTn id="8" presetID="10" presetClass="entr" presetSubtype="0" fill="hold" grpId="1" nodeType="withEffect">
                                  <p:stCondLst>
                                    <p:cond delay="0"/>
                                  </p:stCondLst>
                                  <p:iterate>
                                    <p:tmAbs val="0"/>
                                  </p:iterate>
                                  <p:childTnLst>
                                    <p:set>
                                      <p:cBhvr>
                                        <p:cTn id="9" fill="hold"/>
                                        <p:tgtEl>
                                          <p:spTgt spid="42">
                                            <p:txEl>
                                              <p:pRg st="0" end="0"/>
                                            </p:txEl>
                                          </p:spTgt>
                                        </p:tgtEl>
                                        <p:attrNameLst>
                                          <p:attrName>style.visibility</p:attrName>
                                        </p:attrNameLst>
                                      </p:cBhvr>
                                      <p:to>
                                        <p:strVal val="visible"/>
                                      </p:to>
                                    </p:set>
                                    <p:animEffect transition="in" filter="fade">
                                      <p:cBhvr>
                                        <p:cTn id="10" dur="500"/>
                                        <p:tgtEl>
                                          <p:spTgt spid="4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42">
                                            <p:txEl>
                                              <p:pRg st="1" end="1"/>
                                            </p:txEl>
                                          </p:spTgt>
                                        </p:tgtEl>
                                        <p:attrNameLst>
                                          <p:attrName>style.visibility</p:attrName>
                                        </p:attrNameLst>
                                      </p:cBhvr>
                                      <p:to>
                                        <p:strVal val="visible"/>
                                      </p:to>
                                    </p:set>
                                    <p:animEffect transition="in" filter="fade">
                                      <p:cBhvr>
                                        <p:cTn id="15" dur="500"/>
                                        <p:tgtEl>
                                          <p:spTgt spid="4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42">
                                            <p:txEl>
                                              <p:pRg st="2" end="2"/>
                                            </p:txEl>
                                          </p:spTgt>
                                        </p:tgtEl>
                                        <p:attrNameLst>
                                          <p:attrName>style.visibility</p:attrName>
                                        </p:attrNameLst>
                                      </p:cBhvr>
                                      <p:to>
                                        <p:strVal val="visible"/>
                                      </p:to>
                                    </p:set>
                                    <p:animEffect transition="in" filter="fade">
                                      <p:cBhvr>
                                        <p:cTn id="20" dur="500"/>
                                        <p:tgtEl>
                                          <p:spTgt spid="4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1" nodeType="clickEffect">
                                  <p:stCondLst>
                                    <p:cond delay="0"/>
                                  </p:stCondLst>
                                  <p:iterate>
                                    <p:tmAbs val="0"/>
                                  </p:iterate>
                                  <p:childTnLst>
                                    <p:set>
                                      <p:cBhvr>
                                        <p:cTn id="24" fill="hold"/>
                                        <p:tgtEl>
                                          <p:spTgt spid="42">
                                            <p:txEl>
                                              <p:pRg st="3" end="3"/>
                                            </p:txEl>
                                          </p:spTgt>
                                        </p:tgtEl>
                                        <p:attrNameLst>
                                          <p:attrName>style.visibility</p:attrName>
                                        </p:attrNameLst>
                                      </p:cBhvr>
                                      <p:to>
                                        <p:strVal val="visible"/>
                                      </p:to>
                                    </p:set>
                                    <p:animEffect transition="in" filter="fade">
                                      <p:cBhvr>
                                        <p:cTn id="25" dur="500"/>
                                        <p:tgtEl>
                                          <p:spTgt spid="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1" build="p"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Double-click to edit"/>
          <p:cNvSpPr txBox="1">
            <a:spLocks noGrp="1"/>
          </p:cNvSpPr>
          <p:nvPr>
            <p:ph type="body" sz="quarter" idx="4294967295"/>
          </p:nvPr>
        </p:nvSpPr>
        <p:spPr>
          <a:xfrm>
            <a:off x="1371600" y="3886200"/>
            <a:ext cx="6400800" cy="1752600"/>
          </a:xfrm>
          <a:prstGeom prst="rect">
            <a:avLst/>
          </a:prstGeom>
        </p:spPr>
        <p:txBody>
          <a:bodyPr>
            <a:normAutofit/>
          </a:bodyPr>
          <a:lstStyle/>
          <a:p>
            <a:pPr marL="0" indent="0" algn="ctr">
              <a:buSzTx/>
              <a:buNone/>
              <a:defRPr>
                <a:solidFill>
                  <a:srgbClr val="898989"/>
                </a:solidFill>
              </a:defRPr>
            </a:pPr>
            <a:endParaRPr/>
          </a:p>
        </p:txBody>
      </p:sp>
      <p:pic>
        <p:nvPicPr>
          <p:cNvPr id="45" name="Luther nailed it2.png" descr="Luther nailed it2.png"/>
          <p:cNvPicPr>
            <a:picLocks noChangeAspect="1"/>
          </p:cNvPicPr>
          <p:nvPr/>
        </p:nvPicPr>
        <p:blipFill>
          <a:blip r:embed="rId2"/>
          <a:stretch>
            <a:fillRect/>
          </a:stretch>
        </p:blipFill>
        <p:spPr>
          <a:xfrm>
            <a:off x="1304925" y="-20638"/>
            <a:ext cx="6534150" cy="8712201"/>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48" name="Ephesians 2:8-9"/>
          <p:cNvSpPr txBox="1">
            <a:spLocks noGrp="1"/>
          </p:cNvSpPr>
          <p:nvPr>
            <p:ph type="title" idx="4294967295"/>
          </p:nvPr>
        </p:nvSpPr>
        <p:spPr>
          <a:xfrm>
            <a:off x="457200" y="533399"/>
            <a:ext cx="8229600" cy="1143002"/>
          </a:xfrm>
          <a:prstGeom prst="rect">
            <a:avLst/>
          </a:prstGeom>
        </p:spPr>
        <p:txBody>
          <a:bodyPr>
            <a:normAutofit/>
          </a:bodyPr>
          <a:lstStyle>
            <a:lvl1pPr>
              <a:defRPr>
                <a:latin typeface="Arial"/>
                <a:ea typeface="Arial"/>
                <a:cs typeface="Arial"/>
                <a:sym typeface="Arial"/>
              </a:defRPr>
            </a:lvl1pPr>
          </a:lstStyle>
          <a:p>
            <a:r>
              <a:t>Ephesians 2:8-9</a:t>
            </a:r>
          </a:p>
        </p:txBody>
      </p:sp>
      <p:sp>
        <p:nvSpPr>
          <p:cNvPr id="49" name="Underline the words “grace, faith, and gift” in your Bibles.…"/>
          <p:cNvSpPr txBox="1">
            <a:spLocks noGrp="1"/>
          </p:cNvSpPr>
          <p:nvPr>
            <p:ph type="body" idx="4294967295"/>
          </p:nvPr>
        </p:nvSpPr>
        <p:spPr>
          <a:xfrm>
            <a:off x="609600" y="1981200"/>
            <a:ext cx="8077200" cy="4114800"/>
          </a:xfrm>
          <a:prstGeom prst="rect">
            <a:avLst/>
          </a:prstGeom>
        </p:spPr>
        <p:txBody>
          <a:bodyPr>
            <a:normAutofit/>
          </a:bodyPr>
          <a:lstStyle/>
          <a:p>
            <a:pPr>
              <a:spcBef>
                <a:spcPts val="600"/>
              </a:spcBef>
              <a:buChar char="•"/>
              <a:defRPr sz="2800">
                <a:latin typeface="Arial"/>
                <a:ea typeface="Arial"/>
                <a:cs typeface="Arial"/>
                <a:sym typeface="Arial"/>
              </a:defRPr>
            </a:pPr>
            <a:r>
              <a:t>Underline the words “</a:t>
            </a:r>
            <a:r>
              <a:rPr u="sng"/>
              <a:t>grace, faith, and gift</a:t>
            </a:r>
            <a:r>
              <a:t>” in your Bibles.</a:t>
            </a:r>
          </a:p>
          <a:p>
            <a:pPr>
              <a:spcBef>
                <a:spcPts val="600"/>
              </a:spcBef>
              <a:buChar char="•"/>
              <a:defRPr sz="2800">
                <a:latin typeface="Arial"/>
                <a:ea typeface="Arial"/>
                <a:cs typeface="Arial"/>
                <a:sym typeface="Arial"/>
              </a:defRPr>
            </a:pPr>
            <a:r>
              <a:t>What is grace?</a:t>
            </a:r>
          </a:p>
          <a:p>
            <a:pPr>
              <a:spcBef>
                <a:spcPts val="600"/>
              </a:spcBef>
              <a:buChar char="•"/>
              <a:defRPr sz="2800">
                <a:latin typeface="Arial"/>
                <a:ea typeface="Arial"/>
                <a:cs typeface="Arial"/>
                <a:sym typeface="Arial"/>
              </a:defRPr>
            </a:pPr>
            <a:r>
              <a:t>Martin Luther was into grace in a BIG way!</a:t>
            </a:r>
          </a:p>
          <a:p>
            <a:pPr>
              <a:spcBef>
                <a:spcPts val="600"/>
              </a:spcBef>
              <a:buChar char="•"/>
              <a:defRPr sz="2800">
                <a:latin typeface="Arial"/>
                <a:ea typeface="Arial"/>
                <a:cs typeface="Arial"/>
                <a:sym typeface="Arial"/>
              </a:defRPr>
            </a:pPr>
            <a:r>
              <a:t>Indulgences made it look like people were saved by what they did and not by God’s grace.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49">
                                            <p:bg/>
                                          </p:spTgt>
                                        </p:tgtEl>
                                        <p:attrNameLst>
                                          <p:attrName>style.visibility</p:attrName>
                                        </p:attrNameLst>
                                      </p:cBhvr>
                                      <p:to>
                                        <p:strVal val="visible"/>
                                      </p:to>
                                    </p:set>
                                    <p:animEffect transition="in" filter="fade">
                                      <p:cBhvr>
                                        <p:cTn id="7" dur="500"/>
                                        <p:tgtEl>
                                          <p:spTgt spid="49">
                                            <p:bg/>
                                          </p:spTgt>
                                        </p:tgtEl>
                                      </p:cBhvr>
                                    </p:animEffect>
                                  </p:childTnLst>
                                </p:cTn>
                              </p:par>
                              <p:par>
                                <p:cTn id="8" presetID="10" presetClass="entr" presetSubtype="0" fill="hold" grpId="1" nodeType="withEffect">
                                  <p:stCondLst>
                                    <p:cond delay="0"/>
                                  </p:stCondLst>
                                  <p:iterate>
                                    <p:tmAbs val="0"/>
                                  </p:iterate>
                                  <p:childTnLst>
                                    <p:set>
                                      <p:cBhvr>
                                        <p:cTn id="9" fill="hold"/>
                                        <p:tgtEl>
                                          <p:spTgt spid="49">
                                            <p:txEl>
                                              <p:pRg st="0" end="0"/>
                                            </p:txEl>
                                          </p:spTgt>
                                        </p:tgtEl>
                                        <p:attrNameLst>
                                          <p:attrName>style.visibility</p:attrName>
                                        </p:attrNameLst>
                                      </p:cBhvr>
                                      <p:to>
                                        <p:strVal val="visible"/>
                                      </p:to>
                                    </p:set>
                                    <p:animEffect transition="in" filter="fade">
                                      <p:cBhvr>
                                        <p:cTn id="10" dur="500"/>
                                        <p:tgtEl>
                                          <p:spTgt spid="4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49">
                                            <p:txEl>
                                              <p:pRg st="1" end="1"/>
                                            </p:txEl>
                                          </p:spTgt>
                                        </p:tgtEl>
                                        <p:attrNameLst>
                                          <p:attrName>style.visibility</p:attrName>
                                        </p:attrNameLst>
                                      </p:cBhvr>
                                      <p:to>
                                        <p:strVal val="visible"/>
                                      </p:to>
                                    </p:set>
                                    <p:animEffect transition="in" filter="fade">
                                      <p:cBhvr>
                                        <p:cTn id="15" dur="500"/>
                                        <p:tgtEl>
                                          <p:spTgt spid="4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49">
                                            <p:txEl>
                                              <p:pRg st="2" end="2"/>
                                            </p:txEl>
                                          </p:spTgt>
                                        </p:tgtEl>
                                        <p:attrNameLst>
                                          <p:attrName>style.visibility</p:attrName>
                                        </p:attrNameLst>
                                      </p:cBhvr>
                                      <p:to>
                                        <p:strVal val="visible"/>
                                      </p:to>
                                    </p:set>
                                    <p:animEffect transition="in" filter="fade">
                                      <p:cBhvr>
                                        <p:cTn id="20" dur="500"/>
                                        <p:tgtEl>
                                          <p:spTgt spid="4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1" nodeType="clickEffect">
                                  <p:stCondLst>
                                    <p:cond delay="0"/>
                                  </p:stCondLst>
                                  <p:iterate>
                                    <p:tmAbs val="0"/>
                                  </p:iterate>
                                  <p:childTnLst>
                                    <p:set>
                                      <p:cBhvr>
                                        <p:cTn id="24" fill="hold"/>
                                        <p:tgtEl>
                                          <p:spTgt spid="49">
                                            <p:txEl>
                                              <p:pRg st="3" end="3"/>
                                            </p:txEl>
                                          </p:spTgt>
                                        </p:tgtEl>
                                        <p:attrNameLst>
                                          <p:attrName>style.visibility</p:attrName>
                                        </p:attrNameLst>
                                      </p:cBhvr>
                                      <p:to>
                                        <p:strVal val="visible"/>
                                      </p:to>
                                    </p:set>
                                    <p:animEffect transition="in" filter="fade">
                                      <p:cBhvr>
                                        <p:cTn id="25" dur="500"/>
                                        <p:tgtEl>
                                          <p:spTgt spid="4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1" build="p"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52" name="Luther’s Main Question"/>
          <p:cNvSpPr txBox="1">
            <a:spLocks noGrp="1"/>
          </p:cNvSpPr>
          <p:nvPr>
            <p:ph type="title" idx="4294967295"/>
          </p:nvPr>
        </p:nvSpPr>
        <p:spPr>
          <a:xfrm>
            <a:off x="457200" y="380999"/>
            <a:ext cx="8229600" cy="1143002"/>
          </a:xfrm>
          <a:prstGeom prst="rect">
            <a:avLst/>
          </a:prstGeom>
        </p:spPr>
        <p:txBody>
          <a:bodyPr>
            <a:normAutofit/>
          </a:bodyPr>
          <a:lstStyle/>
          <a:p>
            <a:pPr>
              <a:defRPr>
                <a:latin typeface="Arial"/>
                <a:ea typeface="Arial"/>
                <a:cs typeface="Arial"/>
                <a:sym typeface="Arial"/>
              </a:defRPr>
            </a:pPr>
            <a:r>
              <a:t>Luther’s Main Question</a:t>
            </a:r>
          </a:p>
        </p:txBody>
      </p:sp>
      <p:sp>
        <p:nvSpPr>
          <p:cNvPr id="53" name="“How are we made right with God?”…"/>
          <p:cNvSpPr txBox="1">
            <a:spLocks noGrp="1"/>
          </p:cNvSpPr>
          <p:nvPr>
            <p:ph type="body" idx="4294967295"/>
          </p:nvPr>
        </p:nvSpPr>
        <p:spPr>
          <a:xfrm>
            <a:off x="609600" y="1752600"/>
            <a:ext cx="7772400" cy="4343400"/>
          </a:xfrm>
          <a:prstGeom prst="rect">
            <a:avLst/>
          </a:prstGeom>
        </p:spPr>
        <p:txBody>
          <a:bodyPr>
            <a:normAutofit/>
          </a:bodyPr>
          <a:lstStyle/>
          <a:p>
            <a:pPr>
              <a:spcBef>
                <a:spcPts val="600"/>
              </a:spcBef>
              <a:buChar char="•"/>
              <a:defRPr sz="2800">
                <a:latin typeface="Arial"/>
                <a:ea typeface="Arial"/>
                <a:cs typeface="Arial"/>
                <a:sym typeface="Arial"/>
              </a:defRPr>
            </a:pPr>
            <a:r>
              <a:t>“How are we made </a:t>
            </a:r>
            <a:r>
              <a:rPr u="sng"/>
              <a:t>right</a:t>
            </a:r>
            <a:r>
              <a:t> with God?”</a:t>
            </a:r>
          </a:p>
          <a:p>
            <a:pPr>
              <a:spcBef>
                <a:spcPts val="600"/>
              </a:spcBef>
              <a:buChar char="•"/>
              <a:defRPr sz="2800">
                <a:latin typeface="Arial"/>
                <a:ea typeface="Arial"/>
                <a:cs typeface="Arial"/>
                <a:sym typeface="Arial"/>
              </a:defRPr>
            </a:pPr>
            <a:r>
              <a:t>Why aren’t we naturally right with God?</a:t>
            </a:r>
          </a:p>
          <a:p>
            <a:pPr>
              <a:spcBef>
                <a:spcPts val="600"/>
              </a:spcBef>
              <a:buChar char="•"/>
              <a:defRPr sz="2800">
                <a:latin typeface="Arial"/>
                <a:ea typeface="Arial"/>
                <a:cs typeface="Arial"/>
                <a:sym typeface="Arial"/>
              </a:defRPr>
            </a:pPr>
            <a:r>
              <a:t>What caused it?</a:t>
            </a:r>
          </a:p>
          <a:p>
            <a:pPr>
              <a:spcBef>
                <a:spcPts val="600"/>
              </a:spcBef>
              <a:buChar char="•"/>
              <a:defRPr sz="2800">
                <a:latin typeface="Arial"/>
                <a:ea typeface="Arial"/>
                <a:cs typeface="Arial"/>
                <a:sym typeface="Arial"/>
              </a:defRPr>
            </a:pPr>
            <a:r>
              <a:t>What has made us right with God?  </a:t>
            </a:r>
          </a:p>
          <a:p>
            <a:pPr>
              <a:spcBef>
                <a:spcPts val="600"/>
              </a:spcBef>
              <a:buChar char="•"/>
              <a:defRPr sz="2800">
                <a:latin typeface="Arial"/>
                <a:ea typeface="Arial"/>
                <a:cs typeface="Arial"/>
                <a:sym typeface="Arial"/>
              </a:defRPr>
            </a:pPr>
            <a:r>
              <a:t>Who did this?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53">
                                            <p:bg/>
                                          </p:spTgt>
                                        </p:tgtEl>
                                        <p:attrNameLst>
                                          <p:attrName>style.visibility</p:attrName>
                                        </p:attrNameLst>
                                      </p:cBhvr>
                                      <p:to>
                                        <p:strVal val="visible"/>
                                      </p:to>
                                    </p:set>
                                    <p:animEffect transition="in" filter="fade">
                                      <p:cBhvr>
                                        <p:cTn id="7" dur="500"/>
                                        <p:tgtEl>
                                          <p:spTgt spid="53">
                                            <p:bg/>
                                          </p:spTgt>
                                        </p:tgtEl>
                                      </p:cBhvr>
                                    </p:animEffect>
                                  </p:childTnLst>
                                </p:cTn>
                              </p:par>
                              <p:par>
                                <p:cTn id="8" presetID="10" presetClass="entr" presetSubtype="0" fill="hold" grpId="1" nodeType="withEffect">
                                  <p:stCondLst>
                                    <p:cond delay="0"/>
                                  </p:stCondLst>
                                  <p:iterate>
                                    <p:tmAbs val="0"/>
                                  </p:iterate>
                                  <p:childTnLst>
                                    <p:set>
                                      <p:cBhvr>
                                        <p:cTn id="9" fill="hold"/>
                                        <p:tgtEl>
                                          <p:spTgt spid="53">
                                            <p:txEl>
                                              <p:pRg st="0" end="0"/>
                                            </p:txEl>
                                          </p:spTgt>
                                        </p:tgtEl>
                                        <p:attrNameLst>
                                          <p:attrName>style.visibility</p:attrName>
                                        </p:attrNameLst>
                                      </p:cBhvr>
                                      <p:to>
                                        <p:strVal val="visible"/>
                                      </p:to>
                                    </p:set>
                                    <p:animEffect transition="in" filter="fade">
                                      <p:cBhvr>
                                        <p:cTn id="10" dur="500"/>
                                        <p:tgtEl>
                                          <p:spTgt spid="5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53">
                                            <p:txEl>
                                              <p:pRg st="1" end="1"/>
                                            </p:txEl>
                                          </p:spTgt>
                                        </p:tgtEl>
                                        <p:attrNameLst>
                                          <p:attrName>style.visibility</p:attrName>
                                        </p:attrNameLst>
                                      </p:cBhvr>
                                      <p:to>
                                        <p:strVal val="visible"/>
                                      </p:to>
                                    </p:set>
                                    <p:animEffect transition="in" filter="fade">
                                      <p:cBhvr>
                                        <p:cTn id="15" dur="500"/>
                                        <p:tgtEl>
                                          <p:spTgt spid="5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53">
                                            <p:txEl>
                                              <p:pRg st="2" end="2"/>
                                            </p:txEl>
                                          </p:spTgt>
                                        </p:tgtEl>
                                        <p:attrNameLst>
                                          <p:attrName>style.visibility</p:attrName>
                                        </p:attrNameLst>
                                      </p:cBhvr>
                                      <p:to>
                                        <p:strVal val="visible"/>
                                      </p:to>
                                    </p:set>
                                    <p:animEffect transition="in" filter="fade">
                                      <p:cBhvr>
                                        <p:cTn id="20" dur="500"/>
                                        <p:tgtEl>
                                          <p:spTgt spid="5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1" nodeType="clickEffect">
                                  <p:stCondLst>
                                    <p:cond delay="0"/>
                                  </p:stCondLst>
                                  <p:iterate>
                                    <p:tmAbs val="0"/>
                                  </p:iterate>
                                  <p:childTnLst>
                                    <p:set>
                                      <p:cBhvr>
                                        <p:cTn id="24" fill="hold"/>
                                        <p:tgtEl>
                                          <p:spTgt spid="53">
                                            <p:txEl>
                                              <p:pRg st="3" end="3"/>
                                            </p:txEl>
                                          </p:spTgt>
                                        </p:tgtEl>
                                        <p:attrNameLst>
                                          <p:attrName>style.visibility</p:attrName>
                                        </p:attrNameLst>
                                      </p:cBhvr>
                                      <p:to>
                                        <p:strVal val="visible"/>
                                      </p:to>
                                    </p:set>
                                    <p:animEffect transition="in" filter="fade">
                                      <p:cBhvr>
                                        <p:cTn id="25" dur="500"/>
                                        <p:tgtEl>
                                          <p:spTgt spid="5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fill="hold" grpId="1" nodeType="clickEffect">
                                  <p:stCondLst>
                                    <p:cond delay="0"/>
                                  </p:stCondLst>
                                  <p:iterate>
                                    <p:tmAbs val="0"/>
                                  </p:iterate>
                                  <p:childTnLst>
                                    <p:set>
                                      <p:cBhvr>
                                        <p:cTn id="29" fill="hold"/>
                                        <p:tgtEl>
                                          <p:spTgt spid="53">
                                            <p:txEl>
                                              <p:pRg st="4" end="4"/>
                                            </p:txEl>
                                          </p:spTgt>
                                        </p:tgtEl>
                                        <p:attrNameLst>
                                          <p:attrName>style.visibility</p:attrName>
                                        </p:attrNameLst>
                                      </p:cBhvr>
                                      <p:to>
                                        <p:strVal val="visible"/>
                                      </p:to>
                                    </p:set>
                                    <p:animEffect transition="in" filter="fade">
                                      <p:cBhvr>
                                        <p:cTn id="30" dur="500"/>
                                        <p:tgtEl>
                                          <p:spTgt spid="5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1" build="p"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56" name="Open the Small Catechism (pg. 16)"/>
          <p:cNvSpPr txBox="1">
            <a:spLocks noGrp="1"/>
          </p:cNvSpPr>
          <p:nvPr>
            <p:ph type="title" idx="4294967295"/>
          </p:nvPr>
        </p:nvSpPr>
        <p:spPr>
          <a:xfrm>
            <a:off x="457200" y="380999"/>
            <a:ext cx="8229600" cy="1143002"/>
          </a:xfrm>
          <a:prstGeom prst="rect">
            <a:avLst/>
          </a:prstGeom>
        </p:spPr>
        <p:txBody>
          <a:bodyPr>
            <a:normAutofit/>
          </a:bodyPr>
          <a:lstStyle/>
          <a:p>
            <a:pPr>
              <a:defRPr>
                <a:latin typeface="Arial"/>
                <a:ea typeface="Arial"/>
                <a:cs typeface="Arial"/>
                <a:sym typeface="Arial"/>
              </a:defRPr>
            </a:pPr>
            <a:r>
              <a:t>Open the Small Catechism </a:t>
            </a:r>
            <a:r>
              <a:rPr sz="2800"/>
              <a:t>(pg. 16)</a:t>
            </a:r>
          </a:p>
        </p:txBody>
      </p:sp>
      <p:sp>
        <p:nvSpPr>
          <p:cNvPr id="57" name="Apostles’ Creed…"/>
          <p:cNvSpPr txBox="1">
            <a:spLocks noGrp="1"/>
          </p:cNvSpPr>
          <p:nvPr>
            <p:ph type="body" idx="4294967295"/>
          </p:nvPr>
        </p:nvSpPr>
        <p:spPr>
          <a:xfrm>
            <a:off x="609600" y="1752600"/>
            <a:ext cx="8305800" cy="4343400"/>
          </a:xfrm>
          <a:prstGeom prst="rect">
            <a:avLst/>
          </a:prstGeom>
        </p:spPr>
        <p:txBody>
          <a:bodyPr>
            <a:normAutofit/>
          </a:bodyPr>
          <a:lstStyle/>
          <a:p>
            <a:pPr>
              <a:spcBef>
                <a:spcPts val="600"/>
              </a:spcBef>
              <a:buChar char="•"/>
              <a:defRPr sz="2800">
                <a:latin typeface="Arial"/>
                <a:ea typeface="Arial"/>
                <a:cs typeface="Arial"/>
                <a:sym typeface="Arial"/>
              </a:defRPr>
            </a:pPr>
            <a:r>
              <a:t>Apostles’ Creed</a:t>
            </a:r>
          </a:p>
          <a:p>
            <a:pPr marL="742950" lvl="1" indent="-285750">
              <a:spcBef>
                <a:spcPts val="0"/>
              </a:spcBef>
              <a:defRPr sz="2400">
                <a:latin typeface="Arial"/>
                <a:ea typeface="Arial"/>
                <a:cs typeface="Arial"/>
                <a:sym typeface="Arial"/>
              </a:defRPr>
            </a:pPr>
            <a:r>
              <a:t>1</a:t>
            </a:r>
            <a:r>
              <a:rPr baseline="30000"/>
              <a:t>st</a:t>
            </a:r>
            <a:r>
              <a:t> Article – God the Father</a:t>
            </a:r>
          </a:p>
          <a:p>
            <a:pPr marL="742950" lvl="1" indent="-285750">
              <a:spcBef>
                <a:spcPts val="0"/>
              </a:spcBef>
              <a:defRPr sz="2400">
                <a:latin typeface="Arial"/>
                <a:ea typeface="Arial"/>
                <a:cs typeface="Arial"/>
                <a:sym typeface="Arial"/>
              </a:defRPr>
            </a:pPr>
            <a:r>
              <a:t>2</a:t>
            </a:r>
            <a:r>
              <a:rPr baseline="30000"/>
              <a:t>nd</a:t>
            </a:r>
            <a:r>
              <a:t> Article – God the Son</a:t>
            </a:r>
          </a:p>
          <a:p>
            <a:pPr marL="742950" lvl="1" indent="-285750">
              <a:spcBef>
                <a:spcPts val="0"/>
              </a:spcBef>
              <a:defRPr sz="2400">
                <a:latin typeface="Arial"/>
                <a:ea typeface="Arial"/>
                <a:cs typeface="Arial"/>
                <a:sym typeface="Arial"/>
              </a:defRPr>
            </a:pPr>
            <a:r>
              <a:t>3</a:t>
            </a:r>
            <a:r>
              <a:rPr baseline="30000"/>
              <a:t>rd</a:t>
            </a:r>
            <a:r>
              <a:t> Article – God the Holy Spirit</a:t>
            </a:r>
          </a:p>
          <a:p>
            <a:pPr>
              <a:spcBef>
                <a:spcPts val="600"/>
              </a:spcBef>
              <a:buChar char="•"/>
              <a:defRPr sz="2800">
                <a:latin typeface="Arial"/>
                <a:ea typeface="Arial"/>
                <a:cs typeface="Arial"/>
                <a:sym typeface="Arial"/>
              </a:defRPr>
            </a:pPr>
            <a:r>
              <a:t>Read 2</a:t>
            </a:r>
            <a:r>
              <a:rPr baseline="30000"/>
              <a:t>nd</a:t>
            </a:r>
            <a:r>
              <a:t> Article &amp; Luther’s Explanation</a:t>
            </a:r>
          </a:p>
          <a:p>
            <a:pPr>
              <a:spcBef>
                <a:spcPts val="600"/>
              </a:spcBef>
              <a:buChar char="•"/>
              <a:defRPr sz="2800">
                <a:latin typeface="Arial"/>
                <a:ea typeface="Arial"/>
                <a:cs typeface="Arial"/>
                <a:sym typeface="Arial"/>
              </a:defRPr>
            </a:pPr>
            <a:r>
              <a:t>True or False – Jesus paid money to forgive us.</a:t>
            </a:r>
          </a:p>
        </p:txBody>
      </p:sp>
      <p:sp>
        <p:nvSpPr>
          <p:cNvPr id="58" name="____"/>
          <p:cNvSpPr txBox="1"/>
          <p:nvPr/>
        </p:nvSpPr>
        <p:spPr>
          <a:xfrm>
            <a:off x="2193485" y="3797786"/>
            <a:ext cx="913766" cy="586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3200" b="1">
                <a:solidFill>
                  <a:srgbClr val="FF0000"/>
                </a:solidFill>
              </a:defRPr>
            </a:lvl1pPr>
          </a:lstStyle>
          <a:p>
            <a:r>
              <a:t>____</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57">
                                            <p:bg/>
                                          </p:spTgt>
                                        </p:tgtEl>
                                        <p:attrNameLst>
                                          <p:attrName>style.visibility</p:attrName>
                                        </p:attrNameLst>
                                      </p:cBhvr>
                                      <p:to>
                                        <p:strVal val="visible"/>
                                      </p:to>
                                    </p:set>
                                    <p:anim calcmode="lin" valueType="num">
                                      <p:cBhvr>
                                        <p:cTn id="7" dur="500" fill="hold"/>
                                        <p:tgtEl>
                                          <p:spTgt spid="57">
                                            <p:bg/>
                                          </p:spTgt>
                                        </p:tgtEl>
                                        <p:attrNameLst>
                                          <p:attrName>ppt_x</p:attrName>
                                        </p:attrNameLst>
                                      </p:cBhvr>
                                      <p:tavLst>
                                        <p:tav tm="0">
                                          <p:val>
                                            <p:strVal val="#ppt_x"/>
                                          </p:val>
                                        </p:tav>
                                        <p:tav tm="100000">
                                          <p:val>
                                            <p:strVal val="#ppt_x"/>
                                          </p:val>
                                        </p:tav>
                                      </p:tavLst>
                                    </p:anim>
                                    <p:anim calcmode="lin" valueType="num">
                                      <p:cBhvr>
                                        <p:cTn id="8" dur="500" fill="hold"/>
                                        <p:tgtEl>
                                          <p:spTgt spid="57">
                                            <p:bg/>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p:tmAbs val="0"/>
                                  </p:iterate>
                                  <p:childTnLst>
                                    <p:set>
                                      <p:cBhvr>
                                        <p:cTn id="10" fill="hold"/>
                                        <p:tgtEl>
                                          <p:spTgt spid="57">
                                            <p:txEl>
                                              <p:pRg st="0" end="0"/>
                                            </p:txEl>
                                          </p:spTgt>
                                        </p:tgtEl>
                                        <p:attrNameLst>
                                          <p:attrName>style.visibility</p:attrName>
                                        </p:attrNameLst>
                                      </p:cBhvr>
                                      <p:to>
                                        <p:strVal val="visible"/>
                                      </p:to>
                                    </p:set>
                                    <p:anim calcmode="lin" valueType="num">
                                      <p:cBhvr>
                                        <p:cTn id="11" dur="50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57">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1" nodeType="withEffect">
                                  <p:stCondLst>
                                    <p:cond delay="0"/>
                                  </p:stCondLst>
                                  <p:iterate>
                                    <p:tmAbs val="0"/>
                                  </p:iterate>
                                  <p:childTnLst>
                                    <p:set>
                                      <p:cBhvr>
                                        <p:cTn id="14" fill="hold"/>
                                        <p:tgtEl>
                                          <p:spTgt spid="57">
                                            <p:txEl>
                                              <p:pRg st="1" end="1"/>
                                            </p:txEl>
                                          </p:spTgt>
                                        </p:tgtEl>
                                        <p:attrNameLst>
                                          <p:attrName>style.visibility</p:attrName>
                                        </p:attrNameLst>
                                      </p:cBhvr>
                                      <p:to>
                                        <p:strVal val="visible"/>
                                      </p:to>
                                    </p:set>
                                    <p:anim calcmode="lin" valueType="num">
                                      <p:cBhvr>
                                        <p:cTn id="15" dur="500" fill="hold"/>
                                        <p:tgtEl>
                                          <p:spTgt spid="57">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57">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1" nodeType="withEffect">
                                  <p:stCondLst>
                                    <p:cond delay="0"/>
                                  </p:stCondLst>
                                  <p:iterate>
                                    <p:tmAbs val="0"/>
                                  </p:iterate>
                                  <p:childTnLst>
                                    <p:set>
                                      <p:cBhvr>
                                        <p:cTn id="18" fill="hold"/>
                                        <p:tgtEl>
                                          <p:spTgt spid="57">
                                            <p:txEl>
                                              <p:pRg st="2" end="2"/>
                                            </p:txEl>
                                          </p:spTgt>
                                        </p:tgtEl>
                                        <p:attrNameLst>
                                          <p:attrName>style.visibility</p:attrName>
                                        </p:attrNameLst>
                                      </p:cBhvr>
                                      <p:to>
                                        <p:strVal val="visible"/>
                                      </p:to>
                                    </p:set>
                                    <p:anim calcmode="lin" valueType="num">
                                      <p:cBhvr>
                                        <p:cTn id="19" dur="500" fill="hold"/>
                                        <p:tgtEl>
                                          <p:spTgt spid="57">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57">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1" nodeType="withEffect">
                                  <p:stCondLst>
                                    <p:cond delay="0"/>
                                  </p:stCondLst>
                                  <p:iterate>
                                    <p:tmAbs val="0"/>
                                  </p:iterate>
                                  <p:childTnLst>
                                    <p:set>
                                      <p:cBhvr>
                                        <p:cTn id="22" fill="hold"/>
                                        <p:tgtEl>
                                          <p:spTgt spid="57">
                                            <p:txEl>
                                              <p:pRg st="3" end="3"/>
                                            </p:txEl>
                                          </p:spTgt>
                                        </p:tgtEl>
                                        <p:attrNameLst>
                                          <p:attrName>style.visibility</p:attrName>
                                        </p:attrNameLst>
                                      </p:cBhvr>
                                      <p:to>
                                        <p:strVal val="visible"/>
                                      </p:to>
                                    </p:set>
                                    <p:anim calcmode="lin" valueType="num">
                                      <p:cBhvr>
                                        <p:cTn id="23" dur="500" fill="hold"/>
                                        <p:tgtEl>
                                          <p:spTgt spid="57">
                                            <p:txEl>
                                              <p:pRg st="3" end="3"/>
                                            </p:txEl>
                                          </p:spTgt>
                                        </p:tgtEl>
                                        <p:attrNameLst>
                                          <p:attrName>ppt_x</p:attrName>
                                        </p:attrNameLst>
                                      </p:cBhvr>
                                      <p:tavLst>
                                        <p:tav tm="0">
                                          <p:val>
                                            <p:strVal val="#ppt_x"/>
                                          </p:val>
                                        </p:tav>
                                        <p:tav tm="100000">
                                          <p:val>
                                            <p:strVal val="#ppt_x"/>
                                          </p:val>
                                        </p:tav>
                                      </p:tavLst>
                                    </p:anim>
                                    <p:anim calcmode="lin" valueType="num">
                                      <p:cBhvr>
                                        <p:cTn id="24" dur="500" fill="hold"/>
                                        <p:tgtEl>
                                          <p:spTgt spid="5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1" nodeType="clickEffect">
                                  <p:stCondLst>
                                    <p:cond delay="0"/>
                                  </p:stCondLst>
                                  <p:iterate>
                                    <p:tmAbs val="0"/>
                                  </p:iterate>
                                  <p:childTnLst>
                                    <p:set>
                                      <p:cBhvr>
                                        <p:cTn id="28" fill="hold"/>
                                        <p:tgtEl>
                                          <p:spTgt spid="57">
                                            <p:txEl>
                                              <p:pRg st="4" end="4"/>
                                            </p:txEl>
                                          </p:spTgt>
                                        </p:tgtEl>
                                        <p:attrNameLst>
                                          <p:attrName>style.visibility</p:attrName>
                                        </p:attrNameLst>
                                      </p:cBhvr>
                                      <p:to>
                                        <p:strVal val="visible"/>
                                      </p:to>
                                    </p:set>
                                    <p:anim calcmode="lin" valueType="num">
                                      <p:cBhvr>
                                        <p:cTn id="29" dur="500" fill="hold"/>
                                        <p:tgtEl>
                                          <p:spTgt spid="57">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5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1" nodeType="clickEffect">
                                  <p:stCondLst>
                                    <p:cond delay="0"/>
                                  </p:stCondLst>
                                  <p:iterate>
                                    <p:tmAbs val="0"/>
                                  </p:iterate>
                                  <p:childTnLst>
                                    <p:set>
                                      <p:cBhvr>
                                        <p:cTn id="34" fill="hold"/>
                                        <p:tgtEl>
                                          <p:spTgt spid="57">
                                            <p:txEl>
                                              <p:pRg st="5" end="5"/>
                                            </p:txEl>
                                          </p:spTgt>
                                        </p:tgtEl>
                                        <p:attrNameLst>
                                          <p:attrName>style.visibility</p:attrName>
                                        </p:attrNameLst>
                                      </p:cBhvr>
                                      <p:to>
                                        <p:strVal val="visible"/>
                                      </p:to>
                                    </p:set>
                                    <p:anim calcmode="lin" valueType="num">
                                      <p:cBhvr>
                                        <p:cTn id="35" dur="500" fill="hold"/>
                                        <p:tgtEl>
                                          <p:spTgt spid="57">
                                            <p:txEl>
                                              <p:pRg st="5" end="5"/>
                                            </p:txEl>
                                          </p:spTgt>
                                        </p:tgtEl>
                                        <p:attrNameLst>
                                          <p:attrName>ppt_x</p:attrName>
                                        </p:attrNameLst>
                                      </p:cBhvr>
                                      <p:tavLst>
                                        <p:tav tm="0">
                                          <p:val>
                                            <p:strVal val="#ppt_x"/>
                                          </p:val>
                                        </p:tav>
                                        <p:tav tm="100000">
                                          <p:val>
                                            <p:strVal val="#ppt_x"/>
                                          </p:val>
                                        </p:tav>
                                      </p:tavLst>
                                    </p:anim>
                                    <p:anim calcmode="lin" valueType="num">
                                      <p:cBhvr>
                                        <p:cTn id="36" dur="500" fill="hold"/>
                                        <p:tgtEl>
                                          <p:spTgt spid="5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2" nodeType="clickEffect">
                                  <p:stCondLst>
                                    <p:cond delay="0"/>
                                  </p:stCondLst>
                                  <p:iterate>
                                    <p:tmAbs val="0"/>
                                  </p:iterate>
                                  <p:childTnLst>
                                    <p:set>
                                      <p:cBhvr>
                                        <p:cTn id="40" fill="hold"/>
                                        <p:tgtEl>
                                          <p:spTgt spid="58"/>
                                        </p:tgtEl>
                                        <p:attrNameLst>
                                          <p:attrName>style.visibility</p:attrName>
                                        </p:attrNameLst>
                                      </p:cBhvr>
                                      <p:to>
                                        <p:strVal val="visible"/>
                                      </p:to>
                                    </p:set>
                                    <p:anim calcmode="lin" valueType="num">
                                      <p:cBhvr>
                                        <p:cTn id="41" dur="500" fill="hold"/>
                                        <p:tgtEl>
                                          <p:spTgt spid="58"/>
                                        </p:tgtEl>
                                        <p:attrNameLst>
                                          <p:attrName>ppt_x</p:attrName>
                                        </p:attrNameLst>
                                      </p:cBhvr>
                                      <p:tavLst>
                                        <p:tav tm="0">
                                          <p:val>
                                            <p:strVal val="#ppt_x"/>
                                          </p:val>
                                        </p:tav>
                                        <p:tav tm="100000">
                                          <p:val>
                                            <p:strVal val="#ppt_x"/>
                                          </p:val>
                                        </p:tav>
                                      </p:tavLst>
                                    </p:anim>
                                    <p:anim calcmode="lin" valueType="num">
                                      <p:cBhvr>
                                        <p:cTn id="42"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1" build="p" animBg="1" advAuto="0"/>
      <p:bldP spid="58" grpId="2"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slide_4" descr="slide_4"/>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61" name="One of Martin Luther’s projects was the translation of the Bible from its original languages into the language of the common people."/>
          <p:cNvSpPr txBox="1">
            <a:spLocks noGrp="1"/>
          </p:cNvSpPr>
          <p:nvPr>
            <p:ph type="title" idx="4294967295"/>
          </p:nvPr>
        </p:nvSpPr>
        <p:spPr>
          <a:xfrm>
            <a:off x="457200" y="1981200"/>
            <a:ext cx="8229600" cy="2362200"/>
          </a:xfrm>
          <a:prstGeom prst="rect">
            <a:avLst/>
          </a:prstGeom>
        </p:spPr>
        <p:txBody>
          <a:bodyPr>
            <a:normAutofit fontScale="90000"/>
          </a:bodyPr>
          <a:lstStyle>
            <a:lvl1pPr defTabSz="795527">
              <a:defRPr sz="3828" b="1">
                <a:latin typeface="Arial"/>
                <a:ea typeface="Arial"/>
                <a:cs typeface="Arial"/>
                <a:sym typeface="Arial"/>
              </a:defRPr>
            </a:lvl1pPr>
          </a:lstStyle>
          <a:p>
            <a:r>
              <a:t>One of Martin Luther’s projects was the translation of the Bible from its original languages into the language of the common people.</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slide_4" descr="slide_4"/>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64" name="1. Try to imagine never having a Bible in your own language. What might it have felt like to always believe what others told you about God and never have the chance to read about God for yourself?"/>
          <p:cNvSpPr txBox="1">
            <a:spLocks noGrp="1"/>
          </p:cNvSpPr>
          <p:nvPr>
            <p:ph type="title" idx="4294967295"/>
          </p:nvPr>
        </p:nvSpPr>
        <p:spPr>
          <a:xfrm>
            <a:off x="457200" y="1981200"/>
            <a:ext cx="8229600" cy="2362200"/>
          </a:xfrm>
          <a:prstGeom prst="rect">
            <a:avLst/>
          </a:prstGeom>
        </p:spPr>
        <p:txBody>
          <a:bodyPr>
            <a:normAutofit fontScale="90000"/>
          </a:bodyPr>
          <a:lstStyle>
            <a:lvl1pPr defTabSz="649223">
              <a:defRPr sz="3124" b="1">
                <a:latin typeface="Arial"/>
                <a:ea typeface="Arial"/>
                <a:cs typeface="Arial"/>
                <a:sym typeface="Arial"/>
              </a:defRPr>
            </a:lvl1pPr>
          </a:lstStyle>
          <a:p>
            <a:r>
              <a:t>1. Try to imagine never having a Bible in your own language. What might it have felt like to always believe what others told you about God and never have the chance to read about God for yourself?</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slide_4" descr="slide_4"/>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67" name="2. What might it have been like to read God’s Word for the first time?"/>
          <p:cNvSpPr txBox="1">
            <a:spLocks noGrp="1"/>
          </p:cNvSpPr>
          <p:nvPr>
            <p:ph type="title" idx="4294967295"/>
          </p:nvPr>
        </p:nvSpPr>
        <p:spPr>
          <a:xfrm>
            <a:off x="457200" y="1981200"/>
            <a:ext cx="8229600" cy="2362200"/>
          </a:xfrm>
          <a:prstGeom prst="rect">
            <a:avLst/>
          </a:prstGeom>
        </p:spPr>
        <p:txBody>
          <a:bodyPr>
            <a:normAutofit/>
          </a:bodyPr>
          <a:lstStyle>
            <a:lvl1pPr>
              <a:defRPr b="1">
                <a:latin typeface="Arial"/>
                <a:ea typeface="Arial"/>
                <a:cs typeface="Arial"/>
                <a:sym typeface="Arial"/>
              </a:defRPr>
            </a:lvl1pPr>
          </a:lstStyle>
          <a:p>
            <a:r>
              <a:t>2. What might it have been like to read God’s Word for the first time?</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70" name="Lesson 2"/>
          <p:cNvSpPr txBox="1">
            <a:spLocks noGrp="1"/>
          </p:cNvSpPr>
          <p:nvPr>
            <p:ph type="title" idx="4294967295"/>
          </p:nvPr>
        </p:nvSpPr>
        <p:spPr>
          <a:xfrm>
            <a:off x="1095375" y="274637"/>
            <a:ext cx="7591425" cy="6278563"/>
          </a:xfrm>
          <a:prstGeom prst="rect">
            <a:avLst/>
          </a:prstGeom>
        </p:spPr>
        <p:txBody>
          <a:bodyPr>
            <a:normAutofit/>
          </a:bodyPr>
          <a:lstStyle>
            <a:lvl1pPr>
              <a:defRPr sz="6000" b="1"/>
            </a:lvl1pPr>
          </a:lstStyle>
          <a:p>
            <a:r>
              <a:t>Lesson 2</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73" name="Memory Work"/>
          <p:cNvSpPr txBox="1">
            <a:spLocks noGrp="1"/>
          </p:cNvSpPr>
          <p:nvPr>
            <p:ph type="title" idx="4294967295"/>
          </p:nvPr>
        </p:nvSpPr>
        <p:spPr>
          <a:xfrm>
            <a:off x="457200" y="685799"/>
            <a:ext cx="8229600" cy="1143002"/>
          </a:xfrm>
          <a:prstGeom prst="rect">
            <a:avLst/>
          </a:prstGeom>
        </p:spPr>
        <p:txBody>
          <a:bodyPr>
            <a:normAutofit/>
          </a:bodyPr>
          <a:lstStyle>
            <a:lvl1pPr>
              <a:defRPr>
                <a:latin typeface="Arial"/>
                <a:ea typeface="Arial"/>
                <a:cs typeface="Arial"/>
                <a:sym typeface="Arial"/>
              </a:defRPr>
            </a:lvl1pPr>
          </a:lstStyle>
          <a:p>
            <a:r>
              <a:t>Memory Work</a:t>
            </a:r>
          </a:p>
        </p:txBody>
      </p:sp>
      <p:sp>
        <p:nvSpPr>
          <p:cNvPr id="74" name="Students: write your memory work down on the piece of paper and turn in to Meredith.…"/>
          <p:cNvSpPr txBox="1">
            <a:spLocks noGrp="1"/>
          </p:cNvSpPr>
          <p:nvPr>
            <p:ph type="body" idx="4294967295"/>
          </p:nvPr>
        </p:nvSpPr>
        <p:spPr>
          <a:xfrm>
            <a:off x="381000" y="1828800"/>
            <a:ext cx="8458200" cy="4525963"/>
          </a:xfrm>
          <a:prstGeom prst="rect">
            <a:avLst/>
          </a:prstGeom>
        </p:spPr>
        <p:txBody>
          <a:bodyPr>
            <a:normAutofit/>
          </a:bodyPr>
          <a:lstStyle/>
          <a:p>
            <a:pPr>
              <a:buChar char="•"/>
              <a:defRPr sz="3100">
                <a:latin typeface="Arial"/>
                <a:ea typeface="Arial"/>
                <a:cs typeface="Arial"/>
                <a:sym typeface="Arial"/>
              </a:defRPr>
            </a:pPr>
            <a:r>
              <a:rPr dirty="0"/>
              <a:t>Students: write your memory work down on the piece of paper and turn in to M</a:t>
            </a:r>
            <a:r>
              <a:rPr lang="en-US" dirty="0"/>
              <a:t>ark</a:t>
            </a:r>
            <a:r>
              <a:rPr dirty="0"/>
              <a:t>.</a:t>
            </a:r>
          </a:p>
          <a:p>
            <a:pPr>
              <a:buChar char="•"/>
              <a:defRPr sz="3100" b="1">
                <a:latin typeface="Arial"/>
                <a:ea typeface="Arial"/>
                <a:cs typeface="Arial"/>
                <a:sym typeface="Arial"/>
              </a:defRPr>
            </a:pPr>
            <a:r>
              <a:rPr dirty="0"/>
              <a:t>Define the Lesson 2 Key Words when Memory Work is completed.</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77" name="Key Words"/>
          <p:cNvSpPr txBox="1">
            <a:spLocks noGrp="1"/>
          </p:cNvSpPr>
          <p:nvPr>
            <p:ph type="title" idx="4294967295"/>
          </p:nvPr>
        </p:nvSpPr>
        <p:spPr>
          <a:xfrm>
            <a:off x="457200" y="-228601"/>
            <a:ext cx="8229600" cy="1143002"/>
          </a:xfrm>
          <a:prstGeom prst="rect">
            <a:avLst/>
          </a:prstGeom>
        </p:spPr>
        <p:txBody>
          <a:bodyPr>
            <a:normAutofit/>
          </a:bodyPr>
          <a:lstStyle>
            <a:lvl1pPr>
              <a:defRPr>
                <a:latin typeface="Arial"/>
                <a:ea typeface="Arial"/>
                <a:cs typeface="Arial"/>
                <a:sym typeface="Arial"/>
              </a:defRPr>
            </a:lvl1pPr>
          </a:lstStyle>
          <a:p>
            <a:r>
              <a:t>Key Words</a:t>
            </a:r>
          </a:p>
        </p:txBody>
      </p:sp>
      <p:sp>
        <p:nvSpPr>
          <p:cNvPr id="78" name="COMMANDMENTS:…"/>
          <p:cNvSpPr txBox="1">
            <a:spLocks noGrp="1"/>
          </p:cNvSpPr>
          <p:nvPr>
            <p:ph type="body" idx="4294967295"/>
          </p:nvPr>
        </p:nvSpPr>
        <p:spPr>
          <a:xfrm>
            <a:off x="228600" y="762000"/>
            <a:ext cx="8458200" cy="5486400"/>
          </a:xfrm>
          <a:prstGeom prst="rect">
            <a:avLst/>
          </a:prstGeom>
        </p:spPr>
        <p:txBody>
          <a:bodyPr>
            <a:normAutofit/>
          </a:bodyPr>
          <a:lstStyle/>
          <a:p>
            <a:pPr>
              <a:lnSpc>
                <a:spcPct val="80000"/>
              </a:lnSpc>
              <a:spcBef>
                <a:spcPts val="500"/>
              </a:spcBef>
              <a:buSzTx/>
              <a:buNone/>
              <a:defRPr sz="2400" b="1">
                <a:latin typeface="Arial"/>
                <a:ea typeface="Arial"/>
                <a:cs typeface="Arial"/>
                <a:sym typeface="Arial"/>
              </a:defRPr>
            </a:pPr>
            <a:r>
              <a:t>COMMANDMENTS:</a:t>
            </a:r>
          </a:p>
          <a:p>
            <a:pPr>
              <a:lnSpc>
                <a:spcPct val="80000"/>
              </a:lnSpc>
              <a:spcBef>
                <a:spcPts val="500"/>
              </a:spcBef>
              <a:buSzTx/>
              <a:buNone/>
              <a:defRPr sz="2400" b="1">
                <a:latin typeface="Arial"/>
                <a:ea typeface="Arial"/>
                <a:cs typeface="Arial"/>
                <a:sym typeface="Arial"/>
              </a:defRPr>
            </a:pPr>
            <a:r>
              <a:t>	</a:t>
            </a:r>
            <a:r>
              <a:rPr b="0"/>
              <a:t>things we must do because of the wisdom and love that’s behind them.  (these aren’t merely suggestions!)</a:t>
            </a:r>
          </a:p>
          <a:p>
            <a:pPr>
              <a:lnSpc>
                <a:spcPct val="80000"/>
              </a:lnSpc>
              <a:spcBef>
                <a:spcPts val="500"/>
              </a:spcBef>
              <a:buSzTx/>
              <a:buNone/>
              <a:defRPr sz="2400" b="1">
                <a:latin typeface="Arial"/>
                <a:ea typeface="Arial"/>
                <a:cs typeface="Arial"/>
                <a:sym typeface="Arial"/>
              </a:defRPr>
            </a:pPr>
            <a:r>
              <a:t>SIN:</a:t>
            </a:r>
          </a:p>
          <a:p>
            <a:pPr>
              <a:lnSpc>
                <a:spcPct val="80000"/>
              </a:lnSpc>
              <a:spcBef>
                <a:spcPts val="500"/>
              </a:spcBef>
              <a:buSzTx/>
              <a:buNone/>
              <a:defRPr sz="2400" b="1">
                <a:latin typeface="Arial"/>
                <a:ea typeface="Arial"/>
                <a:cs typeface="Arial"/>
                <a:sym typeface="Arial"/>
              </a:defRPr>
            </a:pPr>
            <a:r>
              <a:t>	</a:t>
            </a:r>
            <a:r>
              <a:rPr b="0"/>
              <a:t>anything that is against God; disobeying; “missing the mark.”</a:t>
            </a:r>
          </a:p>
          <a:p>
            <a:pPr>
              <a:lnSpc>
                <a:spcPct val="80000"/>
              </a:lnSpc>
              <a:spcBef>
                <a:spcPts val="500"/>
              </a:spcBef>
              <a:buSzTx/>
              <a:buNone/>
              <a:defRPr sz="2400" b="1">
                <a:latin typeface="Arial"/>
                <a:ea typeface="Arial"/>
                <a:cs typeface="Arial"/>
                <a:sym typeface="Arial"/>
              </a:defRPr>
            </a:pPr>
            <a:r>
              <a:t>LAW:</a:t>
            </a:r>
          </a:p>
          <a:p>
            <a:pPr>
              <a:lnSpc>
                <a:spcPct val="80000"/>
              </a:lnSpc>
              <a:spcBef>
                <a:spcPts val="500"/>
              </a:spcBef>
              <a:buSzTx/>
              <a:buNone/>
              <a:defRPr sz="2400" b="1">
                <a:latin typeface="Arial"/>
                <a:ea typeface="Arial"/>
                <a:cs typeface="Arial"/>
                <a:sym typeface="Arial"/>
              </a:defRPr>
            </a:pPr>
            <a:r>
              <a:t>	</a:t>
            </a:r>
            <a:r>
              <a:rPr b="0"/>
              <a:t>rules to live by.  There are 3 kinds of laws in the Old Testament:</a:t>
            </a:r>
          </a:p>
          <a:p>
            <a:pPr>
              <a:lnSpc>
                <a:spcPct val="80000"/>
              </a:lnSpc>
              <a:spcBef>
                <a:spcPts val="500"/>
              </a:spcBef>
              <a:buSzTx/>
              <a:buNone/>
              <a:defRPr sz="2400">
                <a:latin typeface="Arial"/>
                <a:ea typeface="Arial"/>
                <a:cs typeface="Arial"/>
                <a:sym typeface="Arial"/>
              </a:defRPr>
            </a:pPr>
            <a:r>
              <a:t>		1. moral – our duty toward God and others</a:t>
            </a:r>
          </a:p>
          <a:p>
            <a:pPr>
              <a:lnSpc>
                <a:spcPct val="80000"/>
              </a:lnSpc>
              <a:spcBef>
                <a:spcPts val="500"/>
              </a:spcBef>
              <a:buSzTx/>
              <a:buNone/>
              <a:defRPr sz="2400">
                <a:latin typeface="Arial"/>
                <a:ea typeface="Arial"/>
                <a:cs typeface="Arial"/>
                <a:sym typeface="Arial"/>
              </a:defRPr>
            </a:pPr>
            <a:r>
              <a:t>		2. ceremonial – religious rules</a:t>
            </a:r>
          </a:p>
          <a:p>
            <a:pPr>
              <a:lnSpc>
                <a:spcPct val="80000"/>
              </a:lnSpc>
              <a:spcBef>
                <a:spcPts val="500"/>
              </a:spcBef>
              <a:buSzTx/>
              <a:buNone/>
              <a:defRPr sz="2400">
                <a:latin typeface="Arial"/>
                <a:ea typeface="Arial"/>
                <a:cs typeface="Arial"/>
                <a:sym typeface="Arial"/>
              </a:defRPr>
            </a:pPr>
            <a:r>
              <a:t>		3. political – state rules for the Israelites.</a:t>
            </a:r>
          </a:p>
          <a:p>
            <a:pPr>
              <a:lnSpc>
                <a:spcPct val="80000"/>
              </a:lnSpc>
              <a:spcBef>
                <a:spcPts val="500"/>
              </a:spcBef>
              <a:buSzTx/>
              <a:buNone/>
              <a:defRPr sz="2400">
                <a:latin typeface="Arial"/>
                <a:ea typeface="Arial"/>
                <a:cs typeface="Arial"/>
                <a:sym typeface="Arial"/>
              </a:defRPr>
            </a:pPr>
            <a:r>
              <a:t>	*Only the moral law was written on our hearts.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78">
                                            <p:bg/>
                                          </p:spTgt>
                                        </p:tgtEl>
                                        <p:attrNameLst>
                                          <p:attrName>style.visibility</p:attrName>
                                        </p:attrNameLst>
                                      </p:cBhvr>
                                      <p:to>
                                        <p:strVal val="visible"/>
                                      </p:to>
                                    </p:set>
                                    <p:animEffect transition="in" filter="fade">
                                      <p:cBhvr>
                                        <p:cTn id="7" dur="500"/>
                                        <p:tgtEl>
                                          <p:spTgt spid="78">
                                            <p:bg/>
                                          </p:spTgt>
                                        </p:tgtEl>
                                      </p:cBhvr>
                                    </p:animEffect>
                                  </p:childTnLst>
                                </p:cTn>
                              </p:par>
                              <p:par>
                                <p:cTn id="8" presetID="10" presetClass="entr" presetSubtype="0" fill="hold" grpId="1" nodeType="withEffect">
                                  <p:stCondLst>
                                    <p:cond delay="0"/>
                                  </p:stCondLst>
                                  <p:iterate>
                                    <p:tmAbs val="0"/>
                                  </p:iterate>
                                  <p:childTnLst>
                                    <p:set>
                                      <p:cBhvr>
                                        <p:cTn id="9" fill="hold"/>
                                        <p:tgtEl>
                                          <p:spTgt spid="78">
                                            <p:txEl>
                                              <p:pRg st="0" end="0"/>
                                            </p:txEl>
                                          </p:spTgt>
                                        </p:tgtEl>
                                        <p:attrNameLst>
                                          <p:attrName>style.visibility</p:attrName>
                                        </p:attrNameLst>
                                      </p:cBhvr>
                                      <p:to>
                                        <p:strVal val="visible"/>
                                      </p:to>
                                    </p:set>
                                    <p:animEffect transition="in" filter="fade">
                                      <p:cBhvr>
                                        <p:cTn id="10" dur="500"/>
                                        <p:tgtEl>
                                          <p:spTgt spid="7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78">
                                            <p:txEl>
                                              <p:pRg st="1" end="1"/>
                                            </p:txEl>
                                          </p:spTgt>
                                        </p:tgtEl>
                                        <p:attrNameLst>
                                          <p:attrName>style.visibility</p:attrName>
                                        </p:attrNameLst>
                                      </p:cBhvr>
                                      <p:to>
                                        <p:strVal val="visible"/>
                                      </p:to>
                                    </p:set>
                                    <p:animEffect transition="in" filter="fade">
                                      <p:cBhvr>
                                        <p:cTn id="15" dur="500"/>
                                        <p:tgtEl>
                                          <p:spTgt spid="7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1" nodeType="clickEffect">
                                  <p:stCondLst>
                                    <p:cond delay="0"/>
                                  </p:stCondLst>
                                  <p:iterate>
                                    <p:tmAbs val="0"/>
                                  </p:iterate>
                                  <p:childTnLst>
                                    <p:set>
                                      <p:cBhvr>
                                        <p:cTn id="19" fill="hold"/>
                                        <p:tgtEl>
                                          <p:spTgt spid="78">
                                            <p:txEl>
                                              <p:pRg st="2" end="2"/>
                                            </p:txEl>
                                          </p:spTgt>
                                        </p:tgtEl>
                                        <p:attrNameLst>
                                          <p:attrName>style.visibility</p:attrName>
                                        </p:attrNameLst>
                                      </p:cBhvr>
                                      <p:to>
                                        <p:strVal val="visible"/>
                                      </p:to>
                                    </p:set>
                                    <p:animEffect transition="in" filter="fade">
                                      <p:cBhvr>
                                        <p:cTn id="20" dur="500"/>
                                        <p:tgtEl>
                                          <p:spTgt spid="7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1" nodeType="clickEffect">
                                  <p:stCondLst>
                                    <p:cond delay="0"/>
                                  </p:stCondLst>
                                  <p:iterate>
                                    <p:tmAbs val="0"/>
                                  </p:iterate>
                                  <p:childTnLst>
                                    <p:set>
                                      <p:cBhvr>
                                        <p:cTn id="24" fill="hold"/>
                                        <p:tgtEl>
                                          <p:spTgt spid="78">
                                            <p:txEl>
                                              <p:pRg st="3" end="3"/>
                                            </p:txEl>
                                          </p:spTgt>
                                        </p:tgtEl>
                                        <p:attrNameLst>
                                          <p:attrName>style.visibility</p:attrName>
                                        </p:attrNameLst>
                                      </p:cBhvr>
                                      <p:to>
                                        <p:strVal val="visible"/>
                                      </p:to>
                                    </p:set>
                                    <p:animEffect transition="in" filter="fade">
                                      <p:cBhvr>
                                        <p:cTn id="25" dur="500"/>
                                        <p:tgtEl>
                                          <p:spTgt spid="7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fill="hold" grpId="1" nodeType="clickEffect">
                                  <p:stCondLst>
                                    <p:cond delay="0"/>
                                  </p:stCondLst>
                                  <p:iterate>
                                    <p:tmAbs val="0"/>
                                  </p:iterate>
                                  <p:childTnLst>
                                    <p:set>
                                      <p:cBhvr>
                                        <p:cTn id="29" fill="hold"/>
                                        <p:tgtEl>
                                          <p:spTgt spid="78">
                                            <p:txEl>
                                              <p:pRg st="4" end="4"/>
                                            </p:txEl>
                                          </p:spTgt>
                                        </p:tgtEl>
                                        <p:attrNameLst>
                                          <p:attrName>style.visibility</p:attrName>
                                        </p:attrNameLst>
                                      </p:cBhvr>
                                      <p:to>
                                        <p:strVal val="visible"/>
                                      </p:to>
                                    </p:set>
                                    <p:animEffect transition="in" filter="fade">
                                      <p:cBhvr>
                                        <p:cTn id="30" dur="500"/>
                                        <p:tgtEl>
                                          <p:spTgt spid="78">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fill="hold" grpId="1" nodeType="clickEffect">
                                  <p:stCondLst>
                                    <p:cond delay="0"/>
                                  </p:stCondLst>
                                  <p:iterate>
                                    <p:tmAbs val="0"/>
                                  </p:iterate>
                                  <p:childTnLst>
                                    <p:set>
                                      <p:cBhvr>
                                        <p:cTn id="34" fill="hold"/>
                                        <p:tgtEl>
                                          <p:spTgt spid="78">
                                            <p:txEl>
                                              <p:pRg st="5" end="5"/>
                                            </p:txEl>
                                          </p:spTgt>
                                        </p:tgtEl>
                                        <p:attrNameLst>
                                          <p:attrName>style.visibility</p:attrName>
                                        </p:attrNameLst>
                                      </p:cBhvr>
                                      <p:to>
                                        <p:strVal val="visible"/>
                                      </p:to>
                                    </p:set>
                                    <p:animEffect transition="in" filter="fade">
                                      <p:cBhvr>
                                        <p:cTn id="35" dur="500"/>
                                        <p:tgtEl>
                                          <p:spTgt spid="78">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fill="hold" grpId="1" nodeType="clickEffect">
                                  <p:stCondLst>
                                    <p:cond delay="0"/>
                                  </p:stCondLst>
                                  <p:iterate>
                                    <p:tmAbs val="0"/>
                                  </p:iterate>
                                  <p:childTnLst>
                                    <p:set>
                                      <p:cBhvr>
                                        <p:cTn id="39" fill="hold"/>
                                        <p:tgtEl>
                                          <p:spTgt spid="78">
                                            <p:txEl>
                                              <p:pRg st="6" end="6"/>
                                            </p:txEl>
                                          </p:spTgt>
                                        </p:tgtEl>
                                        <p:attrNameLst>
                                          <p:attrName>style.visibility</p:attrName>
                                        </p:attrNameLst>
                                      </p:cBhvr>
                                      <p:to>
                                        <p:strVal val="visible"/>
                                      </p:to>
                                    </p:set>
                                    <p:animEffect transition="in" filter="fade">
                                      <p:cBhvr>
                                        <p:cTn id="40" dur="500"/>
                                        <p:tgtEl>
                                          <p:spTgt spid="78">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fill="hold" grpId="1" nodeType="clickEffect">
                                  <p:stCondLst>
                                    <p:cond delay="0"/>
                                  </p:stCondLst>
                                  <p:iterate>
                                    <p:tmAbs val="0"/>
                                  </p:iterate>
                                  <p:childTnLst>
                                    <p:set>
                                      <p:cBhvr>
                                        <p:cTn id="44" fill="hold"/>
                                        <p:tgtEl>
                                          <p:spTgt spid="78">
                                            <p:txEl>
                                              <p:pRg st="7" end="7"/>
                                            </p:txEl>
                                          </p:spTgt>
                                        </p:tgtEl>
                                        <p:attrNameLst>
                                          <p:attrName>style.visibility</p:attrName>
                                        </p:attrNameLst>
                                      </p:cBhvr>
                                      <p:to>
                                        <p:strVal val="visible"/>
                                      </p:to>
                                    </p:set>
                                    <p:animEffect transition="in" filter="fade">
                                      <p:cBhvr>
                                        <p:cTn id="45" dur="500"/>
                                        <p:tgtEl>
                                          <p:spTgt spid="78">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fill="hold" grpId="1" nodeType="clickEffect">
                                  <p:stCondLst>
                                    <p:cond delay="0"/>
                                  </p:stCondLst>
                                  <p:iterate>
                                    <p:tmAbs val="0"/>
                                  </p:iterate>
                                  <p:childTnLst>
                                    <p:set>
                                      <p:cBhvr>
                                        <p:cTn id="49" fill="hold"/>
                                        <p:tgtEl>
                                          <p:spTgt spid="78">
                                            <p:txEl>
                                              <p:pRg st="8" end="8"/>
                                            </p:txEl>
                                          </p:spTgt>
                                        </p:tgtEl>
                                        <p:attrNameLst>
                                          <p:attrName>style.visibility</p:attrName>
                                        </p:attrNameLst>
                                      </p:cBhvr>
                                      <p:to>
                                        <p:strVal val="visible"/>
                                      </p:to>
                                    </p:set>
                                    <p:animEffect transition="in" filter="fade">
                                      <p:cBhvr>
                                        <p:cTn id="50" dur="500"/>
                                        <p:tgtEl>
                                          <p:spTgt spid="78">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fill="hold" grpId="1" nodeType="clickEffect">
                                  <p:stCondLst>
                                    <p:cond delay="0"/>
                                  </p:stCondLst>
                                  <p:iterate>
                                    <p:tmAbs val="0"/>
                                  </p:iterate>
                                  <p:childTnLst>
                                    <p:set>
                                      <p:cBhvr>
                                        <p:cTn id="54" fill="hold"/>
                                        <p:tgtEl>
                                          <p:spTgt spid="78">
                                            <p:txEl>
                                              <p:pRg st="9" end="9"/>
                                            </p:txEl>
                                          </p:spTgt>
                                        </p:tgtEl>
                                        <p:attrNameLst>
                                          <p:attrName>style.visibility</p:attrName>
                                        </p:attrNameLst>
                                      </p:cBhvr>
                                      <p:to>
                                        <p:strVal val="visible"/>
                                      </p:to>
                                    </p:set>
                                    <p:animEffect transition="in" filter="fade">
                                      <p:cBhvr>
                                        <p:cTn id="55" dur="500"/>
                                        <p:tgtEl>
                                          <p:spTgt spid="7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1" build="p"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81" name="Skit"/>
          <p:cNvSpPr txBox="1">
            <a:spLocks noGrp="1"/>
          </p:cNvSpPr>
          <p:nvPr>
            <p:ph type="body" sz="half" idx="4294967295"/>
          </p:nvPr>
        </p:nvSpPr>
        <p:spPr>
          <a:xfrm>
            <a:off x="1371600" y="2286000"/>
            <a:ext cx="6400800" cy="2209800"/>
          </a:xfrm>
          <a:prstGeom prst="rect">
            <a:avLst/>
          </a:prstGeom>
        </p:spPr>
        <p:txBody>
          <a:bodyPr>
            <a:normAutofit/>
          </a:bodyPr>
          <a:lstStyle>
            <a:lvl1pPr marL="0" indent="0" algn="ctr">
              <a:spcBef>
                <a:spcPts val="1400"/>
              </a:spcBef>
              <a:buSzTx/>
              <a:buNone/>
              <a:defRPr sz="6000">
                <a:latin typeface="Arial"/>
                <a:ea typeface="Arial"/>
                <a:cs typeface="Arial"/>
                <a:sym typeface="Arial"/>
              </a:defRPr>
            </a:lvl1pPr>
          </a:lstStyle>
          <a:p>
            <a:r>
              <a:t>Skit</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84" name="At your tables, discuss the four…"/>
          <p:cNvSpPr txBox="1">
            <a:spLocks noGrp="1"/>
          </p:cNvSpPr>
          <p:nvPr>
            <p:ph type="body" idx="4294967295"/>
          </p:nvPr>
        </p:nvSpPr>
        <p:spPr>
          <a:xfrm>
            <a:off x="838200" y="-304800"/>
            <a:ext cx="7391400" cy="5943600"/>
          </a:xfrm>
          <a:prstGeom prst="rect">
            <a:avLst/>
          </a:prstGeom>
        </p:spPr>
        <p:txBody>
          <a:bodyPr>
            <a:normAutofit/>
          </a:bodyPr>
          <a:lstStyle/>
          <a:p>
            <a:pPr marL="0" indent="0" algn="ctr">
              <a:buSzTx/>
              <a:buNone/>
              <a:defRPr sz="2800">
                <a:latin typeface="Arial"/>
                <a:ea typeface="Arial"/>
                <a:cs typeface="Arial"/>
                <a:sym typeface="Arial"/>
              </a:defRPr>
            </a:pPr>
            <a:endParaRPr/>
          </a:p>
          <a:p>
            <a:pPr marL="0" indent="0" algn="ctr">
              <a:spcBef>
                <a:spcPts val="1200"/>
              </a:spcBef>
              <a:buSzTx/>
              <a:buNone/>
              <a:defRPr sz="5400">
                <a:latin typeface="Arial"/>
                <a:ea typeface="Arial"/>
                <a:cs typeface="Arial"/>
                <a:sym typeface="Arial"/>
              </a:defRPr>
            </a:pPr>
            <a:r>
              <a:t>At your tables, discuss the four </a:t>
            </a:r>
          </a:p>
          <a:p>
            <a:pPr marL="0" indent="0" algn="ctr">
              <a:spcBef>
                <a:spcPts val="1200"/>
              </a:spcBef>
              <a:buSzTx/>
              <a:buNone/>
              <a:defRPr sz="5400" b="1">
                <a:latin typeface="Arial"/>
                <a:ea typeface="Arial"/>
                <a:cs typeface="Arial"/>
                <a:sym typeface="Arial"/>
              </a:defRPr>
            </a:pPr>
            <a:r>
              <a:t>Small Group Questions</a:t>
            </a:r>
          </a:p>
          <a:p>
            <a:pPr marL="0" indent="0" algn="ctr">
              <a:spcBef>
                <a:spcPts val="1200"/>
              </a:spcBef>
              <a:buSzTx/>
              <a:buNone/>
              <a:defRPr sz="5400">
                <a:latin typeface="Arial"/>
                <a:ea typeface="Arial"/>
                <a:cs typeface="Arial"/>
                <a:sym typeface="Arial"/>
              </a:defRPr>
            </a:pPr>
            <a:r>
              <a:t>found in Lesson #2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87" name="The 10 Commandments"/>
          <p:cNvSpPr txBox="1">
            <a:spLocks noGrp="1"/>
          </p:cNvSpPr>
          <p:nvPr>
            <p:ph type="title" idx="4294967295"/>
          </p:nvPr>
        </p:nvSpPr>
        <p:spPr>
          <a:xfrm>
            <a:off x="-304800" y="1981200"/>
            <a:ext cx="9448800" cy="2514600"/>
          </a:xfrm>
          <a:prstGeom prst="rect">
            <a:avLst/>
          </a:prstGeom>
        </p:spPr>
        <p:txBody>
          <a:bodyPr>
            <a:normAutofit/>
          </a:bodyPr>
          <a:lstStyle>
            <a:lvl1pPr>
              <a:defRPr sz="5400" b="1">
                <a:latin typeface="Arial"/>
                <a:ea typeface="Arial"/>
                <a:cs typeface="Arial"/>
                <a:sym typeface="Arial"/>
              </a:defRPr>
            </a:lvl1pPr>
          </a:lstStyle>
          <a:p>
            <a:r>
              <a:t>The 10 Commandments</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90" name="1. You shall have no other gods before me."/>
          <p:cNvSpPr txBox="1">
            <a:spLocks noGrp="1"/>
          </p:cNvSpPr>
          <p:nvPr>
            <p:ph type="title" idx="4294967295"/>
          </p:nvPr>
        </p:nvSpPr>
        <p:spPr>
          <a:xfrm>
            <a:off x="457200" y="0"/>
            <a:ext cx="8077200" cy="3733800"/>
          </a:xfrm>
          <a:prstGeom prst="rect">
            <a:avLst/>
          </a:prstGeom>
        </p:spPr>
        <p:txBody>
          <a:bodyPr>
            <a:normAutofit/>
          </a:bodyPr>
          <a:lstStyle>
            <a:lvl1pPr algn="l">
              <a:defRPr sz="4000">
                <a:latin typeface="Arial"/>
                <a:ea typeface="Arial"/>
                <a:cs typeface="Arial"/>
                <a:sym typeface="Arial"/>
              </a:defRPr>
            </a:lvl1pPr>
          </a:lstStyle>
          <a:p>
            <a:r>
              <a:t>1. You shall have no other gods before me.</a:t>
            </a:r>
          </a:p>
        </p:txBody>
      </p:sp>
      <p:sp>
        <p:nvSpPr>
          <p:cNvPr id="91" name="-false gods are real and alive  today."/>
          <p:cNvSpPr txBox="1"/>
          <p:nvPr/>
        </p:nvSpPr>
        <p:spPr>
          <a:xfrm>
            <a:off x="731519" y="3048000"/>
            <a:ext cx="7071361" cy="1209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3200"/>
            </a:pPr>
            <a:r>
              <a:t>	</a:t>
            </a:r>
            <a:r>
              <a:rPr sz="3600"/>
              <a:t>-false gods are real and alive 	today.</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1"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94" name="2. You shall not take the name of the Lord your God in vain."/>
          <p:cNvSpPr txBox="1">
            <a:spLocks noGrp="1"/>
          </p:cNvSpPr>
          <p:nvPr>
            <p:ph type="title" idx="4294967295"/>
          </p:nvPr>
        </p:nvSpPr>
        <p:spPr>
          <a:xfrm>
            <a:off x="457200" y="0"/>
            <a:ext cx="8077200" cy="2438400"/>
          </a:xfrm>
          <a:prstGeom prst="rect">
            <a:avLst/>
          </a:prstGeom>
        </p:spPr>
        <p:txBody>
          <a:bodyPr>
            <a:normAutofit/>
          </a:bodyPr>
          <a:lstStyle>
            <a:lvl1pPr algn="l">
              <a:defRPr sz="4000">
                <a:latin typeface="Arial"/>
                <a:ea typeface="Arial"/>
                <a:cs typeface="Arial"/>
                <a:sym typeface="Arial"/>
              </a:defRPr>
            </a:lvl1pPr>
          </a:lstStyle>
          <a:p>
            <a:r>
              <a:t>2. You shall not take the name of the Lord your God in vain.</a:t>
            </a:r>
          </a:p>
        </p:txBody>
      </p:sp>
      <p:sp>
        <p:nvSpPr>
          <p:cNvPr id="95" name="-How is this commandment violated?…"/>
          <p:cNvSpPr txBox="1"/>
          <p:nvPr/>
        </p:nvSpPr>
        <p:spPr>
          <a:xfrm>
            <a:off x="198120" y="2590800"/>
            <a:ext cx="8900160" cy="40665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a:pPr>
            <a:r>
              <a:t>-How is this commandment violated?</a:t>
            </a:r>
            <a:br/>
            <a:r>
              <a:rPr sz="1600"/>
              <a:t>	</a:t>
            </a:r>
            <a:endParaRPr sz="2800"/>
          </a:p>
          <a:p>
            <a:pPr>
              <a:defRPr sz="4000"/>
            </a:pPr>
            <a:r>
              <a:t>	Count how many times you hear </a:t>
            </a:r>
          </a:p>
          <a:p>
            <a:pPr>
              <a:defRPr sz="4000"/>
            </a:pPr>
            <a:r>
              <a:t>	God’s name used in vain</a:t>
            </a:r>
            <a:br/>
            <a:r>
              <a:t>	this week in school, </a:t>
            </a:r>
            <a:br/>
            <a:r>
              <a:t>	with your friends, </a:t>
            </a:r>
            <a:br/>
            <a:r>
              <a:t>	on TV, etc…</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95">
                                            <p:bg/>
                                          </p:spTgt>
                                        </p:tgtEl>
                                        <p:attrNameLst>
                                          <p:attrName>style.visibility</p:attrName>
                                        </p:attrNameLst>
                                      </p:cBhvr>
                                      <p:to>
                                        <p:strVal val="visible"/>
                                      </p:to>
                                    </p:set>
                                    <p:animEffect transition="in" filter="fade">
                                      <p:cBhvr>
                                        <p:cTn id="7" dur="500"/>
                                        <p:tgtEl>
                                          <p:spTgt spid="95">
                                            <p:bg/>
                                          </p:spTgt>
                                        </p:tgtEl>
                                      </p:cBhvr>
                                    </p:animEffect>
                                  </p:childTnLst>
                                </p:cTn>
                              </p:par>
                              <p:par>
                                <p:cTn id="8" presetID="10" presetClass="entr" presetSubtype="0" fill="hold" grpId="1" nodeType="withEffect">
                                  <p:stCondLst>
                                    <p:cond delay="0"/>
                                  </p:stCondLst>
                                  <p:iterate>
                                    <p:tmAbs val="0"/>
                                  </p:iterate>
                                  <p:childTnLst>
                                    <p:set>
                                      <p:cBhvr>
                                        <p:cTn id="9" fill="hold"/>
                                        <p:tgtEl>
                                          <p:spTgt spid="95">
                                            <p:txEl>
                                              <p:pRg st="0" end="0"/>
                                            </p:txEl>
                                          </p:spTgt>
                                        </p:tgtEl>
                                        <p:attrNameLst>
                                          <p:attrName>style.visibility</p:attrName>
                                        </p:attrNameLst>
                                      </p:cBhvr>
                                      <p:to>
                                        <p:strVal val="visible"/>
                                      </p:to>
                                    </p:set>
                                    <p:animEffect transition="in" filter="fade">
                                      <p:cBhvr>
                                        <p:cTn id="10" dur="500"/>
                                        <p:tgtEl>
                                          <p:spTgt spid="9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1" nodeType="clickEffect">
                                  <p:stCondLst>
                                    <p:cond delay="0"/>
                                  </p:stCondLst>
                                  <p:iterate>
                                    <p:tmAbs val="0"/>
                                  </p:iterate>
                                  <p:childTnLst>
                                    <p:set>
                                      <p:cBhvr>
                                        <p:cTn id="14" fill="hold"/>
                                        <p:tgtEl>
                                          <p:spTgt spid="95">
                                            <p:txEl>
                                              <p:pRg st="1" end="1"/>
                                            </p:txEl>
                                          </p:spTgt>
                                        </p:tgtEl>
                                        <p:attrNameLst>
                                          <p:attrName>style.visibility</p:attrName>
                                        </p:attrNameLst>
                                      </p:cBhvr>
                                      <p:to>
                                        <p:strVal val="visible"/>
                                      </p:to>
                                    </p:set>
                                    <p:animEffect transition="in" filter="fade">
                                      <p:cBhvr>
                                        <p:cTn id="15" dur="500"/>
                                        <p:tgtEl>
                                          <p:spTgt spid="95">
                                            <p:txEl>
                                              <p:pRg st="1" end="1"/>
                                            </p:txEl>
                                          </p:spTgt>
                                        </p:tgtEl>
                                      </p:cBhvr>
                                    </p:animEffect>
                                  </p:childTnLst>
                                </p:cTn>
                              </p:par>
                            </p:childTnLst>
                          </p:cTn>
                        </p:par>
                        <p:par>
                          <p:cTn id="16" fill="hold">
                            <p:stCondLst>
                              <p:cond delay="500"/>
                            </p:stCondLst>
                            <p:childTnLst>
                              <p:par>
                                <p:cTn id="17" presetID="10" presetClass="entr" fill="hold" grpId="1" nodeType="afterEffect">
                                  <p:stCondLst>
                                    <p:cond delay="0"/>
                                  </p:stCondLst>
                                  <p:iterate>
                                    <p:tmAbs val="0"/>
                                  </p:iterate>
                                  <p:childTnLst>
                                    <p:set>
                                      <p:cBhvr>
                                        <p:cTn id="18" fill="hold"/>
                                        <p:tgtEl>
                                          <p:spTgt spid="95">
                                            <p:txEl>
                                              <p:pRg st="2" end="2"/>
                                            </p:txEl>
                                          </p:spTgt>
                                        </p:tgtEl>
                                        <p:attrNameLst>
                                          <p:attrName>style.visibility</p:attrName>
                                        </p:attrNameLst>
                                      </p:cBhvr>
                                      <p:to>
                                        <p:strVal val="visible"/>
                                      </p:to>
                                    </p:set>
                                    <p:animEffect transition="in" filter="fade">
                                      <p:cBhvr>
                                        <p:cTn id="19" dur="500"/>
                                        <p:tgtEl>
                                          <p:spTgt spid="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1"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98" name="3. Honor the Sabbath Day, to keep it holy."/>
          <p:cNvSpPr txBox="1">
            <a:spLocks noGrp="1"/>
          </p:cNvSpPr>
          <p:nvPr>
            <p:ph type="title" idx="4294967295"/>
          </p:nvPr>
        </p:nvSpPr>
        <p:spPr>
          <a:xfrm>
            <a:off x="457200" y="0"/>
            <a:ext cx="8077200" cy="5181600"/>
          </a:xfrm>
          <a:prstGeom prst="rect">
            <a:avLst/>
          </a:prstGeom>
        </p:spPr>
        <p:txBody>
          <a:bodyPr>
            <a:normAutofit/>
          </a:bodyPr>
          <a:lstStyle>
            <a:lvl1pPr algn="l">
              <a:defRPr sz="4000">
                <a:latin typeface="Arial"/>
                <a:ea typeface="Arial"/>
                <a:cs typeface="Arial"/>
                <a:sym typeface="Arial"/>
              </a:defRPr>
            </a:lvl1pPr>
          </a:lstStyle>
          <a:p>
            <a:r>
              <a:t>3. Honor the Sabbath Day, to keep it holy.</a:t>
            </a:r>
          </a:p>
        </p:txBody>
      </p:sp>
      <p:sp>
        <p:nvSpPr>
          <p:cNvPr id="99" name="-What does this mean?"/>
          <p:cNvSpPr txBox="1"/>
          <p:nvPr/>
        </p:nvSpPr>
        <p:spPr>
          <a:xfrm>
            <a:off x="502919" y="4191000"/>
            <a:ext cx="4874579" cy="713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4000"/>
            </a:lvl1pPr>
          </a:lstStyle>
          <a:p>
            <a:r>
              <a:t>-What does this mean?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99"/>
                                        </p:tgtEl>
                                        <p:attrNameLst>
                                          <p:attrName>style.visibility</p:attrName>
                                        </p:attrNameLst>
                                      </p:cBhvr>
                                      <p:to>
                                        <p:strVal val="visible"/>
                                      </p:to>
                                    </p:set>
                                    <p:animEffect transition="in" filter="fade">
                                      <p:cBhvr>
                                        <p:cTn id="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1"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102" name="4. Honor your Father and Mother so that you may live long on the earth."/>
          <p:cNvSpPr txBox="1">
            <a:spLocks noGrp="1"/>
          </p:cNvSpPr>
          <p:nvPr>
            <p:ph type="title" idx="4294967295"/>
          </p:nvPr>
        </p:nvSpPr>
        <p:spPr>
          <a:xfrm>
            <a:off x="457200" y="-1"/>
            <a:ext cx="8077200" cy="4953002"/>
          </a:xfrm>
          <a:prstGeom prst="rect">
            <a:avLst/>
          </a:prstGeom>
        </p:spPr>
        <p:txBody>
          <a:bodyPr>
            <a:normAutofit/>
          </a:bodyPr>
          <a:lstStyle>
            <a:lvl1pPr algn="l">
              <a:defRPr sz="4000">
                <a:latin typeface="Arial"/>
                <a:ea typeface="Arial"/>
                <a:cs typeface="Arial"/>
                <a:sym typeface="Arial"/>
              </a:defRPr>
            </a:lvl1pPr>
          </a:lstStyle>
          <a:p>
            <a:r>
              <a:t>4. Honor your Father and Mother so that you may live long on the earth.</a:t>
            </a:r>
          </a:p>
        </p:txBody>
      </p:sp>
      <p:sp>
        <p:nvSpPr>
          <p:cNvPr id="103" name="-The only commandment…"/>
          <p:cNvSpPr txBox="1"/>
          <p:nvPr/>
        </p:nvSpPr>
        <p:spPr>
          <a:xfrm>
            <a:off x="579119" y="3810000"/>
            <a:ext cx="5296011" cy="1336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4000"/>
            </a:pPr>
            <a:r>
              <a:t>-The only commandment</a:t>
            </a:r>
          </a:p>
          <a:p>
            <a:pPr>
              <a:defRPr sz="4000"/>
            </a:pPr>
            <a:r>
              <a:t>with a promise attached.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03"/>
                                        </p:tgtEl>
                                        <p:attrNameLst>
                                          <p:attrName>style.visibility</p:attrName>
                                        </p:attrNameLst>
                                      </p:cBhvr>
                                      <p:to>
                                        <p:strVal val="visible"/>
                                      </p:to>
                                    </p:set>
                                    <p:animEffect transition="in" filter="fade">
                                      <p:cBhvr>
                                        <p:cTn id="7"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1"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106" name="5. You shall not kill."/>
          <p:cNvSpPr txBox="1">
            <a:spLocks noGrp="1"/>
          </p:cNvSpPr>
          <p:nvPr>
            <p:ph type="title" idx="4294967295"/>
          </p:nvPr>
        </p:nvSpPr>
        <p:spPr>
          <a:xfrm>
            <a:off x="457200" y="0"/>
            <a:ext cx="8077200" cy="4191000"/>
          </a:xfrm>
          <a:prstGeom prst="rect">
            <a:avLst/>
          </a:prstGeom>
        </p:spPr>
        <p:txBody>
          <a:bodyPr>
            <a:normAutofit/>
          </a:bodyPr>
          <a:lstStyle/>
          <a:p>
            <a:pPr algn="l">
              <a:defRPr sz="4000">
                <a:latin typeface="Arial"/>
                <a:ea typeface="Arial"/>
                <a:cs typeface="Arial"/>
                <a:sym typeface="Arial"/>
              </a:defRPr>
            </a:pPr>
            <a:r>
              <a:t>5. You shall not kill.</a:t>
            </a:r>
            <a:br/>
            <a:br/>
            <a:endParaRPr/>
          </a:p>
        </p:txBody>
      </p:sp>
      <p:sp>
        <p:nvSpPr>
          <p:cNvPr id="107" name="-How does this commandment…"/>
          <p:cNvSpPr txBox="1"/>
          <p:nvPr/>
        </p:nvSpPr>
        <p:spPr>
          <a:xfrm>
            <a:off x="655319" y="2590800"/>
            <a:ext cx="6804632" cy="1336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4000"/>
            </a:pPr>
            <a:r>
              <a:t>-How does this commandment </a:t>
            </a:r>
          </a:p>
          <a:p>
            <a:pPr>
              <a:defRPr sz="4000"/>
            </a:pPr>
            <a:r>
              <a:t>relate to other commandments?</a:t>
            </a:r>
          </a:p>
        </p:txBody>
      </p:sp>
      <p:sp>
        <p:nvSpPr>
          <p:cNvPr id="108" name="-You can kill a person’s  reputation, honor, and  spirit."/>
          <p:cNvSpPr txBox="1"/>
          <p:nvPr/>
        </p:nvSpPr>
        <p:spPr>
          <a:xfrm>
            <a:off x="579119" y="3962400"/>
            <a:ext cx="5662971" cy="19583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1800"/>
            </a:pPr>
            <a:r>
              <a:t>	</a:t>
            </a:r>
            <a:r>
              <a:rPr sz="4000"/>
              <a:t>-You can kill a person’s</a:t>
            </a:r>
            <a:br>
              <a:rPr sz="4000"/>
            </a:br>
            <a:r>
              <a:rPr sz="4000"/>
              <a:t>	reputation, honor, and</a:t>
            </a:r>
            <a:br>
              <a:rPr sz="4000"/>
            </a:br>
            <a:r>
              <a:rPr sz="4000"/>
              <a:t>	spirit.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07"/>
                                        </p:tgtEl>
                                        <p:attrNameLst>
                                          <p:attrName>style.visibility</p:attrName>
                                        </p:attrNameLst>
                                      </p:cBhvr>
                                      <p:to>
                                        <p:strVal val="visible"/>
                                      </p:to>
                                    </p:set>
                                    <p:animEffect transition="in" filter="fade">
                                      <p:cBhvr>
                                        <p:cTn id="7" dur="500"/>
                                        <p:tgtEl>
                                          <p:spTgt spid="10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108"/>
                                        </p:tgtEl>
                                        <p:attrNameLst>
                                          <p:attrName>style.visibility</p:attrName>
                                        </p:attrNameLst>
                                      </p:cBhvr>
                                      <p:to>
                                        <p:strVal val="visible"/>
                                      </p:to>
                                    </p:set>
                                    <p:animEffect transition="in" filter="fade">
                                      <p:cBhvr>
                                        <p:cTn id="1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1" animBg="1" advAuto="0"/>
      <p:bldP spid="108" grpId="2"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111" name="6. You shall not commit adultery."/>
          <p:cNvSpPr txBox="1">
            <a:spLocks noGrp="1"/>
          </p:cNvSpPr>
          <p:nvPr>
            <p:ph type="title" idx="4294967295"/>
          </p:nvPr>
        </p:nvSpPr>
        <p:spPr>
          <a:xfrm>
            <a:off x="457200" y="0"/>
            <a:ext cx="8077200" cy="4800600"/>
          </a:xfrm>
          <a:prstGeom prst="rect">
            <a:avLst/>
          </a:prstGeom>
        </p:spPr>
        <p:txBody>
          <a:bodyPr>
            <a:normAutofit/>
          </a:bodyPr>
          <a:lstStyle>
            <a:lvl1pPr algn="l">
              <a:defRPr sz="4000">
                <a:latin typeface="Arial"/>
                <a:ea typeface="Arial"/>
                <a:cs typeface="Arial"/>
                <a:sym typeface="Arial"/>
              </a:defRPr>
            </a:lvl1pPr>
          </a:lstStyle>
          <a:p>
            <a:r>
              <a:t>6. You shall not commit adultery.</a:t>
            </a:r>
          </a:p>
        </p:txBody>
      </p:sp>
      <p:sp>
        <p:nvSpPr>
          <p:cNvPr id="112" name="-What is “adultery?”"/>
          <p:cNvSpPr txBox="1"/>
          <p:nvPr/>
        </p:nvSpPr>
        <p:spPr>
          <a:xfrm>
            <a:off x="731519" y="3200400"/>
            <a:ext cx="4309776" cy="713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4000"/>
            </a:pPr>
            <a:r>
              <a:t>-What is “adultery?”</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1"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115" name="7. You shall not steal."/>
          <p:cNvSpPr txBox="1">
            <a:spLocks noGrp="1"/>
          </p:cNvSpPr>
          <p:nvPr>
            <p:ph type="title" idx="4294967295"/>
          </p:nvPr>
        </p:nvSpPr>
        <p:spPr>
          <a:xfrm>
            <a:off x="457200" y="0"/>
            <a:ext cx="8077200" cy="5791200"/>
          </a:xfrm>
          <a:prstGeom prst="rect">
            <a:avLst/>
          </a:prstGeom>
        </p:spPr>
        <p:txBody>
          <a:bodyPr>
            <a:normAutofit/>
          </a:bodyPr>
          <a:lstStyle/>
          <a:p>
            <a:pPr algn="l">
              <a:defRPr sz="4000">
                <a:latin typeface="Arial"/>
                <a:ea typeface="Arial"/>
                <a:cs typeface="Arial"/>
                <a:sym typeface="Arial"/>
              </a:defRPr>
            </a:pPr>
            <a:r>
              <a:t>7. You shall not steal.</a:t>
            </a:r>
            <a:br/>
            <a:br/>
            <a:endParaRPr/>
          </a:p>
        </p:txBody>
      </p:sp>
      <p:sp>
        <p:nvSpPr>
          <p:cNvPr id="116" name="-Ownership – all things belong to God."/>
          <p:cNvSpPr txBox="1"/>
          <p:nvPr/>
        </p:nvSpPr>
        <p:spPr>
          <a:xfrm>
            <a:off x="655319" y="3505200"/>
            <a:ext cx="7210387" cy="650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3600"/>
            </a:lvl1pPr>
          </a:lstStyle>
          <a:p>
            <a:r>
              <a:t>-Ownership – all things belong to God.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16"/>
                                        </p:tgtEl>
                                        <p:attrNameLst>
                                          <p:attrName>style.visibility</p:attrName>
                                        </p:attrNameLst>
                                      </p:cBhvr>
                                      <p:to>
                                        <p:strVal val="visible"/>
                                      </p:to>
                                    </p:set>
                                    <p:animEffect transition="in" filter="fade">
                                      <p:cBhvr>
                                        <p:cTn id="7"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1"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119" name="8. You shall not bear false witness."/>
          <p:cNvSpPr txBox="1">
            <a:spLocks noGrp="1"/>
          </p:cNvSpPr>
          <p:nvPr>
            <p:ph type="title" idx="4294967295"/>
          </p:nvPr>
        </p:nvSpPr>
        <p:spPr>
          <a:xfrm>
            <a:off x="457200" y="0"/>
            <a:ext cx="8077200" cy="6858000"/>
          </a:xfrm>
          <a:prstGeom prst="rect">
            <a:avLst/>
          </a:prstGeom>
        </p:spPr>
        <p:txBody>
          <a:bodyPr>
            <a:normAutofit/>
          </a:bodyPr>
          <a:lstStyle>
            <a:lvl1pPr algn="l">
              <a:defRPr sz="4000">
                <a:latin typeface="Arial"/>
                <a:ea typeface="Arial"/>
                <a:cs typeface="Arial"/>
                <a:sym typeface="Arial"/>
              </a:defRPr>
            </a:lvl1pPr>
          </a:lstStyle>
          <a:p>
            <a:r>
              <a:t>8. You shall not bear false witness.</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122" name="9. You shall not covet your neighbor’s house."/>
          <p:cNvSpPr txBox="1">
            <a:spLocks noGrp="1"/>
          </p:cNvSpPr>
          <p:nvPr>
            <p:ph type="title" idx="4294967295"/>
          </p:nvPr>
        </p:nvSpPr>
        <p:spPr>
          <a:xfrm>
            <a:off x="457200" y="-304800"/>
            <a:ext cx="8077200" cy="5029200"/>
          </a:xfrm>
          <a:prstGeom prst="rect">
            <a:avLst/>
          </a:prstGeom>
        </p:spPr>
        <p:txBody>
          <a:bodyPr>
            <a:normAutofit/>
          </a:bodyPr>
          <a:lstStyle/>
          <a:p>
            <a:pPr algn="l">
              <a:defRPr sz="4000">
                <a:latin typeface="Arial"/>
                <a:ea typeface="Arial"/>
                <a:cs typeface="Arial"/>
                <a:sym typeface="Arial"/>
              </a:defRPr>
            </a:pPr>
            <a:r>
              <a:t>9. You shall not covet your neighbor’s house.</a:t>
            </a:r>
          </a:p>
        </p:txBody>
      </p:sp>
      <p:sp>
        <p:nvSpPr>
          <p:cNvPr id="123" name="-Where were God’s people living when they received the Commandments?  -Did they own a house?"/>
          <p:cNvSpPr txBox="1"/>
          <p:nvPr/>
        </p:nvSpPr>
        <p:spPr>
          <a:xfrm>
            <a:off x="502919" y="3200400"/>
            <a:ext cx="7861584" cy="2326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3600"/>
            </a:pPr>
            <a:r>
              <a:t>-Where were God’s people living</a:t>
            </a:r>
            <a:br/>
            <a:r>
              <a:t>when they received the Commandments?</a:t>
            </a:r>
            <a:br/>
            <a:br/>
            <a:r>
              <a:t>-Did they own a house?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23"/>
                                        </p:tgtEl>
                                        <p:attrNameLst>
                                          <p:attrName>style.visibility</p:attrName>
                                        </p:attrNameLst>
                                      </p:cBhvr>
                                      <p:to>
                                        <p:strVal val="visible"/>
                                      </p:to>
                                    </p:set>
                                    <p:animEffect transition="in" filter="fade">
                                      <p:cBhvr>
                                        <p:cTn id="7"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1"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slide_1" descr="slide_1"/>
          <p:cNvPicPr>
            <a:picLocks noChangeAspect="1"/>
          </p:cNvPicPr>
          <p:nvPr/>
        </p:nvPicPr>
        <p:blipFill>
          <a:blip r:embed="rId2"/>
          <a:stretch>
            <a:fillRect/>
          </a:stretch>
        </p:blipFill>
        <p:spPr>
          <a:xfrm>
            <a:off x="-350838" y="0"/>
            <a:ext cx="9494838" cy="6858000"/>
          </a:xfrm>
          <a:prstGeom prst="rect">
            <a:avLst/>
          </a:prstGeom>
          <a:ln w="12700">
            <a:miter lim="400000"/>
          </a:ln>
        </p:spPr>
      </p:pic>
      <p:sp>
        <p:nvSpPr>
          <p:cNvPr id="126" name="10. You shall not covet anything else that is your neighbors…"/>
          <p:cNvSpPr txBox="1">
            <a:spLocks noGrp="1"/>
          </p:cNvSpPr>
          <p:nvPr>
            <p:ph type="title" idx="4294967295"/>
          </p:nvPr>
        </p:nvSpPr>
        <p:spPr>
          <a:xfrm>
            <a:off x="457200" y="0"/>
            <a:ext cx="8077200" cy="6858000"/>
          </a:xfrm>
          <a:prstGeom prst="rect">
            <a:avLst/>
          </a:prstGeom>
        </p:spPr>
        <p:txBody>
          <a:bodyPr>
            <a:normAutofit/>
          </a:bodyPr>
          <a:lstStyle>
            <a:lvl1pPr algn="l">
              <a:defRPr sz="4000">
                <a:latin typeface="Arial"/>
                <a:ea typeface="Arial"/>
                <a:cs typeface="Arial"/>
                <a:sym typeface="Arial"/>
              </a:defRPr>
            </a:lvl1pPr>
          </a:lstStyle>
          <a:p>
            <a:r>
              <a:t>10. You shall not covet anything else that is your neighbors…</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29" name="Deut. 30:15-18"/>
          <p:cNvSpPr txBox="1">
            <a:spLocks noGrp="1"/>
          </p:cNvSpPr>
          <p:nvPr>
            <p:ph type="title" idx="4294967295"/>
          </p:nvPr>
        </p:nvSpPr>
        <p:spPr>
          <a:xfrm>
            <a:off x="457200" y="685799"/>
            <a:ext cx="8229600" cy="1143002"/>
          </a:xfrm>
          <a:prstGeom prst="rect">
            <a:avLst/>
          </a:prstGeom>
        </p:spPr>
        <p:txBody>
          <a:bodyPr>
            <a:normAutofit/>
          </a:bodyPr>
          <a:lstStyle>
            <a:lvl1pPr>
              <a:defRPr>
                <a:latin typeface="Arial"/>
                <a:ea typeface="Arial"/>
                <a:cs typeface="Arial"/>
                <a:sym typeface="Arial"/>
              </a:defRPr>
            </a:lvl1pPr>
          </a:lstStyle>
          <a:p>
            <a:r>
              <a:t>Deut. 30:15-18</a:t>
            </a:r>
          </a:p>
        </p:txBody>
      </p:sp>
      <p:sp>
        <p:nvSpPr>
          <p:cNvPr id="130" name="God is speaking to Moses and the Israelites…"/>
          <p:cNvSpPr txBox="1">
            <a:spLocks noGrp="1"/>
          </p:cNvSpPr>
          <p:nvPr>
            <p:ph type="body" idx="4294967295"/>
          </p:nvPr>
        </p:nvSpPr>
        <p:spPr>
          <a:xfrm>
            <a:off x="381000" y="1828800"/>
            <a:ext cx="8229600" cy="4525963"/>
          </a:xfrm>
          <a:prstGeom prst="rect">
            <a:avLst/>
          </a:prstGeom>
        </p:spPr>
        <p:txBody>
          <a:bodyPr>
            <a:normAutofit/>
          </a:bodyPr>
          <a:lstStyle/>
          <a:p>
            <a:pPr>
              <a:buChar char="•"/>
              <a:defRPr sz="3100">
                <a:latin typeface="Arial"/>
                <a:ea typeface="Arial"/>
                <a:cs typeface="Arial"/>
                <a:sym typeface="Arial"/>
              </a:defRPr>
            </a:pPr>
            <a:r>
              <a:t>God is speaking to Moses and the Israelites</a:t>
            </a:r>
          </a:p>
          <a:p>
            <a:pPr>
              <a:buChar char="•"/>
              <a:defRPr sz="3100">
                <a:latin typeface="Arial"/>
                <a:ea typeface="Arial"/>
                <a:cs typeface="Arial"/>
                <a:sym typeface="Arial"/>
              </a:defRPr>
            </a:pPr>
            <a:r>
              <a:t>God is giving them a choice between</a:t>
            </a:r>
          </a:p>
          <a:p>
            <a:pPr marL="742950" lvl="1" indent="-285750">
              <a:spcBef>
                <a:spcPts val="0"/>
              </a:spcBef>
              <a:defRPr sz="2700">
                <a:latin typeface="Arial"/>
                <a:ea typeface="Arial"/>
                <a:cs typeface="Arial"/>
                <a:sym typeface="Arial"/>
              </a:defRPr>
            </a:pPr>
            <a:r>
              <a:t>Life &amp; prosperity OR</a:t>
            </a:r>
          </a:p>
          <a:p>
            <a:pPr marL="742950" lvl="1" indent="-285750">
              <a:spcBef>
                <a:spcPts val="0"/>
              </a:spcBef>
              <a:defRPr sz="2700">
                <a:latin typeface="Arial"/>
                <a:ea typeface="Arial"/>
                <a:cs typeface="Arial"/>
                <a:sym typeface="Arial"/>
              </a:defRPr>
            </a:pPr>
            <a:r>
              <a:t>Death &amp; destruction</a:t>
            </a:r>
          </a:p>
          <a:p>
            <a:pPr>
              <a:buChar char="•"/>
              <a:defRPr sz="3100">
                <a:latin typeface="Arial"/>
                <a:ea typeface="Arial"/>
                <a:cs typeface="Arial"/>
                <a:sym typeface="Arial"/>
              </a:defRPr>
            </a:pPr>
            <a:r>
              <a:t>“Love the Lord your God…” v. 16</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iterate>
                                    <p:tmAbs val="0"/>
                                  </p:iterate>
                                  <p:childTnLst>
                                    <p:set>
                                      <p:cBhvr>
                                        <p:cTn id="6" fill="hold"/>
                                        <p:tgtEl>
                                          <p:spTgt spid="130">
                                            <p:txEl>
                                              <p:pRg st="1" end="1"/>
                                            </p:txEl>
                                          </p:spTgt>
                                        </p:tgtEl>
                                        <p:attrNameLst>
                                          <p:attrName>style.visibility</p:attrName>
                                        </p:attrNameLst>
                                      </p:cBhvr>
                                      <p:to>
                                        <p:strVal val="visible"/>
                                      </p:to>
                                    </p:set>
                                    <p:animEffect transition="in" filter="blinds(horizontal)">
                                      <p:cBhvr>
                                        <p:cTn id="7" dur="500"/>
                                        <p:tgtEl>
                                          <p:spTgt spid="130">
                                            <p:txEl>
                                              <p:pRg st="1" end="1"/>
                                            </p:txEl>
                                          </p:spTgt>
                                        </p:tgtEl>
                                      </p:cBhvr>
                                    </p:animEffect>
                                  </p:childTnLst>
                                </p:cTn>
                              </p:par>
                            </p:childTnLst>
                          </p:cTn>
                        </p:par>
                        <p:par>
                          <p:cTn id="8" fill="hold">
                            <p:stCondLst>
                              <p:cond delay="500"/>
                            </p:stCondLst>
                            <p:childTnLst>
                              <p:par>
                                <p:cTn id="9" presetID="3" presetClass="entr" presetSubtype="10" fill="hold" grpId="1" nodeType="afterEffect">
                                  <p:stCondLst>
                                    <p:cond delay="0"/>
                                  </p:stCondLst>
                                  <p:iterate>
                                    <p:tmAbs val="0"/>
                                  </p:iterate>
                                  <p:childTnLst>
                                    <p:set>
                                      <p:cBhvr>
                                        <p:cTn id="10" fill="hold"/>
                                        <p:tgtEl>
                                          <p:spTgt spid="130">
                                            <p:txEl>
                                              <p:pRg st="2" end="2"/>
                                            </p:txEl>
                                          </p:spTgt>
                                        </p:tgtEl>
                                        <p:attrNameLst>
                                          <p:attrName>style.visibility</p:attrName>
                                        </p:attrNameLst>
                                      </p:cBhvr>
                                      <p:to>
                                        <p:strVal val="visible"/>
                                      </p:to>
                                    </p:set>
                                    <p:animEffect transition="in" filter="blinds(horizontal)">
                                      <p:cBhvr>
                                        <p:cTn id="11" dur="500"/>
                                        <p:tgtEl>
                                          <p:spTgt spid="130">
                                            <p:txEl>
                                              <p:pRg st="2" end="2"/>
                                            </p:txEl>
                                          </p:spTgt>
                                        </p:tgtEl>
                                      </p:cBhvr>
                                    </p:animEffect>
                                  </p:childTnLst>
                                </p:cTn>
                              </p:par>
                            </p:childTnLst>
                          </p:cTn>
                        </p:par>
                        <p:par>
                          <p:cTn id="12" fill="hold">
                            <p:stCondLst>
                              <p:cond delay="1000"/>
                            </p:stCondLst>
                            <p:childTnLst>
                              <p:par>
                                <p:cTn id="13" presetID="3" presetClass="entr" presetSubtype="10" fill="hold" grpId="1" nodeType="afterEffect">
                                  <p:stCondLst>
                                    <p:cond delay="0"/>
                                  </p:stCondLst>
                                  <p:iterate>
                                    <p:tmAbs val="0"/>
                                  </p:iterate>
                                  <p:childTnLst>
                                    <p:set>
                                      <p:cBhvr>
                                        <p:cTn id="14" fill="hold"/>
                                        <p:tgtEl>
                                          <p:spTgt spid="130">
                                            <p:txEl>
                                              <p:pRg st="3" end="3"/>
                                            </p:txEl>
                                          </p:spTgt>
                                        </p:tgtEl>
                                        <p:attrNameLst>
                                          <p:attrName>style.visibility</p:attrName>
                                        </p:attrNameLst>
                                      </p:cBhvr>
                                      <p:to>
                                        <p:strVal val="visible"/>
                                      </p:to>
                                    </p:set>
                                    <p:animEffect transition="in" filter="blinds(horizontal)">
                                      <p:cBhvr>
                                        <p:cTn id="15" dur="500"/>
                                        <p:tgtEl>
                                          <p:spTgt spid="130">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1" nodeType="clickEffect">
                                  <p:stCondLst>
                                    <p:cond delay="0"/>
                                  </p:stCondLst>
                                  <p:iterate>
                                    <p:tmAbs val="0"/>
                                  </p:iterate>
                                  <p:childTnLst>
                                    <p:set>
                                      <p:cBhvr>
                                        <p:cTn id="19" fill="hold"/>
                                        <p:tgtEl>
                                          <p:spTgt spid="130">
                                            <p:txEl>
                                              <p:pRg st="4" end="4"/>
                                            </p:txEl>
                                          </p:spTgt>
                                        </p:tgtEl>
                                        <p:attrNameLst>
                                          <p:attrName>style.visibility</p:attrName>
                                        </p:attrNameLst>
                                      </p:cBhvr>
                                      <p:to>
                                        <p:strVal val="visible"/>
                                      </p:to>
                                    </p:set>
                                    <p:animEffect transition="in" filter="blinds(horizontal)">
                                      <p:cBhvr>
                                        <p:cTn id="20" dur="500"/>
                                        <p:tgtEl>
                                          <p:spTgt spid="1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1" build="p" bldLvl="5"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33" name="Sin = Missing the Mark"/>
          <p:cNvSpPr txBox="1">
            <a:spLocks noGrp="1"/>
          </p:cNvSpPr>
          <p:nvPr>
            <p:ph type="title" idx="4294967295"/>
          </p:nvPr>
        </p:nvSpPr>
        <p:spPr>
          <a:xfrm>
            <a:off x="457200" y="685799"/>
            <a:ext cx="8229600" cy="1143002"/>
          </a:xfrm>
          <a:prstGeom prst="rect">
            <a:avLst/>
          </a:prstGeom>
        </p:spPr>
        <p:txBody>
          <a:bodyPr>
            <a:normAutofit/>
          </a:bodyPr>
          <a:lstStyle>
            <a:lvl1pPr>
              <a:defRPr>
                <a:latin typeface="Arial"/>
                <a:ea typeface="Arial"/>
                <a:cs typeface="Arial"/>
                <a:sym typeface="Arial"/>
              </a:defRPr>
            </a:lvl1pPr>
          </a:lstStyle>
          <a:p>
            <a:r>
              <a:t>Sin = Missing the Mark</a:t>
            </a:r>
          </a:p>
        </p:txBody>
      </p:sp>
      <p:pic>
        <p:nvPicPr>
          <p:cNvPr id="134" name="target.jpg" descr="target.jpg"/>
          <p:cNvPicPr>
            <a:picLocks noChangeAspect="1"/>
          </p:cNvPicPr>
          <p:nvPr/>
        </p:nvPicPr>
        <p:blipFill>
          <a:blip r:embed="rId3"/>
          <a:srcRect l="2006" t="2000"/>
          <a:stretch>
            <a:fillRect/>
          </a:stretch>
        </p:blipFill>
        <p:spPr>
          <a:xfrm>
            <a:off x="2667000" y="1752599"/>
            <a:ext cx="3721100" cy="3733801"/>
          </a:xfrm>
          <a:prstGeom prst="rect">
            <a:avLst/>
          </a:prstGeom>
          <a:ln w="12700">
            <a:miter lim="400000"/>
          </a:ln>
        </p:spPr>
      </p:pic>
      <p:pic>
        <p:nvPicPr>
          <p:cNvPr id="135" name="ARCHERY ARROW.jpg" descr="ARCHERY ARROW.jpg"/>
          <p:cNvPicPr>
            <a:picLocks noChangeAspect="1"/>
          </p:cNvPicPr>
          <p:nvPr/>
        </p:nvPicPr>
        <p:blipFill>
          <a:blip r:embed="rId4"/>
          <a:stretch>
            <a:fillRect/>
          </a:stretch>
        </p:blipFill>
        <p:spPr>
          <a:xfrm rot="19458878">
            <a:off x="-1862138" y="3929062"/>
            <a:ext cx="1371601" cy="1371601"/>
          </a:xfrm>
          <a:prstGeom prst="rect">
            <a:avLst/>
          </a:prstGeom>
          <a:ln w="12700">
            <a:miter lim="400000"/>
          </a:ln>
        </p:spPr>
      </p:pic>
      <p:pic>
        <p:nvPicPr>
          <p:cNvPr id="136" name="ARCHERY ARROW.jpg" descr="ARCHERY ARROW.jpg"/>
          <p:cNvPicPr>
            <a:picLocks noChangeAspect="1"/>
          </p:cNvPicPr>
          <p:nvPr/>
        </p:nvPicPr>
        <p:blipFill>
          <a:blip r:embed="rId4"/>
          <a:stretch>
            <a:fillRect/>
          </a:stretch>
        </p:blipFill>
        <p:spPr>
          <a:xfrm rot="6512141">
            <a:off x="9361487" y="598487"/>
            <a:ext cx="1390651" cy="1390651"/>
          </a:xfrm>
          <a:prstGeom prst="rect">
            <a:avLst/>
          </a:prstGeom>
          <a:ln w="12700">
            <a:miter lim="400000"/>
          </a:ln>
        </p:spPr>
      </p:pic>
      <p:pic>
        <p:nvPicPr>
          <p:cNvPr id="137" name="ARCHERY ARROW.jpg" descr="ARCHERY ARROW.jpg"/>
          <p:cNvPicPr>
            <a:picLocks noChangeAspect="1"/>
          </p:cNvPicPr>
          <p:nvPr/>
        </p:nvPicPr>
        <p:blipFill>
          <a:blip r:embed="rId4"/>
          <a:stretch>
            <a:fillRect/>
          </a:stretch>
        </p:blipFill>
        <p:spPr>
          <a:xfrm rot="8576115">
            <a:off x="10321925" y="2549525"/>
            <a:ext cx="1314450" cy="1314450"/>
          </a:xfrm>
          <a:prstGeom prst="rect">
            <a:avLst/>
          </a:prstGeom>
          <a:ln w="12700">
            <a:miter lim="400000"/>
          </a:ln>
        </p:spPr>
      </p:pic>
      <p:pic>
        <p:nvPicPr>
          <p:cNvPr id="138" name="ARCHERY ARROW.jpg" descr="ARCHERY ARROW.jpg"/>
          <p:cNvPicPr>
            <a:picLocks noChangeAspect="1"/>
          </p:cNvPicPr>
          <p:nvPr/>
        </p:nvPicPr>
        <p:blipFill>
          <a:blip r:embed="rId4"/>
          <a:stretch>
            <a:fillRect/>
          </a:stretch>
        </p:blipFill>
        <p:spPr>
          <a:xfrm rot="1896579">
            <a:off x="-2219325" y="1555750"/>
            <a:ext cx="1311275" cy="1311275"/>
          </a:xfrm>
          <a:prstGeom prst="rect">
            <a:avLst/>
          </a:prstGeom>
          <a:ln w="12700">
            <a:miter lim="400000"/>
          </a:ln>
        </p:spPr>
      </p:pic>
      <p:sp>
        <p:nvSpPr>
          <p:cNvPr id="139" name="God’s Law"/>
          <p:cNvSpPr txBox="1"/>
          <p:nvPr/>
        </p:nvSpPr>
        <p:spPr>
          <a:xfrm>
            <a:off x="3931920" y="3429000"/>
            <a:ext cx="1062408"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1800" b="1">
                <a:effectLst>
                  <a:outerShdw blurRad="12700" dist="25400" dir="2700000" rotWithShape="0">
                    <a:srgbClr val="DDDDDD"/>
                  </a:outerShdw>
                </a:effectLst>
              </a:defRPr>
            </a:pPr>
            <a:r>
              <a:t>God’s Law</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path" presetSubtype="0" fill="hold" nodeType="clickEffect">
                                  <p:stCondLst>
                                    <p:cond delay="0"/>
                                  </p:stCondLst>
                                  <p:childTnLst>
                                    <p:animMotion origin="layout" path="M 0.000000 0.000000 C 0.005560 -0.009945 0.004868 -0.009137 0.004477 -0.008040 C 0.004088 -0.006943 0.004000 -0.005555 0.010770 -0.014340 C 0.011465 -0.015150 0.011898 -0.016250 0.012330 -0.017350 C 0.012763 -0.018450 0.013195 -0.019550 0.013890 -0.020360 C 0.017370 -0.024060 0.023610 -0.025694 0.027610 -0.028680 C 0.036630 -0.035414 0.038030 -0.037700 0.047750 -0.040940 C 0.053390 -0.046025 0.054778 -0.047875 0.056166 -0.048800 C 0.057555 -0.049725 0.058945 -0.049725 0.064590 -0.051110 C 0.065370 -0.051805 0.066108 -0.052615 0.066867 -0.053368 C 0.067627 -0.054120 0.068410 -0.054815 0.069280 -0.055280 C 0.070755 -0.056205 0.073055 -0.057245 0.074986 -0.058025 C 0.076917 -0.058805 0.078480 -0.059325 0.078480 -0.059210 C 0.086460 -0.066840 0.094800 -0.068231 0.104520 -0.069620 C 0.115800 -0.071231 0.138200 -0.073780 0.138200 -0.073550 C 0.140460 -0.074470 0.142540 -0.075400 0.144450 -0.075860 C 0.148270 -0.076780 0.151910 -0.076780 0.155040 -0.077940 C 0.159815 -0.079445 0.163157 -0.081410 0.166565 -0.083289 C 0.169973 -0.085168 0.173445 -0.086960 0.178480 -0.088120 C 0.188285 -0.092510 0.196487 -0.098175 0.204257 -0.104766 C 0.212028 -0.111357 0.219365 -0.118875 0.227440 -0.126970 C 0.230995 -0.133790 0.235030 -0.140035 0.239218 -0.146078 C 0.243405 -0.152120 0.247745 -0.157960 0.251910 -0.163970 C 0.252345 -0.165360 0.252477 -0.166865 0.252631 -0.168283 C 0.252785 -0.169700 0.252960 -0.171030 0.253480 -0.172070 C 0.254175 -0.172880 0.255172 -0.172995 0.256082 -0.173110 C 0.256993 -0.173225 0.257815 -0.173340 0.258160 -0.174150 C 0.263455 -0.183170 0.261502 -0.183285 0.259963 -0.182620 C 0.258422 -0.181955 0.257295 -0.180510 0.264240 -0.186410 C 0.263597 -0.202843 0.267889 -0.218935 0.276155 -0.231155 C 0.293883 -0.257365 0.329012 -0.266532 0.329012 -0.303926" pathEditMode="relative">
                                      <p:cBhvr>
                                        <p:cTn id="6" dur="2000" fill="hold"/>
                                        <p:tgtEl>
                                          <p:spTgt spid="135"/>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path" presetSubtype="0" fill="hold" nodeType="clickEffect">
                                  <p:stCondLst>
                                    <p:cond delay="0"/>
                                  </p:stCondLst>
                                  <p:childTnLst>
                                    <p:animMotion origin="layout" path="M 0.000000 0.000000 C -0.010250 0.006708 -0.023090 0.010638 -0.032300 0.018268 C -0.034550 0.020118 -0.036290 0.022898 -0.038550 0.024518 C -0.040025 0.025443 -0.042325 0.026483 -0.044256 0.027292 C -0.046188 0.028101 -0.047750 0.028678 -0.047750 0.028678 C -0.050700 0.031568 -0.053218 0.033361 -0.055844 0.034806 C -0.058470 0.036251 -0.061205 0.037348 -0.064590 0.038848 C -0.069365 0.044978 -0.074832 0.049373 -0.080604 0.053103 C -0.086375 0.056833 -0.092450 0.059898 -0.098440 0.063368 C -0.099480 0.063943 -0.100522 0.064578 -0.101565 0.065272 C -0.102608 0.065966 -0.103650 0.066718 -0.104690 0.067528 C -0.105470 0.068108 -0.106165 0.068918 -0.106881 0.069698 C -0.107597 0.070478 -0.108335 0.071228 -0.109200 0.071688 C -0.110680 0.072613 -0.112982 0.073598 -0.114915 0.074352 C -0.116848 0.075106 -0.118410 0.075628 -0.118410 0.075628 C -0.132820 0.088348 -0.149660 0.091348 -0.166150 0.096208 C -0.175520 0.098978 -0.184550 0.103608 -0.193930 0.106378 C -0.203130 0.109158 -0.212500 0.109848 -0.221530 0.112628 C -0.223615 0.113323 -0.226697 0.114363 -0.229259 0.115230 C -0.231820 0.116096 -0.233860 0.116788 -0.233860 0.116788 C -0.236465 0.118988 -0.238460 0.121416 -0.240542 0.123612 C -0.242625 0.125808 -0.244795 0.127773 -0.247750 0.129048 C -0.249570 0.132633 -0.251305 0.134483 -0.253257 0.136045 C -0.255210 0.137606 -0.257380 0.138878 -0.260070 0.141308 C -0.263110 0.147783 -0.262938 0.147898 -0.263046 0.147608 C -0.263155 0.147318 -0.263545 0.146623 -0.267710 0.151478 C -0.269360 0.153328 -0.271660 0.156393 -0.273547 0.158996 C -0.275435 0.161598 -0.276910 0.163738 -0.276910 0.163738 C -0.277865 0.167553 -0.278083 0.168651 -0.278344 0.169547 C -0.278605 0.170443 -0.278910 0.171138 -0.280040 0.174148" pathEditMode="relative">
                                      <p:cBhvr>
                                        <p:cTn id="10" dur="2000" fill="hold"/>
                                        <p:tgtEl>
                                          <p:spTgt spid="136"/>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1" presetClass="path" presetSubtype="0" fill="hold" nodeType="clickEffect">
                                  <p:stCondLst>
                                    <p:cond delay="0"/>
                                  </p:stCondLst>
                                  <p:childTnLst>
                                    <p:animMotion origin="layout" path="M 0.000000 0.000000 C -0.009027 0.001268 -0.017883 0.002712 -0.026587 0.004967 C -0.035291 0.007221 -0.043844 0.010286 -0.052264 0.014796 C -0.055039 0.018376 -0.058336 0.020051 -0.061874 0.021034 C -0.065411 0.022016 -0.069189 0.022306 -0.072924 0.023116 C -0.073704 0.023461 -0.074526 0.023809 -0.075350 0.024185 C -0.076174 0.024561 -0.076999 0.024966 -0.077784 0.025426 C -0.079514 0.026586 -0.080734 0.028666 -0.082464 0.029586 C -0.085074 0.030976 -0.094444 0.032826 -0.096704 0.033756 C -0.118754 0.042536 -0.140974 0.049706 -0.163374 0.057106 C -0.168924 0.058956 -0.173784 0.063116 -0.179344 0.065426 C -0.182814 0.069011 -0.186374 0.071439 -0.190064 0.073606 C -0.193754 0.075774 -0.197574 0.077681 -0.201564 0.080226 C -0.208684 0.090166 -0.199484 0.079066 -0.212674 0.086696 C -0.215104 0.088086 -0.216844 0.090866 -0.218924 0.092946 C -0.220144 0.094326 -0.220834 0.096176 -0.222224 0.097106 C -0.233164 0.104276 -0.245144 0.109356 -0.257124 0.111906 C -0.264239 0.116876 -0.271356 0.121674 -0.278691 0.125749 C -0.286026 0.129824 -0.293579 0.133176 -0.301564 0.135256 C -0.307469 0.140571 -0.308901 0.142479 -0.310311 0.143432 C -0.311721 0.144386 -0.313109 0.144386 -0.318924 0.145886 C -0.328654 0.158376 -0.339584 0.169016 -0.349134 0.181726 C -0.358334 0.193986 -0.349484 0.184276 -0.358684 0.190286 C -0.360424 0.191436 -0.363374 0.194446 -0.363374 0.194446" pathEditMode="relative">
                                      <p:cBhvr>
                                        <p:cTn id="14" dur="2000" fill="hold"/>
                                        <p:tgtEl>
                                          <p:spTgt spid="137"/>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1" presetClass="path" presetSubtype="0" fill="hold" nodeType="clickEffect">
                                  <p:stCondLst>
                                    <p:cond delay="0"/>
                                  </p:stCondLst>
                                  <p:childTnLst>
                                    <p:animMotion origin="layout" path="M 0.000000 0.000000 C 0.005912 0.000690 0.011812 0.000930 0.017542 0.002080 C 0.023442 0.003240 0.027442 0.008560 0.034902 0.010640 C 0.037682 0.014105 0.040199 0.016300 0.042955 0.017860 C 0.045712 0.019420 0.048707 0.020345 0.052442 0.021270 C 0.063202 0.028440 0.074312 0.036070 0.085772 0.040230 C 0.089072 0.041390 0.092372 0.042310 0.095322 0.044390 C 0.097402 0.045780 0.100569 0.047920 0.103217 0.049713 C 0.105864 0.051505 0.107992 0.052950 0.107992 0.052950 C 0.108772 0.053990 0.109509 0.055145 0.110269 0.056243 C 0.111029 0.057340 0.111812 0.058380 0.112682 0.059190 C 0.113377 0.059770 0.114244 0.059945 0.115112 0.060148 C 0.115979 0.060350 0.116847 0.060580 0.117542 0.061270 C 0.119102 0.062890 0.119282 0.066130 0.120662 0.067750 C 0.127962 0.076300 0.136122 0.081160 0.144452 0.086710 C 0.144972 0.087750 0.145362 0.089020 0.145839 0.090204 C 0.146317 0.091388 0.146882 0.092485 0.147752 0.093180 C 0.149052 0.094335 0.151439 0.095375 0.153502 0.096126 C 0.155564 0.096878 0.157302 0.097340 0.157302 0.097340 C 0.159212 0.099885 0.161077 0.101908 0.163094 0.103613 C 0.165112 0.105318 0.167282 0.106705 0.169802 0.107980 C 0.180392 0.121390 0.192712 0.132950 0.204872 0.143820 C 0.210942 0.149370 0.215632 0.160230 0.220662 0.167170 C 0.223442 0.178500 0.220322 0.168790 0.227092 0.179650 C 0.234732 0.191910 0.226572 0.180350 0.231782 0.192370 C 0.232042 0.193065 0.233429 0.194915 0.234860 0.196736 C 0.236292 0.198558 0.237767 0.200350 0.238202 0.200930 C 0.240282 0.209250 0.244622 0.215720 0.249312 0.221970 C 0.251912 0.225430 0.257122 0.232600 0.257122 0.232600 C 0.258252 0.237225 0.260162 0.241793 0.262419 0.246100 C 0.264677 0.250408 0.267282 0.254455 0.269802 0.258040 C 0.271532 0.266130 0.274662 0.269370 0.276222 0.277000 C 0.278822 0.289710 0.280212 0.307280 0.287332 0.317230 C 0.289327 0.325205 0.290152 0.327863 0.291259 0.330088 C 0.292367 0.332313 0.293757 0.334105 0.296882 0.340350 C 0.298962 0.357230 0.297402 0.349130 0.301572 0.365780 C 0.302092 0.367860 0.303132 0.372020 0.303132 0.372020" pathEditMode="relative">
                                      <p:cBhvr>
                                        <p:cTn id="18" dur="2000" fill="hold"/>
                                        <p:tgtEl>
                                          <p:spTgt spid="13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42" name="Fill-in-the-Blank"/>
          <p:cNvSpPr txBox="1">
            <a:spLocks noGrp="1"/>
          </p:cNvSpPr>
          <p:nvPr>
            <p:ph type="title" idx="4294967295"/>
          </p:nvPr>
        </p:nvSpPr>
        <p:spPr>
          <a:xfrm>
            <a:off x="457200" y="685799"/>
            <a:ext cx="8229600" cy="1143002"/>
          </a:xfrm>
          <a:prstGeom prst="rect">
            <a:avLst/>
          </a:prstGeom>
        </p:spPr>
        <p:txBody>
          <a:bodyPr>
            <a:normAutofit/>
          </a:bodyPr>
          <a:lstStyle>
            <a:lvl1pPr>
              <a:defRPr>
                <a:latin typeface="Arial"/>
                <a:ea typeface="Arial"/>
                <a:cs typeface="Arial"/>
                <a:sym typeface="Arial"/>
              </a:defRPr>
            </a:lvl1pPr>
          </a:lstStyle>
          <a:p>
            <a:r>
              <a:t>Fill-in-the-Blank</a:t>
            </a:r>
          </a:p>
        </p:txBody>
      </p:sp>
      <p:sp>
        <p:nvSpPr>
          <p:cNvPr id="143" name="“For all have SINNED and FALLEN short of the glory of God,” Romans 3:23…"/>
          <p:cNvSpPr txBox="1">
            <a:spLocks noGrp="1"/>
          </p:cNvSpPr>
          <p:nvPr>
            <p:ph type="body" idx="4294967295"/>
          </p:nvPr>
        </p:nvSpPr>
        <p:spPr>
          <a:xfrm>
            <a:off x="381000" y="1828800"/>
            <a:ext cx="8229600" cy="4525963"/>
          </a:xfrm>
          <a:prstGeom prst="rect">
            <a:avLst/>
          </a:prstGeom>
        </p:spPr>
        <p:txBody>
          <a:bodyPr>
            <a:normAutofit/>
          </a:bodyPr>
          <a:lstStyle/>
          <a:p>
            <a:pPr marL="0" indent="0">
              <a:buSzTx/>
              <a:buNone/>
              <a:defRPr sz="3100">
                <a:latin typeface="Arial"/>
                <a:ea typeface="Arial"/>
                <a:cs typeface="Arial"/>
                <a:sym typeface="Arial"/>
              </a:defRPr>
            </a:pPr>
            <a:r>
              <a:t>“For all have </a:t>
            </a:r>
            <a:r>
              <a:rPr u="sng"/>
              <a:t>SINNED</a:t>
            </a:r>
            <a:r>
              <a:t> and </a:t>
            </a:r>
            <a:r>
              <a:rPr u="sng"/>
              <a:t>FALLEN</a:t>
            </a:r>
            <a:r>
              <a:t> short of the glory of God,” Romans 3:23</a:t>
            </a:r>
          </a:p>
          <a:p>
            <a:pPr marL="0" indent="0">
              <a:buSzTx/>
              <a:buNone/>
              <a:defRPr sz="3100">
                <a:latin typeface="Arial"/>
                <a:ea typeface="Arial"/>
                <a:cs typeface="Arial"/>
                <a:sym typeface="Arial"/>
              </a:defRPr>
            </a:pPr>
            <a:endParaRPr/>
          </a:p>
          <a:p>
            <a:pPr marL="0" indent="0">
              <a:buSzTx/>
              <a:buNone/>
              <a:defRPr sz="3100">
                <a:latin typeface="Arial"/>
                <a:ea typeface="Arial"/>
                <a:cs typeface="Arial"/>
                <a:sym typeface="Arial"/>
              </a:defRPr>
            </a:pPr>
            <a:r>
              <a:t>“For whoever </a:t>
            </a:r>
            <a:r>
              <a:rPr u="sng"/>
              <a:t>KEEPS</a:t>
            </a:r>
            <a:r>
              <a:t> the whole law and yet </a:t>
            </a:r>
            <a:r>
              <a:rPr u="sng"/>
              <a:t>STUMBLES</a:t>
            </a:r>
            <a:r>
              <a:t> at just one point is guilty of breaking </a:t>
            </a:r>
            <a:r>
              <a:rPr u="sng"/>
              <a:t>ALL</a:t>
            </a:r>
            <a:r>
              <a:t> of it,” James 2:10.</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43">
                                            <p:bg/>
                                          </p:spTgt>
                                        </p:tgtEl>
                                        <p:attrNameLst>
                                          <p:attrName>style.visibility</p:attrName>
                                        </p:attrNameLst>
                                      </p:cBhvr>
                                      <p:to>
                                        <p:strVal val="visible"/>
                                      </p:to>
                                    </p:set>
                                    <p:animEffect transition="in" filter="fade">
                                      <p:cBhvr>
                                        <p:cTn id="7" dur="500"/>
                                        <p:tgtEl>
                                          <p:spTgt spid="143">
                                            <p:bg/>
                                          </p:spTgt>
                                        </p:tgtEl>
                                      </p:cBhvr>
                                    </p:animEffect>
                                  </p:childTnLst>
                                </p:cTn>
                              </p:par>
                              <p:par>
                                <p:cTn id="8" presetID="10" presetClass="entr" presetSubtype="0" fill="hold" grpId="1" nodeType="withEffect">
                                  <p:stCondLst>
                                    <p:cond delay="0"/>
                                  </p:stCondLst>
                                  <p:iterate>
                                    <p:tmAbs val="0"/>
                                  </p:iterate>
                                  <p:childTnLst>
                                    <p:set>
                                      <p:cBhvr>
                                        <p:cTn id="9" fill="hold"/>
                                        <p:tgtEl>
                                          <p:spTgt spid="143">
                                            <p:txEl>
                                              <p:pRg st="0" end="0"/>
                                            </p:txEl>
                                          </p:spTgt>
                                        </p:tgtEl>
                                        <p:attrNameLst>
                                          <p:attrName>style.visibility</p:attrName>
                                        </p:attrNameLst>
                                      </p:cBhvr>
                                      <p:to>
                                        <p:strVal val="visible"/>
                                      </p:to>
                                    </p:set>
                                    <p:animEffect transition="in" filter="fade">
                                      <p:cBhvr>
                                        <p:cTn id="10" dur="500"/>
                                        <p:tgtEl>
                                          <p:spTgt spid="143">
                                            <p:txEl>
                                              <p:pRg st="0" end="0"/>
                                            </p:txEl>
                                          </p:spTgt>
                                        </p:tgtEl>
                                      </p:cBhvr>
                                    </p:animEffect>
                                  </p:childTnLst>
                                </p:cTn>
                              </p:par>
                            </p:childTnLst>
                          </p:cTn>
                        </p:par>
                        <p:par>
                          <p:cTn id="11" fill="hold">
                            <p:stCondLst>
                              <p:cond delay="500"/>
                            </p:stCondLst>
                            <p:childTnLst>
                              <p:par>
                                <p:cTn id="12" presetID="10" presetClass="entr" fill="hold" grpId="1" nodeType="afterEffect">
                                  <p:stCondLst>
                                    <p:cond delay="0"/>
                                  </p:stCondLst>
                                  <p:iterate>
                                    <p:tmAbs val="0"/>
                                  </p:iterate>
                                  <p:childTnLst>
                                    <p:set>
                                      <p:cBhvr>
                                        <p:cTn id="13" fill="hold"/>
                                        <p:tgtEl>
                                          <p:spTgt spid="143">
                                            <p:txEl>
                                              <p:pRg st="1" end="1"/>
                                            </p:txEl>
                                          </p:spTgt>
                                        </p:tgtEl>
                                        <p:attrNameLst>
                                          <p:attrName>style.visibility</p:attrName>
                                        </p:attrNameLst>
                                      </p:cBhvr>
                                      <p:to>
                                        <p:strVal val="visible"/>
                                      </p:to>
                                    </p:set>
                                    <p:animEffect transition="in" filter="fade">
                                      <p:cBhvr>
                                        <p:cTn id="14" dur="500"/>
                                        <p:tgtEl>
                                          <p:spTgt spid="14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fill="hold" grpId="1" nodeType="clickEffect">
                                  <p:stCondLst>
                                    <p:cond delay="0"/>
                                  </p:stCondLst>
                                  <p:iterate>
                                    <p:tmAbs val="0"/>
                                  </p:iterate>
                                  <p:childTnLst>
                                    <p:set>
                                      <p:cBhvr>
                                        <p:cTn id="18" fill="hold"/>
                                        <p:tgtEl>
                                          <p:spTgt spid="143">
                                            <p:txEl>
                                              <p:pRg st="2" end="2"/>
                                            </p:txEl>
                                          </p:spTgt>
                                        </p:tgtEl>
                                        <p:attrNameLst>
                                          <p:attrName>style.visibility</p:attrName>
                                        </p:attrNameLst>
                                      </p:cBhvr>
                                      <p:to>
                                        <p:strVal val="visible"/>
                                      </p:to>
                                    </p:set>
                                    <p:animEffect transition="in" filter="fade">
                                      <p:cBhvr>
                                        <p:cTn id="19" dur="500"/>
                                        <p:tgtEl>
                                          <p:spTgt spid="1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1" build="p"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46" name="Small Catechism"/>
          <p:cNvSpPr txBox="1">
            <a:spLocks noGrp="1"/>
          </p:cNvSpPr>
          <p:nvPr>
            <p:ph type="title" idx="4294967295"/>
          </p:nvPr>
        </p:nvSpPr>
        <p:spPr>
          <a:xfrm>
            <a:off x="457200" y="533399"/>
            <a:ext cx="8229600" cy="1143002"/>
          </a:xfrm>
          <a:prstGeom prst="rect">
            <a:avLst/>
          </a:prstGeom>
        </p:spPr>
        <p:txBody>
          <a:bodyPr>
            <a:normAutofit/>
          </a:bodyPr>
          <a:lstStyle>
            <a:lvl1pPr>
              <a:defRPr>
                <a:latin typeface="Arial"/>
                <a:ea typeface="Arial"/>
                <a:cs typeface="Arial"/>
                <a:sym typeface="Arial"/>
              </a:defRPr>
            </a:lvl1pPr>
          </a:lstStyle>
          <a:p>
            <a:r>
              <a:t>Small Catechism</a:t>
            </a:r>
          </a:p>
        </p:txBody>
      </p:sp>
      <p:sp>
        <p:nvSpPr>
          <p:cNvPr id="147" name="Open to the 10 Commandments (pg. 11).…"/>
          <p:cNvSpPr txBox="1">
            <a:spLocks noGrp="1"/>
          </p:cNvSpPr>
          <p:nvPr>
            <p:ph type="body" idx="4294967295"/>
          </p:nvPr>
        </p:nvSpPr>
        <p:spPr>
          <a:xfrm>
            <a:off x="609600" y="1981200"/>
            <a:ext cx="8077200" cy="4114800"/>
          </a:xfrm>
          <a:prstGeom prst="rect">
            <a:avLst/>
          </a:prstGeom>
        </p:spPr>
        <p:txBody>
          <a:bodyPr>
            <a:normAutofit/>
          </a:bodyPr>
          <a:lstStyle/>
          <a:p>
            <a:pPr>
              <a:spcBef>
                <a:spcPts val="600"/>
              </a:spcBef>
              <a:buChar char="•"/>
              <a:defRPr sz="2800">
                <a:latin typeface="Arial"/>
                <a:ea typeface="Arial"/>
                <a:cs typeface="Arial"/>
                <a:sym typeface="Arial"/>
              </a:defRPr>
            </a:pPr>
            <a:r>
              <a:t>Open to the 10 Commandments (pg. 11).</a:t>
            </a:r>
          </a:p>
          <a:p>
            <a:pPr>
              <a:spcBef>
                <a:spcPts val="600"/>
              </a:spcBef>
              <a:buChar char="•"/>
              <a:defRPr sz="2800">
                <a:latin typeface="Arial"/>
                <a:ea typeface="Arial"/>
                <a:cs typeface="Arial"/>
                <a:sym typeface="Arial"/>
              </a:defRPr>
            </a:pPr>
            <a:r>
              <a:t>Read through the “What does this mean?” answers.</a:t>
            </a:r>
          </a:p>
          <a:p>
            <a:pPr>
              <a:spcBef>
                <a:spcPts val="600"/>
              </a:spcBef>
              <a:buChar char="•"/>
              <a:defRPr sz="2800">
                <a:latin typeface="Arial"/>
                <a:ea typeface="Arial"/>
                <a:cs typeface="Arial"/>
                <a:sym typeface="Arial"/>
              </a:defRPr>
            </a:pPr>
            <a:r>
              <a:t>Why do the answers begin with, “We should fear and love God…?”</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50" name="The Greatest Commandments"/>
          <p:cNvSpPr txBox="1">
            <a:spLocks noGrp="1"/>
          </p:cNvSpPr>
          <p:nvPr>
            <p:ph type="title" idx="4294967295"/>
          </p:nvPr>
        </p:nvSpPr>
        <p:spPr>
          <a:xfrm>
            <a:off x="457200" y="380999"/>
            <a:ext cx="8229600" cy="1143002"/>
          </a:xfrm>
          <a:prstGeom prst="rect">
            <a:avLst/>
          </a:prstGeom>
        </p:spPr>
        <p:txBody>
          <a:bodyPr>
            <a:normAutofit/>
          </a:bodyPr>
          <a:lstStyle>
            <a:lvl1pPr>
              <a:defRPr>
                <a:latin typeface="Arial"/>
                <a:ea typeface="Arial"/>
                <a:cs typeface="Arial"/>
                <a:sym typeface="Arial"/>
              </a:defRPr>
            </a:lvl1pPr>
          </a:lstStyle>
          <a:p>
            <a:r>
              <a:t>The Greatest Commandments</a:t>
            </a:r>
          </a:p>
        </p:txBody>
      </p:sp>
      <p:sp>
        <p:nvSpPr>
          <p:cNvPr id="151" name="Matthew 22:37 – “Love the Lord your God with all your heart and with all your soul and with all your mind.”…"/>
          <p:cNvSpPr txBox="1">
            <a:spLocks noGrp="1"/>
          </p:cNvSpPr>
          <p:nvPr>
            <p:ph type="body" idx="4294967295"/>
          </p:nvPr>
        </p:nvSpPr>
        <p:spPr>
          <a:xfrm>
            <a:off x="609600" y="1752600"/>
            <a:ext cx="7772400" cy="4343400"/>
          </a:xfrm>
          <a:prstGeom prst="rect">
            <a:avLst/>
          </a:prstGeom>
        </p:spPr>
        <p:txBody>
          <a:bodyPr>
            <a:normAutofit/>
          </a:bodyPr>
          <a:lstStyle/>
          <a:p>
            <a:pPr>
              <a:spcBef>
                <a:spcPts val="600"/>
              </a:spcBef>
              <a:buChar char="•"/>
              <a:defRPr sz="2800"/>
            </a:pPr>
            <a:r>
              <a:t>Matthew 22:37 – “Love the Lord your God with all your heart and with all your soul and with all your mind.”</a:t>
            </a:r>
          </a:p>
          <a:p>
            <a:pPr marL="742950" lvl="1" indent="-285750">
              <a:spcBef>
                <a:spcPts val="0"/>
              </a:spcBef>
              <a:defRPr sz="2400"/>
            </a:pPr>
            <a:r>
              <a:t>Summarizes Commandments 1-3</a:t>
            </a:r>
          </a:p>
          <a:p>
            <a:pPr>
              <a:spcBef>
                <a:spcPts val="600"/>
              </a:spcBef>
              <a:buChar char="•"/>
              <a:defRPr sz="2800"/>
            </a:pPr>
            <a:r>
              <a:t>Matthew 22:39 – “Love your neighbor as yourself.”</a:t>
            </a:r>
          </a:p>
          <a:p>
            <a:pPr marL="742950" lvl="1" indent="-285750">
              <a:spcBef>
                <a:spcPts val="0"/>
              </a:spcBef>
              <a:defRPr sz="2400"/>
            </a:pPr>
            <a:r>
              <a:t>Summarizes Commandments 4-10</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51">
                                            <p:bg/>
                                          </p:spTgt>
                                        </p:tgtEl>
                                        <p:attrNameLst>
                                          <p:attrName>style.visibility</p:attrName>
                                        </p:attrNameLst>
                                      </p:cBhvr>
                                      <p:to>
                                        <p:strVal val="visible"/>
                                      </p:to>
                                    </p:set>
                                    <p:animEffect transition="in" filter="fade">
                                      <p:cBhvr>
                                        <p:cTn id="7" dur="500"/>
                                        <p:tgtEl>
                                          <p:spTgt spid="151">
                                            <p:bg/>
                                          </p:spTgt>
                                        </p:tgtEl>
                                      </p:cBhvr>
                                    </p:animEffect>
                                  </p:childTnLst>
                                </p:cTn>
                              </p:par>
                              <p:par>
                                <p:cTn id="8" presetID="10" presetClass="entr" presetSubtype="0" fill="hold" grpId="1" nodeType="withEffect">
                                  <p:stCondLst>
                                    <p:cond delay="0"/>
                                  </p:stCondLst>
                                  <p:iterate>
                                    <p:tmAbs val="0"/>
                                  </p:iterate>
                                  <p:childTnLst>
                                    <p:set>
                                      <p:cBhvr>
                                        <p:cTn id="9" fill="hold"/>
                                        <p:tgtEl>
                                          <p:spTgt spid="151">
                                            <p:txEl>
                                              <p:pRg st="0" end="0"/>
                                            </p:txEl>
                                          </p:spTgt>
                                        </p:tgtEl>
                                        <p:attrNameLst>
                                          <p:attrName>style.visibility</p:attrName>
                                        </p:attrNameLst>
                                      </p:cBhvr>
                                      <p:to>
                                        <p:strVal val="visible"/>
                                      </p:to>
                                    </p:set>
                                    <p:animEffect transition="in" filter="fade">
                                      <p:cBhvr>
                                        <p:cTn id="10" dur="500"/>
                                        <p:tgtEl>
                                          <p:spTgt spid="151">
                                            <p:txEl>
                                              <p:pRg st="0" end="0"/>
                                            </p:txEl>
                                          </p:spTgt>
                                        </p:tgtEl>
                                      </p:cBhvr>
                                    </p:animEffect>
                                  </p:childTnLst>
                                </p:cTn>
                              </p:par>
                              <p:par>
                                <p:cTn id="11" presetID="10" presetClass="entr" presetSubtype="0" fill="hold" grpId="1" nodeType="withEffect">
                                  <p:stCondLst>
                                    <p:cond delay="0"/>
                                  </p:stCondLst>
                                  <p:iterate>
                                    <p:tmAbs val="0"/>
                                  </p:iterate>
                                  <p:childTnLst>
                                    <p:set>
                                      <p:cBhvr>
                                        <p:cTn id="12" fill="hold"/>
                                        <p:tgtEl>
                                          <p:spTgt spid="151">
                                            <p:txEl>
                                              <p:pRg st="1" end="1"/>
                                            </p:txEl>
                                          </p:spTgt>
                                        </p:tgtEl>
                                        <p:attrNameLst>
                                          <p:attrName>style.visibility</p:attrName>
                                        </p:attrNameLst>
                                      </p:cBhvr>
                                      <p:to>
                                        <p:strVal val="visible"/>
                                      </p:to>
                                    </p:set>
                                    <p:animEffect transition="in" filter="fade">
                                      <p:cBhvr>
                                        <p:cTn id="13" dur="500"/>
                                        <p:tgtEl>
                                          <p:spTgt spid="151">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fill="hold" grpId="1" nodeType="clickEffect">
                                  <p:stCondLst>
                                    <p:cond delay="0"/>
                                  </p:stCondLst>
                                  <p:iterate>
                                    <p:tmAbs val="0"/>
                                  </p:iterate>
                                  <p:childTnLst>
                                    <p:set>
                                      <p:cBhvr>
                                        <p:cTn id="17" fill="hold"/>
                                        <p:tgtEl>
                                          <p:spTgt spid="151">
                                            <p:txEl>
                                              <p:pRg st="2" end="2"/>
                                            </p:txEl>
                                          </p:spTgt>
                                        </p:tgtEl>
                                        <p:attrNameLst>
                                          <p:attrName>style.visibility</p:attrName>
                                        </p:attrNameLst>
                                      </p:cBhvr>
                                      <p:to>
                                        <p:strVal val="visible"/>
                                      </p:to>
                                    </p:set>
                                    <p:animEffect transition="in" filter="fade">
                                      <p:cBhvr>
                                        <p:cTn id="18" dur="500"/>
                                        <p:tgtEl>
                                          <p:spTgt spid="151">
                                            <p:txEl>
                                              <p:pRg st="2" end="2"/>
                                            </p:txEl>
                                          </p:spTgt>
                                        </p:tgtEl>
                                      </p:cBhvr>
                                    </p:animEffect>
                                  </p:childTnLst>
                                </p:cTn>
                              </p:par>
                              <p:par>
                                <p:cTn id="19" presetID="10" presetClass="entr" presetSubtype="0" fill="hold" grpId="1" nodeType="withEffect">
                                  <p:stCondLst>
                                    <p:cond delay="0"/>
                                  </p:stCondLst>
                                  <p:iterate>
                                    <p:tmAbs val="0"/>
                                  </p:iterate>
                                  <p:childTnLst>
                                    <p:set>
                                      <p:cBhvr>
                                        <p:cTn id="20" fill="hold"/>
                                        <p:tgtEl>
                                          <p:spTgt spid="151">
                                            <p:txEl>
                                              <p:pRg st="3" end="3"/>
                                            </p:txEl>
                                          </p:spTgt>
                                        </p:tgtEl>
                                        <p:attrNameLst>
                                          <p:attrName>style.visibility</p:attrName>
                                        </p:attrNameLst>
                                      </p:cBhvr>
                                      <p:to>
                                        <p:strVal val="visible"/>
                                      </p:to>
                                    </p:set>
                                    <p:animEffect transition="in" filter="fade">
                                      <p:cBhvr>
                                        <p:cTn id="21" dur="500"/>
                                        <p:tgtEl>
                                          <p:spTgt spid="1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1" build="p"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 name="slide_2" descr="slide_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54" name="Is there any hope for us? YES!"/>
          <p:cNvSpPr txBox="1">
            <a:spLocks noGrp="1"/>
          </p:cNvSpPr>
          <p:nvPr>
            <p:ph type="title" idx="4294967295"/>
          </p:nvPr>
        </p:nvSpPr>
        <p:spPr>
          <a:xfrm>
            <a:off x="457200" y="380999"/>
            <a:ext cx="8229600" cy="1143002"/>
          </a:xfrm>
          <a:prstGeom prst="rect">
            <a:avLst/>
          </a:prstGeom>
        </p:spPr>
        <p:txBody>
          <a:bodyPr>
            <a:normAutofit/>
          </a:bodyPr>
          <a:lstStyle>
            <a:lvl1pPr>
              <a:defRPr>
                <a:latin typeface="Arial"/>
                <a:ea typeface="Arial"/>
                <a:cs typeface="Arial"/>
                <a:sym typeface="Arial"/>
              </a:defRPr>
            </a:lvl1pPr>
          </a:lstStyle>
          <a:p>
            <a:r>
              <a:t>Is there any hope for us? YES!</a:t>
            </a:r>
          </a:p>
        </p:txBody>
      </p:sp>
      <p:sp>
        <p:nvSpPr>
          <p:cNvPr id="155" name="1 Cor. 15:56-57…"/>
          <p:cNvSpPr txBox="1">
            <a:spLocks noGrp="1"/>
          </p:cNvSpPr>
          <p:nvPr>
            <p:ph type="body" idx="4294967295"/>
          </p:nvPr>
        </p:nvSpPr>
        <p:spPr>
          <a:xfrm>
            <a:off x="609600" y="1752600"/>
            <a:ext cx="8305800" cy="4343400"/>
          </a:xfrm>
          <a:prstGeom prst="rect">
            <a:avLst/>
          </a:prstGeom>
        </p:spPr>
        <p:txBody>
          <a:bodyPr>
            <a:normAutofit/>
          </a:bodyPr>
          <a:lstStyle/>
          <a:p>
            <a:pPr>
              <a:spcBef>
                <a:spcPts val="600"/>
              </a:spcBef>
              <a:buChar char="•"/>
              <a:defRPr sz="2800"/>
            </a:pPr>
            <a:r>
              <a:t>1 Cor. 15:56-57</a:t>
            </a:r>
          </a:p>
          <a:p>
            <a:pPr>
              <a:spcBef>
                <a:spcPts val="600"/>
              </a:spcBef>
              <a:buChar char="•"/>
              <a:defRPr sz="2800"/>
            </a:pPr>
            <a:r>
              <a:t>Rom. 5:8-9</a:t>
            </a:r>
          </a:p>
          <a:p>
            <a:pPr>
              <a:spcBef>
                <a:spcPts val="600"/>
              </a:spcBef>
              <a:buChar char="•"/>
              <a:defRPr sz="2800"/>
            </a:pPr>
            <a:r>
              <a:t>Rom. 6:11 &amp; 14</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58" name="Any Questions?"/>
          <p:cNvSpPr txBox="1">
            <a:spLocks noGrp="1"/>
          </p:cNvSpPr>
          <p:nvPr>
            <p:ph type="body" idx="4294967295"/>
          </p:nvPr>
        </p:nvSpPr>
        <p:spPr>
          <a:xfrm>
            <a:off x="-1" y="871420"/>
            <a:ext cx="9144002" cy="4191001"/>
          </a:xfrm>
          <a:prstGeom prst="rect">
            <a:avLst/>
          </a:prstGeom>
        </p:spPr>
        <p:txBody>
          <a:bodyPr>
            <a:normAutofit/>
          </a:bodyPr>
          <a:lstStyle/>
          <a:p>
            <a:pPr marL="0" indent="0" algn="ctr">
              <a:spcBef>
                <a:spcPts val="1400"/>
              </a:spcBef>
              <a:buSzTx/>
              <a:buNone/>
              <a:defRPr sz="6000" b="1" u="sng">
                <a:latin typeface="Arial"/>
                <a:ea typeface="Arial"/>
                <a:cs typeface="Arial"/>
                <a:sym typeface="Arial"/>
              </a:defRPr>
            </a:pPr>
            <a:endParaRPr/>
          </a:p>
          <a:p>
            <a:pPr marL="0" indent="0" algn="ctr">
              <a:spcBef>
                <a:spcPts val="1400"/>
              </a:spcBef>
              <a:buSzTx/>
              <a:buNone/>
              <a:defRPr sz="6000" b="1">
                <a:latin typeface="Arial"/>
                <a:ea typeface="Arial"/>
                <a:cs typeface="Arial"/>
                <a:sym typeface="Arial"/>
              </a:defRPr>
            </a:pPr>
            <a:r>
              <a:t>Any Questions?</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161" name="For Next Sunday:"/>
          <p:cNvSpPr txBox="1">
            <a:spLocks noGrp="1"/>
          </p:cNvSpPr>
          <p:nvPr>
            <p:ph type="title" idx="4294967295"/>
          </p:nvPr>
        </p:nvSpPr>
        <p:spPr>
          <a:xfrm>
            <a:off x="457200" y="1844675"/>
            <a:ext cx="8229600" cy="1143001"/>
          </a:xfrm>
          <a:prstGeom prst="rect">
            <a:avLst/>
          </a:prstGeom>
        </p:spPr>
        <p:txBody>
          <a:bodyPr>
            <a:normAutofit/>
          </a:bodyPr>
          <a:lstStyle>
            <a:lvl1pPr>
              <a:defRPr sz="5400" b="1" u="sng"/>
            </a:lvl1pPr>
          </a:lstStyle>
          <a:p>
            <a:r>
              <a:t>For Next Sunday:</a:t>
            </a:r>
          </a:p>
        </p:txBody>
      </p:sp>
      <p:sp>
        <p:nvSpPr>
          <p:cNvPr id="162" name="Memorize: The 3rd &amp; 4th Commandments &amp; their meanings (Small Catechism pg. 12)"/>
          <p:cNvSpPr txBox="1">
            <a:spLocks noGrp="1"/>
          </p:cNvSpPr>
          <p:nvPr>
            <p:ph type="body" idx="4294967295"/>
          </p:nvPr>
        </p:nvSpPr>
        <p:spPr>
          <a:xfrm>
            <a:off x="457200" y="2789237"/>
            <a:ext cx="8229600" cy="4525963"/>
          </a:xfrm>
          <a:prstGeom prst="rect">
            <a:avLst/>
          </a:prstGeom>
        </p:spPr>
        <p:txBody>
          <a:bodyPr>
            <a:normAutofit/>
          </a:bodyPr>
          <a:lstStyle/>
          <a:p>
            <a:pPr marL="742950" lvl="1" indent="-285750">
              <a:spcBef>
                <a:spcPts val="0"/>
              </a:spcBef>
              <a:defRPr sz="3600" b="1"/>
            </a:pPr>
            <a:r>
              <a:t>Memorize: The 3</a:t>
            </a:r>
            <a:r>
              <a:rPr baseline="30000"/>
              <a:t>rd</a:t>
            </a:r>
            <a:r>
              <a:t> &amp; 4</a:t>
            </a:r>
            <a:r>
              <a:rPr baseline="30000"/>
              <a:t>th</a:t>
            </a:r>
            <a:r>
              <a:t> Commandments &amp; their meanings (Small Catechism pg. 12)</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165" name="Reminder"/>
          <p:cNvSpPr txBox="1">
            <a:spLocks noGrp="1"/>
          </p:cNvSpPr>
          <p:nvPr>
            <p:ph type="title" idx="4294967295"/>
          </p:nvPr>
        </p:nvSpPr>
        <p:spPr>
          <a:xfrm>
            <a:off x="457200" y="-381000"/>
            <a:ext cx="8229600" cy="1676400"/>
          </a:xfrm>
          <a:prstGeom prst="rect">
            <a:avLst/>
          </a:prstGeom>
        </p:spPr>
        <p:txBody>
          <a:bodyPr>
            <a:normAutofit/>
          </a:bodyPr>
          <a:lstStyle>
            <a:lvl1pPr>
              <a:defRPr sz="5400" b="1" u="sng"/>
            </a:lvl1pPr>
          </a:lstStyle>
          <a:p>
            <a:r>
              <a:t>Reminder</a:t>
            </a:r>
          </a:p>
        </p:txBody>
      </p:sp>
      <p:sp>
        <p:nvSpPr>
          <p:cNvPr id="166" name="If you’d like to learn how to be an acolyte or crucifer for Sunday worship, you can watch training videos at: youtube.com/faithlutheranyouth…"/>
          <p:cNvSpPr txBox="1">
            <a:spLocks noGrp="1"/>
          </p:cNvSpPr>
          <p:nvPr>
            <p:ph type="body" idx="4294967295"/>
          </p:nvPr>
        </p:nvSpPr>
        <p:spPr>
          <a:xfrm>
            <a:off x="457200" y="1096962"/>
            <a:ext cx="8229600" cy="4525963"/>
          </a:xfrm>
          <a:prstGeom prst="rect">
            <a:avLst/>
          </a:prstGeom>
        </p:spPr>
        <p:txBody>
          <a:bodyPr>
            <a:normAutofit/>
          </a:bodyPr>
          <a:lstStyle/>
          <a:p>
            <a:pPr marL="728091" lvl="1" indent="-280035" defTabSz="896111">
              <a:spcBef>
                <a:spcPts val="0"/>
              </a:spcBef>
              <a:defRPr sz="3528" b="1"/>
            </a:pPr>
            <a:r>
              <a:rPr dirty="0"/>
              <a:t>If you’d like to learn how to be an acolyte or crucifer for Sunday worship, you can watch training videos at: </a:t>
            </a:r>
            <a:r>
              <a:rPr u="sng" dirty="0" err="1">
                <a:solidFill>
                  <a:srgbClr val="3366FF"/>
                </a:solidFill>
              </a:rPr>
              <a:t>youtube.com</a:t>
            </a:r>
            <a:r>
              <a:rPr u="sng" dirty="0">
                <a:solidFill>
                  <a:srgbClr val="3366FF"/>
                </a:solidFill>
              </a:rPr>
              <a:t>/</a:t>
            </a:r>
            <a:r>
              <a:rPr u="sng" dirty="0" err="1">
                <a:solidFill>
                  <a:srgbClr val="3366FF"/>
                </a:solidFill>
              </a:rPr>
              <a:t>faithlutheranyouth</a:t>
            </a:r>
            <a:endParaRPr u="sng" dirty="0">
              <a:solidFill>
                <a:srgbClr val="3366FF"/>
              </a:solidFill>
            </a:endParaRPr>
          </a:p>
          <a:p>
            <a:pPr marL="728091" lvl="1" indent="-280035" defTabSz="896111">
              <a:spcBef>
                <a:spcPts val="0"/>
              </a:spcBef>
              <a:defRPr sz="3528" b="1"/>
            </a:pPr>
            <a:r>
              <a:rPr dirty="0"/>
              <a:t>Talk to Mari-Beth for in-person training</a:t>
            </a:r>
          </a:p>
          <a:p>
            <a:pPr marL="728091" lvl="1" indent="-280035" defTabSz="896111">
              <a:spcBef>
                <a:spcPts val="0"/>
              </a:spcBef>
              <a:defRPr sz="3528" b="1"/>
            </a:pPr>
            <a:r>
              <a:rPr dirty="0"/>
              <a:t>Sign-up online to serve on Sunday mornings (this counts toward your 15 service hours due by May 1, 202</a:t>
            </a:r>
            <a:r>
              <a:rPr lang="en-US" dirty="0"/>
              <a:t>6</a:t>
            </a:r>
            <a:r>
              <a:rPr dirty="0"/>
              <a:t>)</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110" name="THANK YOU…"/>
          <p:cNvSpPr txBox="1">
            <a:spLocks noGrp="1"/>
          </p:cNvSpPr>
          <p:nvPr>
            <p:ph type="title" idx="4294967295"/>
          </p:nvPr>
        </p:nvSpPr>
        <p:spPr>
          <a:xfrm>
            <a:off x="1135777" y="1075127"/>
            <a:ext cx="7093036" cy="4707746"/>
          </a:xfrm>
          <a:prstGeom prst="rect">
            <a:avLst/>
          </a:prstGeom>
        </p:spPr>
        <p:txBody>
          <a:bodyPr>
            <a:normAutofit/>
          </a:bodyPr>
          <a:lstStyle/>
          <a:p>
            <a:pPr>
              <a:defRPr sz="5400" b="1" u="sng"/>
            </a:pPr>
            <a:r>
              <a:t>THANK YOU</a:t>
            </a:r>
          </a:p>
          <a:p>
            <a:pPr>
              <a:defRPr sz="5400" b="1"/>
            </a:pPr>
            <a:r>
              <a:t>to everyone who helped with our Rise Against Hunger event yesterday!</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169" name="Announcements"/>
          <p:cNvSpPr txBox="1">
            <a:spLocks noGrp="1"/>
          </p:cNvSpPr>
          <p:nvPr>
            <p:ph type="title" idx="4294967295"/>
          </p:nvPr>
        </p:nvSpPr>
        <p:spPr>
          <a:xfrm>
            <a:off x="457200" y="274637"/>
            <a:ext cx="8229600" cy="1143001"/>
          </a:xfrm>
          <a:prstGeom prst="rect">
            <a:avLst/>
          </a:prstGeom>
        </p:spPr>
        <p:txBody>
          <a:bodyPr>
            <a:normAutofit/>
          </a:bodyPr>
          <a:lstStyle>
            <a:lvl1pPr>
              <a:defRPr sz="5400" b="1" u="sng"/>
            </a:lvl1pPr>
          </a:lstStyle>
          <a:p>
            <a:r>
              <a:t>Announcements</a:t>
            </a:r>
          </a:p>
        </p:txBody>
      </p:sp>
      <p:sp>
        <p:nvSpPr>
          <p:cNvPr id="170" name="Sunday Night FLY REMIX - Next Sunday @ 7pm…"/>
          <p:cNvSpPr txBox="1">
            <a:spLocks noGrp="1"/>
          </p:cNvSpPr>
          <p:nvPr>
            <p:ph type="body" idx="4294967295"/>
          </p:nvPr>
        </p:nvSpPr>
        <p:spPr>
          <a:xfrm>
            <a:off x="457200" y="1219200"/>
            <a:ext cx="8679964" cy="5398083"/>
          </a:xfrm>
          <a:prstGeom prst="rect">
            <a:avLst/>
          </a:prstGeom>
        </p:spPr>
        <p:txBody>
          <a:bodyPr>
            <a:normAutofit/>
          </a:bodyPr>
          <a:lstStyle/>
          <a:p>
            <a:pPr marL="339470" indent="-339470" defTabSz="905255">
              <a:buChar char="•"/>
              <a:defRPr sz="3168" b="1"/>
            </a:pPr>
            <a:r>
              <a:rPr dirty="0"/>
              <a:t>Sunday Night FLY </a:t>
            </a:r>
            <a:r>
              <a:rPr lang="en-US" dirty="0"/>
              <a:t>Kick-off</a:t>
            </a:r>
            <a:r>
              <a:rPr dirty="0"/>
              <a:t> </a:t>
            </a:r>
            <a:r>
              <a:rPr lang="en-US" dirty="0"/>
              <a:t>–</a:t>
            </a:r>
            <a:r>
              <a:rPr dirty="0"/>
              <a:t> </a:t>
            </a:r>
            <a:r>
              <a:rPr lang="en-US" dirty="0"/>
              <a:t>TONIGHT </a:t>
            </a:r>
            <a:r>
              <a:rPr dirty="0"/>
              <a:t>@ 7pm</a:t>
            </a:r>
          </a:p>
          <a:p>
            <a:pPr marL="735520" lvl="1" indent="-282892" defTabSz="905255">
              <a:spcBef>
                <a:spcPts val="0"/>
              </a:spcBef>
              <a:defRPr sz="2772"/>
            </a:pPr>
            <a:r>
              <a:rPr lang="en-US" b="1" dirty="0"/>
              <a:t>OUTDOOR Games, Worship, Food &amp; More!</a:t>
            </a:r>
            <a:endParaRPr b="1" dirty="0"/>
          </a:p>
          <a:p>
            <a:pPr marL="735520" lvl="1" indent="-282892" defTabSz="905255">
              <a:spcBef>
                <a:spcPts val="0"/>
              </a:spcBef>
              <a:defRPr sz="2772"/>
            </a:pPr>
            <a:r>
              <a:rPr dirty="0"/>
              <a:t>Open to ALL youth &amp; their friends!</a:t>
            </a:r>
          </a:p>
          <a:p>
            <a:pPr marL="735520" lvl="1" indent="-282892" defTabSz="905255">
              <a:spcBef>
                <a:spcPts val="0"/>
              </a:spcBef>
              <a:defRPr sz="2772"/>
            </a:pPr>
            <a:r>
              <a:rPr dirty="0"/>
              <a:t>2nd &amp; 4th Sundays through June!</a:t>
            </a:r>
          </a:p>
          <a:p>
            <a:pPr marL="339470" indent="-339470" defTabSz="905255">
              <a:buChar char="•"/>
              <a:defRPr sz="3168" b="1"/>
            </a:pPr>
            <a:r>
              <a:rPr dirty="0"/>
              <a:t>Jr. FLY Fall Retreat – Oct. </a:t>
            </a:r>
            <a:r>
              <a:rPr lang="en-US" dirty="0"/>
              <a:t>3</a:t>
            </a:r>
            <a:r>
              <a:rPr dirty="0"/>
              <a:t>-</a:t>
            </a:r>
            <a:r>
              <a:rPr lang="en-US" dirty="0"/>
              <a:t>5</a:t>
            </a:r>
            <a:r>
              <a:rPr dirty="0"/>
              <a:t>, 202</a:t>
            </a:r>
            <a:r>
              <a:rPr lang="en-US" dirty="0"/>
              <a:t>5</a:t>
            </a:r>
            <a:endParaRPr dirty="0"/>
          </a:p>
          <a:p>
            <a:pPr marL="735520" lvl="1" indent="-282892" defTabSz="905255">
              <a:spcBef>
                <a:spcPts val="0"/>
              </a:spcBef>
              <a:defRPr sz="2772"/>
            </a:pPr>
            <a:r>
              <a:rPr dirty="0"/>
              <a:t>Camp Stella Maris Wegman House!</a:t>
            </a:r>
          </a:p>
          <a:p>
            <a:pPr marL="735520" lvl="1" indent="-282892" defTabSz="905255">
              <a:spcBef>
                <a:spcPts val="0"/>
              </a:spcBef>
              <a:defRPr sz="2772"/>
            </a:pPr>
            <a:r>
              <a:rPr dirty="0"/>
              <a:t>Outdoor games, Bible sessions, food &amp; more!</a:t>
            </a:r>
          </a:p>
          <a:p>
            <a:pPr marL="735520" lvl="1" indent="-282892" defTabSz="905255">
              <a:spcBef>
                <a:spcPts val="0"/>
              </a:spcBef>
              <a:defRPr sz="2772"/>
            </a:pPr>
            <a:r>
              <a:rPr dirty="0"/>
              <a:t>Register online at: </a:t>
            </a:r>
            <a:r>
              <a:rPr lang="en-US" u="sng" dirty="0">
                <a:solidFill>
                  <a:srgbClr val="3366FF"/>
                </a:solidFill>
                <a:hlinkClick r:id="rId3"/>
              </a:rPr>
              <a:t>https://faithpenfield.org/resources-forms/</a:t>
            </a:r>
            <a:endParaRPr lang="en-US" u="sng" dirty="0">
              <a:solidFill>
                <a:srgbClr val="3366FF"/>
              </a:solidFill>
            </a:endParaRPr>
          </a:p>
          <a:p>
            <a:pPr marL="735520" lvl="1" indent="-282892" defTabSz="905255">
              <a:spcBef>
                <a:spcPts val="0"/>
              </a:spcBef>
              <a:defRPr sz="2772"/>
            </a:pPr>
            <a:r>
              <a:rPr dirty="0"/>
              <a:t>$160 deposit &amp; registration due by </a:t>
            </a:r>
            <a:r>
              <a:rPr lang="en-US" dirty="0"/>
              <a:t>Sunday</a:t>
            </a:r>
            <a:r>
              <a:rPr dirty="0"/>
              <a:t>, Sept. </a:t>
            </a:r>
            <a:r>
              <a:rPr lang="en-US" dirty="0"/>
              <a:t>28</a:t>
            </a:r>
            <a:r>
              <a:rPr dirty="0"/>
              <a:t>!</a:t>
            </a:r>
          </a:p>
          <a:p>
            <a:pPr marL="735520" lvl="1" indent="-282892" defTabSz="905255">
              <a:spcBef>
                <a:spcPts val="0"/>
              </a:spcBef>
              <a:defRPr sz="2772"/>
            </a:pPr>
            <a:r>
              <a:rPr dirty="0"/>
              <a:t>Financial assistance is available upon request</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image.jpeg" descr="image.jpeg"/>
          <p:cNvPicPr>
            <a:picLocks noChangeAspect="1"/>
          </p:cNvPicPr>
          <p:nvPr/>
        </p:nvPicPr>
        <p:blipFill>
          <a:blip r:embed="rId2"/>
          <a:stretch>
            <a:fillRect/>
          </a:stretch>
        </p:blipFill>
        <p:spPr>
          <a:xfrm>
            <a:off x="-12700" y="0"/>
            <a:ext cx="9161463" cy="6870700"/>
          </a:xfrm>
          <a:prstGeom prst="rect">
            <a:avLst/>
          </a:prstGeom>
          <a:ln w="12700">
            <a:miter lim="400000"/>
          </a:ln>
        </p:spPr>
      </p:pic>
      <p:sp>
        <p:nvSpPr>
          <p:cNvPr id="173" name="Closing Prayer"/>
          <p:cNvSpPr txBox="1">
            <a:spLocks noGrp="1"/>
          </p:cNvSpPr>
          <p:nvPr>
            <p:ph type="title" idx="4294967295"/>
          </p:nvPr>
        </p:nvSpPr>
        <p:spPr>
          <a:xfrm>
            <a:off x="1095375" y="274637"/>
            <a:ext cx="7591425" cy="6278563"/>
          </a:xfrm>
          <a:prstGeom prst="rect">
            <a:avLst/>
          </a:prstGeom>
        </p:spPr>
        <p:txBody>
          <a:bodyPr>
            <a:normAutofit/>
          </a:bodyPr>
          <a:lstStyle/>
          <a:p>
            <a:pPr>
              <a:defRPr sz="6000" b="1"/>
            </a:pPr>
            <a:br/>
            <a:r>
              <a:t>Closing Prayer</a:t>
            </a:r>
            <a:br/>
            <a:endParaRP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 name="slide_3" descr="slide_3"/>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176" name="Have a wonderful week!  Go in peace and serve the Lord!"/>
          <p:cNvSpPr txBox="1">
            <a:spLocks noGrp="1"/>
          </p:cNvSpPr>
          <p:nvPr>
            <p:ph type="body" sz="half" idx="4294967295"/>
          </p:nvPr>
        </p:nvSpPr>
        <p:spPr>
          <a:xfrm>
            <a:off x="762000" y="1143000"/>
            <a:ext cx="7543800" cy="2590800"/>
          </a:xfrm>
          <a:prstGeom prst="rect">
            <a:avLst/>
          </a:prstGeom>
        </p:spPr>
        <p:txBody>
          <a:bodyPr>
            <a:normAutofit lnSpcReduction="10000"/>
          </a:bodyPr>
          <a:lstStyle>
            <a:lvl1pPr marL="0" indent="0" algn="ctr" defTabSz="877823">
              <a:spcBef>
                <a:spcPts val="1300"/>
              </a:spcBef>
              <a:buSzTx/>
              <a:buNone/>
              <a:defRPr sz="5760">
                <a:latin typeface="Arial"/>
                <a:ea typeface="Arial"/>
                <a:cs typeface="Arial"/>
                <a:sym typeface="Arial"/>
              </a:defRPr>
            </a:lvl1pPr>
          </a:lstStyle>
          <a:p>
            <a:r>
              <a:t>Have a wonderful week!  Go in peace and serve the Lord!</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18</TotalTime>
  <Words>1290</Words>
  <Application>Microsoft Macintosh PowerPoint</Application>
  <PresentationFormat>On-screen Show (4:3)</PresentationFormat>
  <Paragraphs>134</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PowerPoint Presentation</vt:lpstr>
      <vt:lpstr> Opening Prayer </vt:lpstr>
      <vt:lpstr> Opening Icebreaker: -Share your name, grade, school, favorite Bible story and something you’re looking forward to this year in FLY.</vt:lpstr>
      <vt:lpstr>Today’s Lesson</vt:lpstr>
      <vt:lpstr>Key Words</vt:lpstr>
      <vt:lpstr>Key Words</vt:lpstr>
      <vt:lpstr>PowerPoint Presentation</vt:lpstr>
      <vt:lpstr>Ephesians 2:8-9</vt:lpstr>
      <vt:lpstr>Luther’s Main Question</vt:lpstr>
      <vt:lpstr>Open the Small Catechism (pg. 16)</vt:lpstr>
      <vt:lpstr>One of Martin Luther’s projects was the translation of the Bible from its original languages into the language of the common people.</vt:lpstr>
      <vt:lpstr>1. Try to imagine never having a Bible in your own language. What might it have felt like to always believe what others told you about God and never have the chance to read about God for yourself?</vt:lpstr>
      <vt:lpstr>2. What might it have been like to read God’s Word for the first time?</vt:lpstr>
      <vt:lpstr>Lesson 2</vt:lpstr>
      <vt:lpstr>Memory Work</vt:lpstr>
      <vt:lpstr>Key Words</vt:lpstr>
      <vt:lpstr>PowerPoint Presentation</vt:lpstr>
      <vt:lpstr>PowerPoint Presentation</vt:lpstr>
      <vt:lpstr>The 10 Commandments</vt:lpstr>
      <vt:lpstr>1. You shall have no other gods before me.</vt:lpstr>
      <vt:lpstr>2. You shall not take the name of the Lord your God in vain.</vt:lpstr>
      <vt:lpstr>3. Honor the Sabbath Day, to keep it holy.</vt:lpstr>
      <vt:lpstr>4. Honor your Father and Mother so that you may live long on the earth.</vt:lpstr>
      <vt:lpstr>5. You shall not kill.  </vt:lpstr>
      <vt:lpstr>6. You shall not commit adultery.</vt:lpstr>
      <vt:lpstr>7. You shall not steal.  </vt:lpstr>
      <vt:lpstr>8. You shall not bear false witness.</vt:lpstr>
      <vt:lpstr>9. You shall not covet your neighbor’s house.</vt:lpstr>
      <vt:lpstr>10. You shall not covet anything else that is your neighbors…</vt:lpstr>
      <vt:lpstr>Deut. 30:15-18</vt:lpstr>
      <vt:lpstr>Sin = Missing the Mark</vt:lpstr>
      <vt:lpstr>Fill-in-the-Blank</vt:lpstr>
      <vt:lpstr>Small Catechism</vt:lpstr>
      <vt:lpstr>The Greatest Commandments</vt:lpstr>
      <vt:lpstr>Is there any hope for us? YES!</vt:lpstr>
      <vt:lpstr>PowerPoint Presentation</vt:lpstr>
      <vt:lpstr>For Next Sunday:</vt:lpstr>
      <vt:lpstr>Reminder</vt:lpstr>
      <vt:lpstr>THANK YOU to everyone who helped with our Rise Against Hunger event yesterday!</vt:lpstr>
      <vt:lpstr>Announcements</vt:lpstr>
      <vt:lpstr> Closing Prayer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officeapps1</cp:lastModifiedBy>
  <cp:revision>3</cp:revision>
  <dcterms:modified xsi:type="dcterms:W3CDTF">2025-09-02T20:40:45Z</dcterms:modified>
</cp:coreProperties>
</file>