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80" r:id="rId23"/>
    <p:sldId id="278" r:id="rId24"/>
    <p:sldId id="279" r:id="rId2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97"/>
  </p:normalViewPr>
  <p:slideViewPr>
    <p:cSldViewPr snapToGrid="0">
      <p:cViewPr varScale="1">
        <p:scale>
          <a:sx n="119" d="100"/>
          <a:sy n="119" d="100"/>
        </p:scale>
        <p:origin x="1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faithpenfield.org/resources-forms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uble-click to edit"/>
          <p:cNvSpPr txBox="1">
            <a:spLocks noGrp="1"/>
          </p:cNvSpPr>
          <p:nvPr>
            <p:ph type="title" idx="4294967295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21" name="Double-click to edit"/>
          <p:cNvSpPr txBox="1">
            <a:spLocks noGrp="1"/>
          </p:cNvSpPr>
          <p:nvPr>
            <p:ph type="body" sz="quarter" idx="4294967295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None/>
              <a:defRPr>
                <a:solidFill>
                  <a:srgbClr val="898989"/>
                </a:solidFill>
              </a:defRPr>
            </a:pPr>
            <a:endParaRPr/>
          </a:p>
        </p:txBody>
      </p:sp>
      <p:pic>
        <p:nvPicPr>
          <p:cNvPr id="22" name="herewestand_ppt_bg3.jpg" descr="herewestand_ppt_b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WELCOME!"/>
          <p:cNvSpPr txBox="1"/>
          <p:nvPr/>
        </p:nvSpPr>
        <p:spPr>
          <a:xfrm>
            <a:off x="45719" y="914400"/>
            <a:ext cx="9052562" cy="777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r>
              <a:t>WELCOME!</a:t>
            </a:r>
          </a:p>
        </p:txBody>
      </p:sp>
      <p:sp>
        <p:nvSpPr>
          <p:cNvPr id="24" name="Please check-in &amp; sit at a table"/>
          <p:cNvSpPr txBox="1"/>
          <p:nvPr/>
        </p:nvSpPr>
        <p:spPr>
          <a:xfrm>
            <a:off x="45719" y="5181600"/>
            <a:ext cx="9052562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600" b="1">
                <a:solidFill>
                  <a:srgbClr val="FFFFFF"/>
                </a:solidFill>
              </a:defRPr>
            </a:lvl1pPr>
          </a:lstStyle>
          <a:p>
            <a:r>
              <a:t>Please check-in &amp; sit at a table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3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Opening Prayer"/>
          <p:cNvSpPr txBox="1">
            <a:spLocks noGrp="1"/>
          </p:cNvSpPr>
          <p:nvPr>
            <p:ph type="title" idx="4294967295"/>
          </p:nvPr>
        </p:nvSpPr>
        <p:spPr>
          <a:xfrm>
            <a:off x="1095375" y="274637"/>
            <a:ext cx="7591425" cy="62785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6000" b="1"/>
            </a:pPr>
            <a:br/>
            <a:r>
              <a:t>Opening Prayer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Quiz Show…"/>
          <p:cNvSpPr txBox="1">
            <a:spLocks noGrp="1"/>
          </p:cNvSpPr>
          <p:nvPr>
            <p:ph type="body" sz="half" idx="4294967295"/>
          </p:nvPr>
        </p:nvSpPr>
        <p:spPr>
          <a:xfrm>
            <a:off x="-1" y="2209800"/>
            <a:ext cx="9144002" cy="228600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Quiz Show</a:t>
            </a:r>
          </a:p>
          <a:p>
            <a:pPr marL="0" indent="0" algn="ctr">
              <a:spcBef>
                <a:spcPts val="1400"/>
              </a:spcBef>
              <a:buSzTx/>
              <a:buNone/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on last Sunday’s lesson</a:t>
            </a:r>
            <a:r>
              <a:rPr lang="en-US" dirty="0"/>
              <a:t>s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slide_1" descr="slide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8" y="0"/>
            <a:ext cx="949483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1. All of the commandments are ultimately grounded in and based on which commandment?"/>
          <p:cNvSpPr txBox="1">
            <a:spLocks noGrp="1"/>
          </p:cNvSpPr>
          <p:nvPr>
            <p:ph type="title" idx="4294967295"/>
          </p:nvPr>
        </p:nvSpPr>
        <p:spPr>
          <a:xfrm>
            <a:off x="457200" y="533400"/>
            <a:ext cx="85344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 defTabSz="685800">
              <a:defRPr sz="3000">
                <a:latin typeface="Arial"/>
                <a:ea typeface="Arial"/>
                <a:cs typeface="Arial"/>
                <a:sym typeface="Arial"/>
              </a:defRPr>
            </a:pPr>
            <a:br/>
            <a:r>
              <a:t>1. All of the commandments are ultimately grounded in and based on which commandment?</a:t>
            </a:r>
          </a:p>
        </p:txBody>
      </p:sp>
      <p:sp>
        <p:nvSpPr>
          <p:cNvPr id="34" name="Fourth…"/>
          <p:cNvSpPr txBox="1">
            <a:spLocks noGrp="1"/>
          </p:cNvSpPr>
          <p:nvPr>
            <p:ph type="body" idx="4294967295"/>
          </p:nvPr>
        </p:nvSpPr>
        <p:spPr>
          <a:xfrm>
            <a:off x="457200" y="2819400"/>
            <a:ext cx="8229600" cy="4038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Fourth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Eighth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Third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First</a:t>
            </a:r>
          </a:p>
          <a:p>
            <a:pPr marL="514350" indent="-514350">
              <a:buSzTx/>
              <a:buNone/>
            </a:pPr>
            <a:r>
              <a:t>		</a:t>
            </a:r>
          </a:p>
          <a:p>
            <a:pPr marL="514350" indent="-514350">
              <a:buSzTx/>
              <a:buNone/>
            </a:pPr>
            <a:r>
              <a:t>	</a:t>
            </a:r>
          </a:p>
        </p:txBody>
      </p:sp>
      <p:sp>
        <p:nvSpPr>
          <p:cNvPr id="35" name=""/>
          <p:cNvSpPr txBox="1"/>
          <p:nvPr/>
        </p:nvSpPr>
        <p:spPr>
          <a:xfrm>
            <a:off x="2026920" y="449580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slide_1" descr="slide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8" y="0"/>
            <a:ext cx="949483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2. Which of the following people successfully fulfilled all of the commandments?"/>
          <p:cNvSpPr txBox="1">
            <a:spLocks noGrp="1"/>
          </p:cNvSpPr>
          <p:nvPr>
            <p:ph type="title" idx="4294967295"/>
          </p:nvPr>
        </p:nvSpPr>
        <p:spPr>
          <a:xfrm>
            <a:off x="457200" y="533400"/>
            <a:ext cx="8305800" cy="13716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 defTabSz="685800">
              <a:defRPr sz="3000">
                <a:latin typeface="Arial"/>
                <a:ea typeface="Arial"/>
                <a:cs typeface="Arial"/>
                <a:sym typeface="Arial"/>
              </a:defRPr>
            </a:pPr>
            <a:br/>
            <a:r>
              <a:t>2. Which of the following people successfully fulfilled all of the commandments?</a:t>
            </a:r>
          </a:p>
        </p:txBody>
      </p:sp>
      <p:sp>
        <p:nvSpPr>
          <p:cNvPr id="39" name="Paul…"/>
          <p:cNvSpPr txBox="1">
            <a:spLocks noGrp="1"/>
          </p:cNvSpPr>
          <p:nvPr>
            <p:ph type="body" idx="4294967295"/>
          </p:nvPr>
        </p:nvSpPr>
        <p:spPr>
          <a:xfrm>
            <a:off x="457200" y="2743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09600" indent="-6096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Paul</a:t>
            </a:r>
          </a:p>
          <a:p>
            <a:pPr marL="609600" indent="-6096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Moses</a:t>
            </a:r>
          </a:p>
          <a:p>
            <a:pPr marL="609600" indent="-6096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Abraham</a:t>
            </a:r>
          </a:p>
          <a:p>
            <a:pPr marL="609600" indent="-60960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None of the above</a:t>
            </a:r>
          </a:p>
        </p:txBody>
      </p:sp>
      <p:sp>
        <p:nvSpPr>
          <p:cNvPr id="40" name=""/>
          <p:cNvSpPr txBox="1"/>
          <p:nvPr/>
        </p:nvSpPr>
        <p:spPr>
          <a:xfrm>
            <a:off x="4541520" y="441960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slide_1" descr="slide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8" y="0"/>
            <a:ext cx="949483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3. Is it possible to perfectly follow all 10 Commandments?"/>
          <p:cNvSpPr txBox="1">
            <a:spLocks noGrp="1"/>
          </p:cNvSpPr>
          <p:nvPr>
            <p:ph type="title" idx="4294967295"/>
          </p:nvPr>
        </p:nvSpPr>
        <p:spPr>
          <a:xfrm>
            <a:off x="457200" y="533399"/>
            <a:ext cx="8305800" cy="16826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 defTabSz="576072">
              <a:defRPr sz="2520">
                <a:latin typeface="Arial"/>
                <a:ea typeface="Arial"/>
                <a:cs typeface="Arial"/>
                <a:sym typeface="Arial"/>
              </a:defRPr>
            </a:pPr>
            <a:br>
              <a:rPr sz="2800" dirty="0"/>
            </a:br>
            <a:br>
              <a:rPr sz="2800" dirty="0"/>
            </a:br>
            <a:r>
              <a:rPr sz="2800" dirty="0"/>
              <a:t>3. Is it possible to perfectly follow all 10 Commandments?</a:t>
            </a:r>
          </a:p>
        </p:txBody>
      </p:sp>
      <p:sp>
        <p:nvSpPr>
          <p:cNvPr id="44" name="Yes…"/>
          <p:cNvSpPr txBox="1">
            <a:spLocks noGrp="1"/>
          </p:cNvSpPr>
          <p:nvPr>
            <p:ph type="body" sz="half" idx="4294967295"/>
          </p:nvPr>
        </p:nvSpPr>
        <p:spPr>
          <a:xfrm>
            <a:off x="457200" y="3429000"/>
            <a:ext cx="6934200" cy="3124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Yes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No</a:t>
            </a:r>
          </a:p>
        </p:txBody>
      </p:sp>
      <p:sp>
        <p:nvSpPr>
          <p:cNvPr id="45" name=""/>
          <p:cNvSpPr txBox="1"/>
          <p:nvPr/>
        </p:nvSpPr>
        <p:spPr>
          <a:xfrm>
            <a:off x="2103120" y="396240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slide_1" descr="slide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8" y="0"/>
            <a:ext cx="949483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4. The Ten Commandments were given to promote the life, welfare, and good order of society."/>
          <p:cNvSpPr txBox="1">
            <a:spLocks noGrp="1"/>
          </p:cNvSpPr>
          <p:nvPr>
            <p:ph type="title" idx="4294967295"/>
          </p:nvPr>
        </p:nvSpPr>
        <p:spPr>
          <a:xfrm>
            <a:off x="457200" y="533400"/>
            <a:ext cx="8229600" cy="19812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4. The Ten Commandments were given to promote the life, welfare, and good order of society.</a:t>
            </a:r>
          </a:p>
        </p:txBody>
      </p:sp>
      <p:sp>
        <p:nvSpPr>
          <p:cNvPr id="49" name="True…"/>
          <p:cNvSpPr txBox="1">
            <a:spLocks noGrp="1"/>
          </p:cNvSpPr>
          <p:nvPr>
            <p:ph type="body" sz="half" idx="4294967295"/>
          </p:nvPr>
        </p:nvSpPr>
        <p:spPr>
          <a:xfrm>
            <a:off x="457200" y="2743200"/>
            <a:ext cx="8229600" cy="2667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True</a:t>
            </a:r>
          </a:p>
          <a:p>
            <a:pPr marL="514350" indent="-514350">
              <a:buFontTx/>
              <a:buAutoNum type="alphaLcPeriod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False</a:t>
            </a:r>
          </a:p>
        </p:txBody>
      </p:sp>
      <p:sp>
        <p:nvSpPr>
          <p:cNvPr id="50" name=""/>
          <p:cNvSpPr txBox="1"/>
          <p:nvPr/>
        </p:nvSpPr>
        <p:spPr>
          <a:xfrm>
            <a:off x="2103120" y="266700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slide_1" descr="slide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8" y="0"/>
            <a:ext cx="949483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5. The Ten Commandments only apply to Christians."/>
          <p:cNvSpPr txBox="1">
            <a:spLocks noGrp="1"/>
          </p:cNvSpPr>
          <p:nvPr>
            <p:ph type="title" idx="4294967295"/>
          </p:nvPr>
        </p:nvSpPr>
        <p:spPr>
          <a:xfrm>
            <a:off x="457200" y="609599"/>
            <a:ext cx="8305800" cy="114300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841247">
              <a:defRPr sz="368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5. The Ten Commandments only apply to Christians.</a:t>
            </a:r>
          </a:p>
        </p:txBody>
      </p:sp>
      <p:sp>
        <p:nvSpPr>
          <p:cNvPr id="54" name="a. True…"/>
          <p:cNvSpPr txBox="1">
            <a:spLocks noGrp="1"/>
          </p:cNvSpPr>
          <p:nvPr>
            <p:ph type="body" idx="4294967295"/>
          </p:nvPr>
        </p:nvSpPr>
        <p:spPr>
          <a:xfrm>
            <a:off x="457200" y="2057400"/>
            <a:ext cx="8229600" cy="44497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a. True</a:t>
            </a:r>
          </a:p>
          <a:p>
            <a:pPr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b. False</a:t>
            </a:r>
          </a:p>
        </p:txBody>
      </p:sp>
      <p:sp>
        <p:nvSpPr>
          <p:cNvPr id="55" name=""/>
          <p:cNvSpPr txBox="1"/>
          <p:nvPr/>
        </p:nvSpPr>
        <p:spPr>
          <a:xfrm>
            <a:off x="2103120" y="259080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slide_1" descr="slide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8" y="0"/>
            <a:ext cx="949483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6. The Ten Commandments are just suggestions."/>
          <p:cNvSpPr txBox="1">
            <a:spLocks noGrp="1"/>
          </p:cNvSpPr>
          <p:nvPr>
            <p:ph type="title" idx="4294967295"/>
          </p:nvPr>
        </p:nvSpPr>
        <p:spPr>
          <a:xfrm>
            <a:off x="457200" y="609600"/>
            <a:ext cx="7696200" cy="12954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defRPr sz="4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6. The Ten Commandments are just suggestions.</a:t>
            </a:r>
          </a:p>
        </p:txBody>
      </p:sp>
      <p:sp>
        <p:nvSpPr>
          <p:cNvPr id="59" name="a. True…"/>
          <p:cNvSpPr txBox="1">
            <a:spLocks noGrp="1"/>
          </p:cNvSpPr>
          <p:nvPr>
            <p:ph type="body" idx="4294967295"/>
          </p:nvPr>
        </p:nvSpPr>
        <p:spPr>
          <a:xfrm>
            <a:off x="457200" y="2057400"/>
            <a:ext cx="8001000" cy="4038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a. True</a:t>
            </a:r>
          </a:p>
          <a:p>
            <a:pPr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b. False </a:t>
            </a:r>
          </a:p>
        </p:txBody>
      </p:sp>
      <p:sp>
        <p:nvSpPr>
          <p:cNvPr id="60" name=""/>
          <p:cNvSpPr txBox="1"/>
          <p:nvPr/>
        </p:nvSpPr>
        <p:spPr>
          <a:xfrm>
            <a:off x="2103120" y="259080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Memory Work"/>
          <p:cNvSpPr txBox="1">
            <a:spLocks noGrp="1"/>
          </p:cNvSpPr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Memory Work</a:t>
            </a:r>
          </a:p>
        </p:txBody>
      </p:sp>
      <p:sp>
        <p:nvSpPr>
          <p:cNvPr id="64" name="Confirmands should write down their memory work on a piece of paper and hand in to Meredith.…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4582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Confirmands should write down their memory work on a piece of paper and hand in to Meredith.</a:t>
            </a:r>
          </a:p>
          <a:p>
            <a:pPr>
              <a:buChar char="•"/>
              <a:defRPr sz="3100" b="1">
                <a:latin typeface="Arial"/>
                <a:ea typeface="Arial"/>
                <a:cs typeface="Arial"/>
                <a:sym typeface="Arial"/>
              </a:defRPr>
            </a:pPr>
            <a:r>
              <a:t>Students should define the Lesson 3 Key Words when Memory Work is completed.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Today’s Lesson"/>
          <p:cNvSpPr txBox="1">
            <a:spLocks noGrp="1"/>
          </p:cNvSpPr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Today’s Lesson</a:t>
            </a:r>
          </a:p>
        </p:txBody>
      </p:sp>
      <p:sp>
        <p:nvSpPr>
          <p:cNvPr id="68" name="Intro. to the 10 Commandments…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Intro. to the 10 Commandments</a:t>
            </a:r>
          </a:p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Key Words: Priority, Idolatry, &amp; Sabbath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Key Words"/>
          <p:cNvSpPr txBox="1">
            <a:spLocks noGrp="1"/>
          </p:cNvSpPr>
          <p:nvPr>
            <p:ph type="title" idx="4294967295"/>
          </p:nvPr>
        </p:nvSpPr>
        <p:spPr>
          <a:xfrm>
            <a:off x="457200" y="-228601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Key Words</a:t>
            </a:r>
          </a:p>
        </p:txBody>
      </p:sp>
      <p:sp>
        <p:nvSpPr>
          <p:cNvPr id="72" name="PRIORITY:…"/>
          <p:cNvSpPr txBox="1">
            <a:spLocks noGrp="1"/>
          </p:cNvSpPr>
          <p:nvPr>
            <p:ph type="body" idx="4294967295"/>
          </p:nvPr>
        </p:nvSpPr>
        <p:spPr>
          <a:xfrm>
            <a:off x="228600" y="762000"/>
            <a:ext cx="8458200" cy="54864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PRIORITY: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Something regarded as more or most important.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IDOLATRY: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	Turning a good thing into an ultimate thing; turning something that is not God into a god.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SABBATH: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	A time set apart for rest and worship of God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1" build="p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2nd Commandment: You shall not misuse the name of the Lord your God."/>
          <p:cNvSpPr txBox="1">
            <a:spLocks noGrp="1"/>
          </p:cNvSpPr>
          <p:nvPr>
            <p:ph type="body" idx="4294967295"/>
          </p:nvPr>
        </p:nvSpPr>
        <p:spPr>
          <a:xfrm>
            <a:off x="-1" y="838200"/>
            <a:ext cx="9144002" cy="3657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sz="6000" b="1" u="sng">
                <a:latin typeface="Arial"/>
                <a:ea typeface="Arial"/>
                <a:cs typeface="Arial"/>
                <a:sym typeface="Arial"/>
              </a:defRPr>
            </a:pPr>
            <a:r>
              <a:t>2</a:t>
            </a:r>
            <a:r>
              <a:rPr baseline="30000"/>
              <a:t>nd</a:t>
            </a:r>
            <a:r>
              <a:t> Commandment:</a:t>
            </a:r>
            <a:br/>
            <a:r>
              <a:rPr b="0" u="none"/>
              <a:t>You shall not misuse the </a:t>
            </a:r>
            <a:r>
              <a:rPr i="1" u="none"/>
              <a:t>name</a:t>
            </a:r>
            <a:r>
              <a:rPr b="0" u="none"/>
              <a:t> of the Lord your God.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Exodus 3:13-15"/>
          <p:cNvSpPr txBox="1">
            <a:spLocks noGrp="1"/>
          </p:cNvSpPr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Exodus 3:13-15</a:t>
            </a:r>
          </a:p>
        </p:txBody>
      </p:sp>
      <p:sp>
        <p:nvSpPr>
          <p:cNvPr id="79" name="God is speaking to Moses through the burning bush.…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God is speaking to Moses through the burning bush.</a:t>
            </a:r>
          </a:p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What are the two names for God in these verses?</a:t>
            </a:r>
          </a:p>
          <a:p>
            <a:pPr marL="742950" lvl="1" indent="-285750">
              <a:spcBef>
                <a:spcPts val="0"/>
              </a:spcBef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t>“I Am Who I Am”</a:t>
            </a:r>
          </a:p>
          <a:p>
            <a:pPr marL="742950" lvl="1" indent="-285750">
              <a:spcBef>
                <a:spcPts val="0"/>
              </a:spcBef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t>“The Lord, the God of your ancestors…”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1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Isaiah 43:1-7"/>
          <p:cNvSpPr txBox="1">
            <a:spLocks noGrp="1"/>
          </p:cNvSpPr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Isaiah 43:1-7</a:t>
            </a:r>
          </a:p>
        </p:txBody>
      </p:sp>
      <p:sp>
        <p:nvSpPr>
          <p:cNvPr id="83" name="“For I am the ________, your God, the _______ _____ of Israel, your _______.” Is. 43:3"/>
          <p:cNvSpPr txBox="1">
            <a:spLocks noGrp="1"/>
          </p:cNvSpPr>
          <p:nvPr>
            <p:ph type="body" sz="quarter" idx="4294967295"/>
          </p:nvPr>
        </p:nvSpPr>
        <p:spPr>
          <a:xfrm>
            <a:off x="381000" y="1828800"/>
            <a:ext cx="8610600" cy="12192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“For I am the ________, your God, the _______ _____ of Israel, your _______.” </a:t>
            </a:r>
            <a:r>
              <a:rPr sz="2000"/>
              <a:t>Is. 43:3</a:t>
            </a:r>
          </a:p>
        </p:txBody>
      </p:sp>
      <p:sp>
        <p:nvSpPr>
          <p:cNvPr id="84" name="LORD"/>
          <p:cNvSpPr txBox="1"/>
          <p:nvPr/>
        </p:nvSpPr>
        <p:spPr>
          <a:xfrm>
            <a:off x="3550920" y="1828800"/>
            <a:ext cx="1661161" cy="58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3200"/>
            </a:lvl1pPr>
          </a:lstStyle>
          <a:p>
            <a:r>
              <a:t>LORD</a:t>
            </a:r>
          </a:p>
        </p:txBody>
      </p:sp>
      <p:sp>
        <p:nvSpPr>
          <p:cNvPr id="85" name="Holy        One"/>
          <p:cNvSpPr txBox="1"/>
          <p:nvPr/>
        </p:nvSpPr>
        <p:spPr>
          <a:xfrm>
            <a:off x="1112519" y="2286000"/>
            <a:ext cx="2180492" cy="535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/>
            </a:lvl1pPr>
          </a:lstStyle>
          <a:p>
            <a:r>
              <a:t>Holy	       One</a:t>
            </a:r>
          </a:p>
        </p:txBody>
      </p:sp>
      <p:sp>
        <p:nvSpPr>
          <p:cNvPr id="86" name="Savior"/>
          <p:cNvSpPr txBox="1"/>
          <p:nvPr/>
        </p:nvSpPr>
        <p:spPr>
          <a:xfrm>
            <a:off x="6370320" y="2286000"/>
            <a:ext cx="985674" cy="535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/>
            </a:lvl1pPr>
          </a:lstStyle>
          <a:p>
            <a:r>
              <a:t>Savior</a:t>
            </a:r>
          </a:p>
        </p:txBody>
      </p:sp>
      <p:sp>
        <p:nvSpPr>
          <p:cNvPr id="87" name="LORD…"/>
          <p:cNvSpPr txBox="1"/>
          <p:nvPr/>
        </p:nvSpPr>
        <p:spPr>
          <a:xfrm>
            <a:off x="426719" y="2895600"/>
            <a:ext cx="7680961" cy="1539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buSzPct val="100000"/>
              <a:buFont typeface="Arial"/>
              <a:buChar char="•"/>
              <a:defRPr sz="3100"/>
            </a:lvl1pPr>
            <a:lvl2pPr>
              <a:defRPr sz="3100"/>
            </a:lvl2pPr>
          </a:lstStyle>
          <a:p>
            <a:r>
              <a:t>LORD</a:t>
            </a:r>
          </a:p>
          <a:p>
            <a:pPr lvl="1"/>
            <a:r>
              <a:t>-someone with authority</a:t>
            </a:r>
          </a:p>
        </p:txBody>
      </p:sp>
      <p:sp>
        <p:nvSpPr>
          <p:cNvPr id="88" name="Holy…"/>
          <p:cNvSpPr txBox="1"/>
          <p:nvPr/>
        </p:nvSpPr>
        <p:spPr>
          <a:xfrm>
            <a:off x="426719" y="3962400"/>
            <a:ext cx="7680961" cy="1539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buSzPct val="100000"/>
              <a:buFont typeface="Arial"/>
              <a:buChar char="•"/>
              <a:defRPr sz="3100"/>
            </a:lvl1pPr>
            <a:lvl2pPr>
              <a:defRPr sz="3100"/>
            </a:lvl2pPr>
          </a:lstStyle>
          <a:p>
            <a:r>
              <a:t>Holy</a:t>
            </a:r>
          </a:p>
          <a:p>
            <a:pPr lvl="1"/>
            <a:r>
              <a:t>-set apart</a:t>
            </a:r>
          </a:p>
        </p:txBody>
      </p:sp>
      <p:sp>
        <p:nvSpPr>
          <p:cNvPr id="89" name="Savior…"/>
          <p:cNvSpPr txBox="1"/>
          <p:nvPr/>
        </p:nvSpPr>
        <p:spPr>
          <a:xfrm>
            <a:off x="426719" y="5105400"/>
            <a:ext cx="7680961" cy="1056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buSzPct val="100000"/>
              <a:buFont typeface="Arial"/>
              <a:buChar char="•"/>
              <a:defRPr sz="3100"/>
            </a:lvl1pPr>
            <a:lvl2pPr>
              <a:defRPr sz="3100"/>
            </a:lvl2pPr>
          </a:lstStyle>
          <a:p>
            <a:r>
              <a:t>Savior</a:t>
            </a:r>
          </a:p>
          <a:p>
            <a:pPr lvl="1"/>
            <a:r>
              <a:t>- The One who Saves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1" animBg="1" advAuto="0"/>
      <p:bldP spid="84" grpId="2" animBg="1" advAuto="0"/>
      <p:bldP spid="85" grpId="3" animBg="1" advAuto="0"/>
      <p:bldP spid="86" grpId="4" animBg="1" advAuto="0"/>
      <p:bldP spid="87" grpId="5" animBg="1" advAuto="0"/>
      <p:bldP spid="88" grpId="6" animBg="1" advAuto="0"/>
      <p:bldP spid="89" grpId="7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3rd Commandment: Remember the Sabbath day by keeping it holy."/>
          <p:cNvSpPr txBox="1">
            <a:spLocks noGrp="1"/>
          </p:cNvSpPr>
          <p:nvPr>
            <p:ph type="body" idx="4294967295"/>
          </p:nvPr>
        </p:nvSpPr>
        <p:spPr>
          <a:xfrm>
            <a:off x="-1" y="838200"/>
            <a:ext cx="9144002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sz="6000" b="1" u="sng">
                <a:latin typeface="Arial"/>
                <a:ea typeface="Arial"/>
                <a:cs typeface="Arial"/>
                <a:sym typeface="Arial"/>
              </a:defRPr>
            </a:pPr>
            <a:r>
              <a:t>3</a:t>
            </a:r>
            <a:r>
              <a:rPr baseline="30000"/>
              <a:t>rd</a:t>
            </a:r>
            <a:r>
              <a:t> Commandment:</a:t>
            </a:r>
            <a:br/>
            <a:r>
              <a:rPr b="0" u="none"/>
              <a:t>Remember the Sabbath day by keeping it holy.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lide_2" descr="slide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Leviticus 25:1-12"/>
          <p:cNvSpPr txBox="1">
            <a:spLocks noGrp="1"/>
          </p:cNvSpPr>
          <p:nvPr>
            <p:ph type="title" idx="4294967295"/>
          </p:nvPr>
        </p:nvSpPr>
        <p:spPr>
          <a:xfrm>
            <a:off x="457200" y="533399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Leviticus 25:1-12</a:t>
            </a:r>
          </a:p>
        </p:txBody>
      </p:sp>
      <p:sp>
        <p:nvSpPr>
          <p:cNvPr id="96" name="God is giving Moses more laws – both ceremonial and political…"/>
          <p:cNvSpPr txBox="1">
            <a:spLocks noGrp="1"/>
          </p:cNvSpPr>
          <p:nvPr>
            <p:ph type="body" idx="4294967295"/>
          </p:nvPr>
        </p:nvSpPr>
        <p:spPr>
          <a:xfrm>
            <a:off x="609600" y="1981200"/>
            <a:ext cx="80772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God is giving Moses more laws – both ceremonial and political</a:t>
            </a:r>
          </a:p>
          <a:p>
            <a:pPr>
              <a:spcBef>
                <a:spcPts val="600"/>
              </a:spcBef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Who or what does God say needs rest?</a:t>
            </a:r>
          </a:p>
          <a:p>
            <a:pPr marL="742950" lvl="1" indent="-285750"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EVERYONE &amp; EVERYTHING!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1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Answer the two…"/>
          <p:cNvSpPr txBox="1">
            <a:spLocks noGrp="1"/>
          </p:cNvSpPr>
          <p:nvPr>
            <p:ph type="body" idx="4294967295"/>
          </p:nvPr>
        </p:nvSpPr>
        <p:spPr>
          <a:xfrm>
            <a:off x="838200" y="0"/>
            <a:ext cx="7391400" cy="5943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0" indent="0" algn="ctr">
              <a:spcBef>
                <a:spcPts val="1400"/>
              </a:spcBef>
              <a:buSzTx/>
              <a:buNone/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t>Answer the two</a:t>
            </a:r>
          </a:p>
          <a:p>
            <a:pPr marL="0" indent="0" algn="ctr">
              <a:spcBef>
                <a:spcPts val="1400"/>
              </a:spcBef>
              <a:buSzTx/>
              <a:buNone/>
              <a:defRPr sz="6000" b="1">
                <a:latin typeface="Arial"/>
                <a:ea typeface="Arial"/>
                <a:cs typeface="Arial"/>
                <a:sym typeface="Arial"/>
              </a:defRPr>
            </a:pPr>
            <a:r>
              <a:t>Life Application</a:t>
            </a:r>
          </a:p>
          <a:p>
            <a:pPr marL="0" indent="0" algn="ctr">
              <a:spcBef>
                <a:spcPts val="1400"/>
              </a:spcBef>
              <a:buSzTx/>
              <a:buNone/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t>questions on your worksheet.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3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For Next Sunday:"/>
          <p:cNvSpPr txBox="1">
            <a:spLocks noGrp="1"/>
          </p:cNvSpPr>
          <p:nvPr>
            <p:ph type="title" idx="4294967295"/>
          </p:nvPr>
        </p:nvSpPr>
        <p:spPr>
          <a:xfrm>
            <a:off x="457200" y="1844675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 b="1" u="sng"/>
            </a:lvl1pPr>
          </a:lstStyle>
          <a:p>
            <a:r>
              <a:t>For Next Sunday:</a:t>
            </a:r>
          </a:p>
        </p:txBody>
      </p:sp>
      <p:sp>
        <p:nvSpPr>
          <p:cNvPr id="103" name="Memorize: The 5th &amp; 6th Commandments &amp; their Meanings (SC pg. 12)"/>
          <p:cNvSpPr txBox="1">
            <a:spLocks noGrp="1"/>
          </p:cNvSpPr>
          <p:nvPr>
            <p:ph type="body" idx="4294967295"/>
          </p:nvPr>
        </p:nvSpPr>
        <p:spPr>
          <a:xfrm>
            <a:off x="457200" y="2789237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742950" lvl="1" indent="-285750">
              <a:spcBef>
                <a:spcPts val="0"/>
              </a:spcBef>
              <a:defRPr sz="3600" b="1"/>
            </a:pPr>
            <a:r>
              <a:t>Memorize: The 5</a:t>
            </a:r>
            <a:r>
              <a:rPr baseline="30000"/>
              <a:t>th</a:t>
            </a:r>
            <a:r>
              <a:t> &amp; 6</a:t>
            </a:r>
            <a:r>
              <a:rPr baseline="30000"/>
              <a:t>th</a:t>
            </a:r>
            <a:r>
              <a:t> Commandments &amp; their Meanings (SC pg. 12)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3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Reminder"/>
          <p:cNvSpPr txBox="1">
            <a:spLocks noGrp="1"/>
          </p:cNvSpPr>
          <p:nvPr>
            <p:ph type="title" idx="4294967295"/>
          </p:nvPr>
        </p:nvSpPr>
        <p:spPr>
          <a:xfrm>
            <a:off x="457200" y="-381000"/>
            <a:ext cx="8229600" cy="1676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 b="1" u="sng"/>
            </a:lvl1pPr>
          </a:lstStyle>
          <a:p>
            <a:r>
              <a:t>Reminder</a:t>
            </a:r>
          </a:p>
        </p:txBody>
      </p:sp>
      <p:sp>
        <p:nvSpPr>
          <p:cNvPr id="107" name="If you’d like to learn how to be an acolyte or crucifer for Sunday worship, you can watch training videos at: youtube.com/faithlutheranyouth…"/>
          <p:cNvSpPr txBox="1">
            <a:spLocks noGrp="1"/>
          </p:cNvSpPr>
          <p:nvPr>
            <p:ph type="body" idx="4294967295"/>
          </p:nvPr>
        </p:nvSpPr>
        <p:spPr>
          <a:xfrm>
            <a:off x="457200" y="1096962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728091" lvl="1" indent="-280035" defTabSz="896111">
              <a:spcBef>
                <a:spcPts val="0"/>
              </a:spcBef>
              <a:defRPr sz="3528" b="1"/>
            </a:pPr>
            <a:r>
              <a:rPr dirty="0"/>
              <a:t>If you’d like to learn how to be an acolyte or crucifer for Sunday worship, you can watch training videos at: </a:t>
            </a:r>
            <a:r>
              <a:rPr u="sng" dirty="0" err="1">
                <a:solidFill>
                  <a:srgbClr val="3366FF"/>
                </a:solidFill>
              </a:rPr>
              <a:t>youtube.com</a:t>
            </a:r>
            <a:r>
              <a:rPr u="sng" dirty="0">
                <a:solidFill>
                  <a:srgbClr val="3366FF"/>
                </a:solidFill>
              </a:rPr>
              <a:t>/</a:t>
            </a:r>
            <a:r>
              <a:rPr u="sng" dirty="0" err="1">
                <a:solidFill>
                  <a:srgbClr val="3366FF"/>
                </a:solidFill>
              </a:rPr>
              <a:t>faithlutheranyouth</a:t>
            </a:r>
            <a:endParaRPr u="sng" dirty="0">
              <a:solidFill>
                <a:srgbClr val="3366FF"/>
              </a:solidFill>
            </a:endParaRPr>
          </a:p>
          <a:p>
            <a:pPr marL="728091" lvl="1" indent="-280035" defTabSz="896111">
              <a:spcBef>
                <a:spcPts val="0"/>
              </a:spcBef>
              <a:defRPr sz="3528" b="1"/>
            </a:pPr>
            <a:r>
              <a:rPr dirty="0"/>
              <a:t>Talk to Mari-Beth for in-person training</a:t>
            </a:r>
          </a:p>
          <a:p>
            <a:pPr marL="728091" lvl="1" indent="-280035" defTabSz="896111">
              <a:spcBef>
                <a:spcPts val="0"/>
              </a:spcBef>
              <a:defRPr sz="3528" b="1"/>
            </a:pPr>
            <a:r>
              <a:rPr dirty="0"/>
              <a:t>Sign-up online to serve on Sunday mornings (this counts toward your 15 service hours due by May 1, 202</a:t>
            </a:r>
            <a:r>
              <a:rPr lang="en-US" dirty="0"/>
              <a:t>6</a:t>
            </a:r>
            <a:r>
              <a:rPr dirty="0"/>
              <a:t>)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3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Announcements"/>
          <p:cNvSpPr txBox="1"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 b="1" u="sng"/>
            </a:lvl1pPr>
          </a:lstStyle>
          <a:p>
            <a:r>
              <a:t>Announcements</a:t>
            </a:r>
          </a:p>
        </p:txBody>
      </p:sp>
      <p:sp>
        <p:nvSpPr>
          <p:cNvPr id="114" name="Sunday Night FLY REMIX - TONIGHT @ 7pm…"/>
          <p:cNvSpPr txBox="1">
            <a:spLocks noGrp="1"/>
          </p:cNvSpPr>
          <p:nvPr>
            <p:ph type="body" idx="4294967295"/>
          </p:nvPr>
        </p:nvSpPr>
        <p:spPr>
          <a:xfrm>
            <a:off x="457200" y="1219200"/>
            <a:ext cx="8679964" cy="53980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9470" indent="-339470" defTabSz="905255">
              <a:buChar char="•"/>
              <a:defRPr sz="3168" b="1"/>
            </a:pPr>
            <a:r>
              <a:rPr dirty="0"/>
              <a:t>Sunday Night FLY REMIX </a:t>
            </a:r>
            <a:r>
              <a:rPr lang="en-US" dirty="0"/>
              <a:t>–</a:t>
            </a:r>
            <a:r>
              <a:rPr dirty="0"/>
              <a:t> </a:t>
            </a:r>
            <a:r>
              <a:rPr lang="en-US" dirty="0"/>
              <a:t>Next Sunday</a:t>
            </a:r>
            <a:r>
              <a:rPr dirty="0"/>
              <a:t> @ 7pm</a:t>
            </a:r>
          </a:p>
          <a:p>
            <a:pPr marL="735520" lvl="1" indent="-282892" defTabSz="905255">
              <a:spcBef>
                <a:spcPts val="0"/>
              </a:spcBef>
              <a:defRPr sz="2772"/>
            </a:pPr>
            <a:r>
              <a:rPr b="1" dirty="0"/>
              <a:t>YOU choose the lesson and game!</a:t>
            </a:r>
          </a:p>
          <a:p>
            <a:pPr marL="735520" lvl="1" indent="-282892" defTabSz="905255">
              <a:spcBef>
                <a:spcPts val="0"/>
              </a:spcBef>
              <a:defRPr sz="2772"/>
            </a:pPr>
            <a:r>
              <a:rPr dirty="0"/>
              <a:t>Plus: worship, prizes, games &amp; more in our FLY Room!</a:t>
            </a:r>
          </a:p>
          <a:p>
            <a:pPr marL="735520" lvl="1" indent="-282892" defTabSz="905255">
              <a:spcBef>
                <a:spcPts val="0"/>
              </a:spcBef>
              <a:defRPr sz="2772"/>
            </a:pPr>
            <a:r>
              <a:rPr dirty="0"/>
              <a:t>Open to ALL youth &amp; their friends!</a:t>
            </a:r>
          </a:p>
          <a:p>
            <a:pPr marL="735520" lvl="1" indent="-282892" defTabSz="905255">
              <a:spcBef>
                <a:spcPts val="0"/>
              </a:spcBef>
              <a:defRPr sz="2772"/>
            </a:pPr>
            <a:r>
              <a:rPr dirty="0"/>
              <a:t>2nd &amp; 4th Sundays through June!</a:t>
            </a:r>
          </a:p>
          <a:p>
            <a:pPr marL="339470" indent="-339470" defTabSz="905255">
              <a:buChar char="•"/>
              <a:defRPr sz="3168" b="1"/>
            </a:pPr>
            <a:r>
              <a:rPr lang="en-US" dirty="0"/>
              <a:t>Jr. FLY Fall Retreat – Oct. 3-5, 2025</a:t>
            </a:r>
          </a:p>
          <a:p>
            <a:pPr marL="735520" lvl="1" indent="-282892" defTabSz="905255">
              <a:spcBef>
                <a:spcPts val="0"/>
              </a:spcBef>
              <a:defRPr sz="2772"/>
            </a:pPr>
            <a:r>
              <a:rPr lang="en-US" dirty="0"/>
              <a:t>Camp Stella Maris Wegman House!</a:t>
            </a:r>
          </a:p>
          <a:p>
            <a:pPr marL="735520" lvl="1" indent="-282892" defTabSz="905255">
              <a:spcBef>
                <a:spcPts val="0"/>
              </a:spcBef>
              <a:defRPr sz="2772"/>
            </a:pPr>
            <a:r>
              <a:rPr lang="en-US" dirty="0"/>
              <a:t>Outdoor games, Bible sessions, food &amp; more!</a:t>
            </a:r>
          </a:p>
          <a:p>
            <a:pPr marL="735520" lvl="1" indent="-282892" defTabSz="905255">
              <a:spcBef>
                <a:spcPts val="0"/>
              </a:spcBef>
              <a:defRPr sz="2772"/>
            </a:pPr>
            <a:r>
              <a:rPr lang="en-US" dirty="0"/>
              <a:t>Register online at: </a:t>
            </a:r>
            <a:r>
              <a:rPr lang="en-US" u="sng" dirty="0">
                <a:solidFill>
                  <a:srgbClr val="3366FF"/>
                </a:solidFill>
                <a:hlinkClick r:id="rId3"/>
              </a:rPr>
              <a:t>https://faithpenfield.org/resources-forms/</a:t>
            </a:r>
            <a:endParaRPr lang="en-US" u="sng" dirty="0">
              <a:solidFill>
                <a:srgbClr val="3366FF"/>
              </a:solidFill>
            </a:endParaRPr>
          </a:p>
          <a:p>
            <a:pPr marL="735520" lvl="1" indent="-282892" defTabSz="905255">
              <a:spcBef>
                <a:spcPts val="0"/>
              </a:spcBef>
              <a:defRPr sz="2772"/>
            </a:pPr>
            <a:r>
              <a:rPr lang="en-US" dirty="0"/>
              <a:t>$160 deposit &amp; registration due by Sunday, Sept. 28!</a:t>
            </a:r>
          </a:p>
          <a:p>
            <a:pPr marL="735520" lvl="1" indent="-282892" defTabSz="905255">
              <a:spcBef>
                <a:spcPts val="0"/>
              </a:spcBef>
              <a:defRPr sz="2772"/>
            </a:pPr>
            <a:r>
              <a:rPr lang="en-US" dirty="0"/>
              <a:t>Financial assistance is available upon request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gazine cover with text and words&#10;&#10;AI-generated content may be incorrect.">
            <a:extLst>
              <a:ext uri="{FF2B5EF4-FFF2-40B4-BE49-F238E27FC236}">
                <a16:creationId xmlns:a16="http://schemas.microsoft.com/office/drawing/2014/main" id="{16D77AE1-1EF3-B571-5A23-B48995984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7260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3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Closing Prayer"/>
          <p:cNvSpPr txBox="1">
            <a:spLocks noGrp="1"/>
          </p:cNvSpPr>
          <p:nvPr>
            <p:ph type="title" idx="4294967295"/>
          </p:nvPr>
        </p:nvSpPr>
        <p:spPr>
          <a:xfrm>
            <a:off x="1095375" y="274637"/>
            <a:ext cx="7591425" cy="62785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6000" b="1"/>
            </a:pPr>
            <a:br/>
            <a:r>
              <a:t>Closing Prayer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lide_3" descr="slid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Have a wonderful week!  Go in peace and serve the Lord!"/>
          <p:cNvSpPr txBox="1">
            <a:spLocks noGrp="1"/>
          </p:cNvSpPr>
          <p:nvPr>
            <p:ph type="body" sz="half" idx="4294967295"/>
          </p:nvPr>
        </p:nvSpPr>
        <p:spPr>
          <a:xfrm>
            <a:off x="762000" y="1143000"/>
            <a:ext cx="7543800" cy="2590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877823">
              <a:spcBef>
                <a:spcPts val="1300"/>
              </a:spcBef>
              <a:buSzTx/>
              <a:buNone/>
              <a:defRPr sz="576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Have a wonderful week!  Go in peace and serve the Lord!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587</Words>
  <Application>Microsoft Macintosh PowerPoint</Application>
  <PresentationFormat>On-screen Show (4:3)</PresentationFormat>
  <Paragraphs>94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Office Theme</vt:lpstr>
      <vt:lpstr>PowerPoint Presentation</vt:lpstr>
      <vt:lpstr> Opening Prayer </vt:lpstr>
      <vt:lpstr>PowerPoint Presentation</vt:lpstr>
      <vt:lpstr> 1. All of the commandments are ultimately grounded in and based on which commandment?</vt:lpstr>
      <vt:lpstr> 2. Which of the following people successfully fulfilled all of the commandments?</vt:lpstr>
      <vt:lpstr>  3. Is it possible to perfectly follow all 10 Commandments?</vt:lpstr>
      <vt:lpstr>4. The Ten Commandments were given to promote the life, welfare, and good order of society.</vt:lpstr>
      <vt:lpstr>5. The Ten Commandments only apply to Christians.</vt:lpstr>
      <vt:lpstr>6. The Ten Commandments are just suggestions.</vt:lpstr>
      <vt:lpstr>Memory Work</vt:lpstr>
      <vt:lpstr>Today’s Lesson</vt:lpstr>
      <vt:lpstr>Key Words</vt:lpstr>
      <vt:lpstr>PowerPoint Presentation</vt:lpstr>
      <vt:lpstr>Exodus 3:13-15</vt:lpstr>
      <vt:lpstr>Isaiah 43:1-7</vt:lpstr>
      <vt:lpstr>PowerPoint Presentation</vt:lpstr>
      <vt:lpstr>Leviticus 25:1-12</vt:lpstr>
      <vt:lpstr>PowerPoint Presentation</vt:lpstr>
      <vt:lpstr>For Next Sunday:</vt:lpstr>
      <vt:lpstr>Reminder</vt:lpstr>
      <vt:lpstr>Announcements</vt:lpstr>
      <vt:lpstr>PowerPoint Presentation</vt:lpstr>
      <vt:lpstr> Closing Prayer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officeapps1</cp:lastModifiedBy>
  <cp:revision>2</cp:revision>
  <dcterms:modified xsi:type="dcterms:W3CDTF">2025-09-02T20:41:44Z</dcterms:modified>
</cp:coreProperties>
</file>