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Calibri"/>
      </a:defRPr>
    </a:lvl1pPr>
    <a:lvl2pPr indent="228600" defTabSz="1828800" latinLnBrk="0">
      <a:defRPr sz="2400">
        <a:latin typeface="+mn-lt"/>
        <a:ea typeface="+mn-ea"/>
        <a:cs typeface="+mn-cs"/>
        <a:sym typeface="Calibri"/>
      </a:defRPr>
    </a:lvl2pPr>
    <a:lvl3pPr indent="457200" defTabSz="1828800" latinLnBrk="0">
      <a:defRPr sz="2400">
        <a:latin typeface="+mn-lt"/>
        <a:ea typeface="+mn-ea"/>
        <a:cs typeface="+mn-cs"/>
        <a:sym typeface="Calibri"/>
      </a:defRPr>
    </a:lvl3pPr>
    <a:lvl4pPr indent="685800" defTabSz="1828800" latinLnBrk="0">
      <a:defRPr sz="2400">
        <a:latin typeface="+mn-lt"/>
        <a:ea typeface="+mn-ea"/>
        <a:cs typeface="+mn-cs"/>
        <a:sym typeface="Calibri"/>
      </a:defRPr>
    </a:lvl4pPr>
    <a:lvl5pPr indent="914400" defTabSz="1828800" latinLnBrk="0">
      <a:defRPr sz="2400">
        <a:latin typeface="+mn-lt"/>
        <a:ea typeface="+mn-ea"/>
        <a:cs typeface="+mn-cs"/>
        <a:sym typeface="Calibri"/>
      </a:defRPr>
    </a:lvl5pPr>
    <a:lvl6pPr indent="1143000" defTabSz="1828800" latinLnBrk="0">
      <a:defRPr sz="2400">
        <a:latin typeface="+mn-lt"/>
        <a:ea typeface="+mn-ea"/>
        <a:cs typeface="+mn-cs"/>
        <a:sym typeface="Calibri"/>
      </a:defRPr>
    </a:lvl6pPr>
    <a:lvl7pPr indent="1371600" defTabSz="1828800" latinLnBrk="0">
      <a:defRPr sz="2400">
        <a:latin typeface="+mn-lt"/>
        <a:ea typeface="+mn-ea"/>
        <a:cs typeface="+mn-cs"/>
        <a:sym typeface="Calibri"/>
      </a:defRPr>
    </a:lvl7pPr>
    <a:lvl8pPr indent="1600200" defTabSz="1828800" latinLnBrk="0">
      <a:defRPr sz="2400">
        <a:latin typeface="+mn-lt"/>
        <a:ea typeface="+mn-ea"/>
        <a:cs typeface="+mn-cs"/>
        <a:sym typeface="Calibri"/>
      </a:defRPr>
    </a:lvl8pPr>
    <a:lvl9pPr indent="1828800" defTabSz="1828800" latinLnBrk="0">
      <a:defRPr sz="24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xfrm>
            <a:off x="6362700" y="4910137"/>
            <a:ext cx="11658600" cy="2205038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17905372" y="11270138"/>
            <a:ext cx="458828" cy="505461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Title 1"/>
          <p:cNvSpPr txBox="1"/>
          <p:nvPr>
            <p:ph type="ctrTitle"/>
          </p:nvPr>
        </p:nvSpPr>
        <p:spPr>
          <a:xfrm>
            <a:off x="8601389" y="10675466"/>
            <a:ext cx="12801601" cy="2940051"/>
          </a:xfrm>
          <a:prstGeom prst="rect">
            <a:avLst/>
          </a:prstGeom>
        </p:spPr>
        <p:txBody>
          <a:bodyPr/>
          <a:lstStyle/>
          <a:p>
            <a:pPr>
              <a:defRPr b="1" sz="7200">
                <a:ln w="12700" cap="flat">
                  <a:solidFill>
                    <a:srgbClr val="541210"/>
                  </a:solidFill>
                  <a:prstDash val="solid"/>
                  <a:round/>
                </a:ln>
                <a:solidFill>
                  <a:srgbClr val="F4F1E3"/>
                </a:solidFill>
                <a:effectLst>
                  <a:outerShdw sx="100000" sy="100000" kx="0" ky="0" algn="b" rotWithShape="0" blurRad="38100" dist="20320" dir="1800000">
                    <a:srgbClr val="000000">
                      <a:alpha val="40000"/>
                    </a:srgbClr>
                  </a:outerShdw>
                </a:effectLst>
              </a:defRPr>
            </a:pPr>
            <a:r>
              <a:t>May 11, 2025</a:t>
            </a:r>
          </a:p>
          <a:p>
            <a:pPr>
              <a:defRPr b="1" sz="7200">
                <a:ln w="12700" cap="flat">
                  <a:solidFill>
                    <a:srgbClr val="541210"/>
                  </a:solidFill>
                  <a:prstDash val="solid"/>
                  <a:round/>
                </a:ln>
                <a:solidFill>
                  <a:srgbClr val="F4F1E3"/>
                </a:solidFill>
                <a:effectLst>
                  <a:outerShdw sx="100000" sy="100000" kx="0" ky="0" algn="b" rotWithShape="0" blurRad="38100" dist="20320" dir="1800000">
                    <a:srgbClr val="000000">
                      <a:alpha val="40000"/>
                    </a:srgbClr>
                  </a:outerShdw>
                </a:effectLst>
              </a:defRPr>
            </a:pPr>
            <a:r>
              <a:t>Happy Mother's Day!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Happy Mother’s Day!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QUIZ</a:t>
            </a:r>
            <a:br/>
            <a:r>
              <a:t>(</a:t>
            </a:r>
            <a:r>
              <a:rPr sz="10800"/>
              <a:t>on Chapter 29)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1. When entering a new city, Paul would usually first visit the ________.</a:t>
            </a:r>
          </a:p>
        </p:txBody>
      </p:sp>
      <p:sp>
        <p:nvSpPr>
          <p:cNvPr id="113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Bathroom</a:t>
            </a:r>
          </a:p>
          <a:p>
            <a:pPr marL="1028700" indent="-1028700">
              <a:buFontTx/>
              <a:buAutoNum type="alphaUcPeriod" startAt="1"/>
            </a:pPr>
            <a:r>
              <a:t>Synagogue</a:t>
            </a:r>
          </a:p>
          <a:p>
            <a:pPr marL="1028700" indent="-1028700">
              <a:buFontTx/>
              <a:buAutoNum type="alphaUcPeriod" startAt="1"/>
            </a:pPr>
            <a:r>
              <a:t>City hall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14" name="Rectangle 3"/>
          <p:cNvSpPr/>
          <p:nvPr/>
        </p:nvSpPr>
        <p:spPr>
          <a:xfrm>
            <a:off x="3810000" y="6400800"/>
            <a:ext cx="8686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2. True/False: Some Gentiles resisted Paul’s message because of economic reasons.</a:t>
            </a:r>
          </a:p>
        </p:txBody>
      </p:sp>
      <p:sp>
        <p:nvSpPr>
          <p:cNvPr id="117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</a:p>
          <a:p>
            <a:pPr marL="0" indent="0">
              <a:buSzTx/>
              <a:buNone/>
            </a:pPr>
            <a:r>
              <a:t>TRUE</a:t>
            </a:r>
          </a:p>
          <a:p>
            <a:pPr marL="0" indent="0">
              <a:buSzTx/>
              <a:buNone/>
            </a:pPr>
            <a:r>
              <a:t>FALSE</a:t>
            </a:r>
          </a:p>
        </p:txBody>
      </p:sp>
      <p:sp>
        <p:nvSpPr>
          <p:cNvPr id="118" name="Rectangle 3"/>
          <p:cNvSpPr/>
          <p:nvPr/>
        </p:nvSpPr>
        <p:spPr>
          <a:xfrm>
            <a:off x="3810000" y="6400800"/>
            <a:ext cx="2743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3. True/False: Paul once baptized his jailer’s entire family.</a:t>
            </a:r>
          </a:p>
        </p:txBody>
      </p:sp>
      <p:sp>
        <p:nvSpPr>
          <p:cNvPr id="121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</a:p>
          <a:p>
            <a:pPr marL="0" indent="0">
              <a:buSzTx/>
              <a:buNone/>
            </a:pPr>
            <a:r>
              <a:t>TRUE</a:t>
            </a:r>
          </a:p>
          <a:p>
            <a:pPr marL="0" indent="0">
              <a:buSzTx/>
              <a:buNone/>
            </a:pPr>
            <a:r>
              <a:t>FALSE</a:t>
            </a:r>
          </a:p>
        </p:txBody>
      </p:sp>
      <p:sp>
        <p:nvSpPr>
          <p:cNvPr id="122" name="Rectangle 3"/>
          <p:cNvSpPr/>
          <p:nvPr/>
        </p:nvSpPr>
        <p:spPr>
          <a:xfrm>
            <a:off x="3810000" y="6400800"/>
            <a:ext cx="2743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4. Barnabas, Silas, Timothy, and Luke were Paul’s __________.</a:t>
            </a:r>
          </a:p>
        </p:txBody>
      </p:sp>
      <p:sp>
        <p:nvSpPr>
          <p:cNvPr id="125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Disciples</a:t>
            </a:r>
          </a:p>
          <a:p>
            <a:pPr marL="1028700" indent="-1028700">
              <a:buFontTx/>
              <a:buAutoNum type="alphaUcPeriod" startAt="1"/>
            </a:pPr>
            <a:r>
              <a:t>Apostles</a:t>
            </a:r>
          </a:p>
          <a:p>
            <a:pPr marL="1028700" indent="-1028700">
              <a:buFontTx/>
              <a:buAutoNum type="alphaUcPeriod" startAt="1"/>
            </a:pPr>
            <a:r>
              <a:t>Missionary companions</a:t>
            </a:r>
          </a:p>
          <a:p>
            <a:pPr marL="1028700" indent="-1028700">
              <a:buFontTx/>
              <a:buAutoNum type="alphaUcPeriod" startAt="1"/>
            </a:pPr>
            <a:r>
              <a:t>Bosses</a:t>
            </a:r>
          </a:p>
        </p:txBody>
      </p:sp>
      <p:sp>
        <p:nvSpPr>
          <p:cNvPr id="126" name="Rectangle 3"/>
          <p:cNvSpPr/>
          <p:nvPr/>
        </p:nvSpPr>
        <p:spPr>
          <a:xfrm>
            <a:off x="3810000" y="7467600"/>
            <a:ext cx="9601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5. Paul composed _________ to the churches he had established.</a:t>
            </a:r>
          </a:p>
        </p:txBody>
      </p:sp>
      <p:sp>
        <p:nvSpPr>
          <p:cNvPr id="129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Letters</a:t>
            </a:r>
          </a:p>
          <a:p>
            <a:pPr marL="1028700" indent="-1028700">
              <a:buFontTx/>
              <a:buAutoNum type="alphaUcPeriod" startAt="1"/>
            </a:pPr>
            <a:r>
              <a:t>Music</a:t>
            </a:r>
          </a:p>
          <a:p>
            <a:pPr marL="1028700" indent="-1028700">
              <a:buFontTx/>
              <a:buAutoNum type="alphaUcPeriod" startAt="1"/>
            </a:pPr>
            <a:r>
              <a:t>Hymns</a:t>
            </a:r>
          </a:p>
          <a:p>
            <a:pPr marL="1028700" indent="-1028700">
              <a:buFontTx/>
              <a:buAutoNum type="alphaUcPeriod" startAt="1"/>
            </a:pPr>
            <a:r>
              <a:t>Tweets</a:t>
            </a:r>
          </a:p>
        </p:txBody>
      </p:sp>
      <p:sp>
        <p:nvSpPr>
          <p:cNvPr id="130" name="Rectangle 3"/>
          <p:cNvSpPr/>
          <p:nvPr/>
        </p:nvSpPr>
        <p:spPr>
          <a:xfrm>
            <a:off x="3810000" y="5181600"/>
            <a:ext cx="4267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6. _______ was the leading commercial center of Asia Minor and had the temple of Artemis.</a:t>
            </a:r>
          </a:p>
        </p:txBody>
      </p:sp>
      <p:sp>
        <p:nvSpPr>
          <p:cNvPr id="133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Ephesus</a:t>
            </a:r>
          </a:p>
          <a:p>
            <a:pPr marL="1028700" indent="-1028700">
              <a:buFontTx/>
              <a:buAutoNum type="alphaUcPeriod" startAt="1"/>
            </a:pPr>
            <a:r>
              <a:t>Corinth</a:t>
            </a:r>
          </a:p>
          <a:p>
            <a:pPr marL="1028700" indent="-1028700">
              <a:buFontTx/>
              <a:buAutoNum type="alphaUcPeriod" startAt="1"/>
            </a:pPr>
            <a:r>
              <a:t>Jerusalem</a:t>
            </a:r>
          </a:p>
          <a:p>
            <a:pPr marL="1028700" indent="-1028700">
              <a:buFontTx/>
              <a:buAutoNum type="alphaUcPeriod" startAt="1"/>
            </a:pPr>
            <a:r>
              <a:t>Caesarea</a:t>
            </a:r>
          </a:p>
        </p:txBody>
      </p:sp>
      <p:sp>
        <p:nvSpPr>
          <p:cNvPr id="134" name="Rectangle 3"/>
          <p:cNvSpPr/>
          <p:nvPr/>
        </p:nvSpPr>
        <p:spPr>
          <a:xfrm>
            <a:off x="3810000" y="5181600"/>
            <a:ext cx="4876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/>
          <p:nvPr>
            <p:ph type="title"/>
          </p:nvPr>
        </p:nvSpPr>
        <p:spPr>
          <a:xfrm>
            <a:off x="3505200" y="1915728"/>
            <a:ext cx="16459200" cy="6946186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7. Fill-in-the-blank: “For the wages of sin is _______, but the gift of God is __________ ________ in Christ Jesus our Lord,” Romans 6:23.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This Week’s</a:t>
            </a:r>
            <a:br/>
            <a:r>
              <a:t>Memory Work:</a:t>
            </a:r>
            <a:br/>
            <a:r>
              <a:rPr u="sng"/>
              <a:t>Eph. 2:8-9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Ephesians 2:8-9 Notes</a:t>
            </a:r>
          </a:p>
        </p:txBody>
      </p:sp>
      <p:sp>
        <p:nvSpPr>
          <p:cNvPr id="141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b="1"/>
            </a:pPr>
            <a:r>
              <a:t>A major passage for understanding God’s grace!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“Grace” = undeserved love!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“Saved through faith” in Jesus Christ, God’s Son!</a:t>
            </a:r>
          </a:p>
          <a:p>
            <a:pPr lvl="1" marL="1028700" indent="-571500">
              <a:lnSpc>
                <a:spcPct val="90000"/>
              </a:lnSpc>
              <a:spcBef>
                <a:spcPts val="1100"/>
              </a:spcBef>
              <a:defRPr b="1" sz="4800"/>
            </a:pPr>
            <a:r>
              <a:t>What are we saved from?</a:t>
            </a:r>
            <a:endParaRPr sz="5600"/>
          </a:p>
          <a:p>
            <a:pPr>
              <a:lnSpc>
                <a:spcPct val="90000"/>
              </a:lnSpc>
              <a:defRPr b="1"/>
            </a:pPr>
            <a:r>
              <a:t>“Not from yourselves”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No human effort can contribute to our salvation!  It is a gift of God!</a:t>
            </a:r>
          </a:p>
          <a:p>
            <a:pPr>
              <a:lnSpc>
                <a:spcPct val="90000"/>
              </a:lnSpc>
              <a:defRPr b="1"/>
            </a:pPr>
            <a:r>
              <a:t>“Not by works”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You can’t be saved by “being a good person”</a:t>
            </a:r>
          </a:p>
          <a:p>
            <a:pPr>
              <a:lnSpc>
                <a:spcPct val="90000"/>
              </a:lnSpc>
              <a:defRPr b="1"/>
            </a:pPr>
            <a:r>
              <a:t>“No one can boast”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No one can take credit for their				salvation!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1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The Story Wrap Up</a:t>
            </a:r>
          </a:p>
        </p:txBody>
      </p:sp>
      <p:sp>
        <p:nvSpPr>
          <p:cNvPr id="144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8016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Does The Story end at the end of Chapter 31?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NO!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Jesus tells us to wait for his 2</a:t>
            </a:r>
            <a:r>
              <a:rPr baseline="31000"/>
              <a:t>nd</a:t>
            </a:r>
            <a:r>
              <a:t> Coming!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“Yes, I am coming soon,” Revelation 22:20</a:t>
            </a:r>
          </a:p>
          <a:p>
            <a:pPr>
              <a:defRPr b="1"/>
            </a:pPr>
            <a:r>
              <a:t>How can your Lower Story point to God’s Upper Story?</a:t>
            </a:r>
          </a:p>
          <a:p>
            <a:pPr>
              <a:defRPr b="1"/>
            </a:pPr>
            <a:r>
              <a:t>How can you share The Story this next week, month, year, decade?</a:t>
            </a:r>
          </a:p>
          <a:p>
            <a:pPr>
              <a:defRPr b="1"/>
            </a:pPr>
            <a:r>
              <a:t>The Story that continued in your baptism		   and continues today will never end!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TextBox 3"/>
          <p:cNvSpPr txBox="1"/>
          <p:nvPr/>
        </p:nvSpPr>
        <p:spPr>
          <a:xfrm>
            <a:off x="4358640" y="5181600"/>
            <a:ext cx="16123920" cy="46405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 u="sng"/>
            </a:pPr>
            <a:r>
              <a:t>For Next Sunday:</a:t>
            </a:r>
          </a:p>
          <a:p>
            <a:pPr>
              <a:buSzPct val="100000"/>
              <a:buChar char="-"/>
              <a:defRPr b="1" sz="9600"/>
            </a:pPr>
            <a:r>
              <a:t>Study for final test! (Use your study guides!)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1"/>
          <p:cNvSpPr txBox="1"/>
          <p:nvPr>
            <p:ph type="title"/>
          </p:nvPr>
        </p:nvSpPr>
        <p:spPr>
          <a:xfrm>
            <a:off x="3962400" y="-262664"/>
            <a:ext cx="16459200" cy="228600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Upcoming Events</a:t>
            </a:r>
          </a:p>
        </p:txBody>
      </p:sp>
      <p:sp>
        <p:nvSpPr>
          <p:cNvPr id="150" name="Content Placeholder 2"/>
          <p:cNvSpPr txBox="1"/>
          <p:nvPr>
            <p:ph type="body" idx="1"/>
          </p:nvPr>
        </p:nvSpPr>
        <p:spPr>
          <a:xfrm>
            <a:off x="3048000" y="1913016"/>
            <a:ext cx="18288000" cy="11680190"/>
          </a:xfrm>
          <a:prstGeom prst="rect">
            <a:avLst/>
          </a:prstGeom>
        </p:spPr>
        <p:txBody>
          <a:bodyPr/>
          <a:lstStyle/>
          <a:p>
            <a:pPr marL="685800" indent="-685800">
              <a:spcBef>
                <a:spcPts val="1700"/>
              </a:spcBef>
              <a:defRPr b="1" sz="6200"/>
            </a:pPr>
            <a:r>
              <a:t>May 18 - Final Confirmation Test</a:t>
            </a:r>
          </a:p>
          <a:p>
            <a:pPr marL="685800" indent="-685800">
              <a:spcBef>
                <a:spcPts val="1700"/>
              </a:spcBef>
              <a:defRPr b="1" sz="6200"/>
            </a:pPr>
            <a:r>
              <a:t>May 25 &amp; June 1 - Jr./Sr. FLY Class in FLY Room</a:t>
            </a:r>
          </a:p>
          <a:p>
            <a:pPr marL="685800" indent="-685800">
              <a:spcBef>
                <a:spcPts val="1700"/>
              </a:spcBef>
              <a:defRPr b="1" sz="6200"/>
            </a:pPr>
            <a:r>
              <a:t>June 8 - Faith Breakfast &amp; SNFLY Finale: Color Wars</a:t>
            </a:r>
          </a:p>
          <a:p>
            <a:pPr marL="685800" indent="-685800">
              <a:spcBef>
                <a:spcPts val="1700"/>
              </a:spcBef>
              <a:defRPr b="1" sz="6200"/>
            </a:pPr>
            <a:r>
              <a:t>June 15-Aug. 31 - FLY Connect Sundays</a:t>
            </a:r>
          </a:p>
          <a:p>
            <a:pPr marL="685800" indent="-685800">
              <a:spcBef>
                <a:spcPts val="1700"/>
              </a:spcBef>
              <a:defRPr b="1" sz="6200"/>
            </a:pPr>
            <a:r>
              <a:t>July 28-Aug. 1 - Vacation Bible School</a:t>
            </a:r>
          </a:p>
          <a:p>
            <a:pPr marL="685800" indent="-685800">
              <a:spcBef>
                <a:spcPts val="1700"/>
              </a:spcBef>
              <a:defRPr b="1" sz="6200"/>
            </a:pPr>
            <a:r>
              <a:t>Sept. 7 - Sunday Night FLY Kick-off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/>
          <p:nvPr>
            <p:ph type="title"/>
          </p:nvPr>
        </p:nvSpPr>
        <p:spPr>
          <a:xfrm>
            <a:off x="3962400" y="42136"/>
            <a:ext cx="16459200" cy="2286001"/>
          </a:xfrm>
          <a:prstGeom prst="rect">
            <a:avLst/>
          </a:prstGeom>
        </p:spPr>
        <p:txBody>
          <a:bodyPr/>
          <a:lstStyle/>
          <a:p>
            <a:pPr>
              <a:defRPr b="1" sz="9600"/>
            </a:pPr>
            <a:r>
              <a:t>At your table</a:t>
            </a:r>
            <a:r>
              <a:t>…</a:t>
            </a:r>
          </a:p>
        </p:txBody>
      </p:sp>
      <p:sp>
        <p:nvSpPr>
          <p:cNvPr id="153" name="Content Placeholder 2"/>
          <p:cNvSpPr txBox="1"/>
          <p:nvPr>
            <p:ph type="body" idx="1"/>
          </p:nvPr>
        </p:nvSpPr>
        <p:spPr>
          <a:xfrm>
            <a:off x="3962400" y="1981200"/>
            <a:ext cx="16459200" cy="97536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200"/>
            </a:pPr>
            <a:r>
              <a:t>Answer the Chapter 31 discussion questions in your white binder.</a:t>
            </a:r>
          </a:p>
          <a:p>
            <a:pPr>
              <a:spcBef>
                <a:spcPts val="1700"/>
              </a:spcBef>
              <a:defRPr sz="7200"/>
            </a:pPr>
            <a:r>
              <a:t>Get your mobile device connected to our Kahoot Review game.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Wifi: FaithGuest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Password: minnesota</a:t>
            </a:r>
          </a:p>
          <a:p>
            <a:pPr>
              <a:spcBef>
                <a:spcPts val="1700"/>
              </a:spcBef>
              <a:defRPr sz="7200"/>
            </a:pPr>
            <a:r>
              <a:t>While you wait for others to finish up, work on your study guide.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Kahoot Review Game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