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1"/>
          <p:cNvSpPr txBox="1"/>
          <p:nvPr>
            <p:ph type="ctrTitle"/>
          </p:nvPr>
        </p:nvSpPr>
        <p:spPr>
          <a:xfrm>
            <a:off x="8534400" y="10775950"/>
            <a:ext cx="12801600" cy="2940050"/>
          </a:xfrm>
          <a:prstGeom prst="rect">
            <a:avLst/>
          </a:prstGeom>
        </p:spPr>
        <p:txBody>
          <a:bodyPr/>
          <a:lstStyle/>
          <a:p>
            <a:pPr>
              <a:defRPr b="1" sz="7200">
                <a:ln w="12700" cap="flat">
                  <a:solidFill>
                    <a:srgbClr val="541210"/>
                  </a:solidFill>
                  <a:prstDash val="solid"/>
                  <a:round/>
                </a:ln>
                <a:solidFill>
                  <a:srgbClr val="F4F1E3"/>
                </a:solidFill>
                <a:effectLst>
                  <a:outerShdw sx="100000" sy="100000" kx="0" ky="0" algn="b" rotWithShape="0" blurRad="38100" dist="20320" dir="1800000">
                    <a:srgbClr val="000000">
                      <a:alpha val="40000"/>
                    </a:srgbClr>
                  </a:outerShdw>
                </a:effectLst>
              </a:defRPr>
            </a:pPr>
            <a:r>
              <a:t>May 4, 2025</a:t>
            </a:r>
          </a:p>
          <a:p>
            <a:pPr>
              <a:defRPr b="1" sz="7200">
                <a:ln w="12700" cap="flat">
                  <a:solidFill>
                    <a:srgbClr val="541210"/>
                  </a:solidFill>
                  <a:prstDash val="solid"/>
                  <a:round/>
                </a:ln>
                <a:solidFill>
                  <a:srgbClr val="F4F1E3"/>
                </a:solidFill>
                <a:effectLst>
                  <a:outerShdw sx="100000" sy="100000" kx="0" ky="0" algn="b" rotWithShape="0" blurRad="38100" dist="20320" dir="1800000">
                    <a:srgbClr val="000000">
                      <a:alpha val="40000"/>
                    </a:srgbClr>
                  </a:outerShdw>
                </a:effectLst>
              </a:defRPr>
            </a:pPr>
            <a:r>
              <a:t>May the Fourth be with you!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rPr sz="10800"/>
              <a:t>(on Chapter 28)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1. Who authored the Book of Acts?</a:t>
            </a:r>
          </a:p>
        </p:txBody>
      </p:sp>
      <p:sp>
        <p:nvSpPr>
          <p:cNvPr id="10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Paul</a:t>
            </a:r>
          </a:p>
          <a:p>
            <a:pPr marL="1028700" indent="-1028700">
              <a:buFontTx/>
              <a:buAutoNum type="alphaUcPeriod" startAt="1"/>
            </a:pPr>
            <a:r>
              <a:t>Acts</a:t>
            </a:r>
          </a:p>
          <a:p>
            <a:pPr marL="1028700" indent="-1028700">
              <a:buFontTx/>
              <a:buAutoNum type="alphaUcPeriod" startAt="1"/>
            </a:pPr>
            <a:r>
              <a:t>Luke</a:t>
            </a:r>
          </a:p>
          <a:p>
            <a:pPr marL="1028700" indent="-1028700">
              <a:buFontTx/>
              <a:buAutoNum type="alphaUcPeriod" startAt="1"/>
            </a:pPr>
            <a:r>
              <a:t>John</a:t>
            </a:r>
          </a:p>
        </p:txBody>
      </p:sp>
      <p:sp>
        <p:nvSpPr>
          <p:cNvPr id="103" name="Rectangle 3"/>
          <p:cNvSpPr/>
          <p:nvPr/>
        </p:nvSpPr>
        <p:spPr>
          <a:xfrm>
            <a:off x="3810000" y="7467600"/>
            <a:ext cx="3962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Jesus ascended to Heaven ___ days after his resurrection.</a:t>
            </a:r>
          </a:p>
        </p:txBody>
      </p:sp>
      <p:sp>
        <p:nvSpPr>
          <p:cNvPr id="10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3</a:t>
            </a:r>
          </a:p>
          <a:p>
            <a:pPr marL="1028700" indent="-1028700">
              <a:buFontTx/>
              <a:buAutoNum type="alphaUcPeriod" startAt="1"/>
            </a:pPr>
            <a:r>
              <a:t>7</a:t>
            </a:r>
          </a:p>
          <a:p>
            <a:pPr marL="1028700" indent="-1028700">
              <a:buFontTx/>
              <a:buAutoNum type="alphaUcPeriod" startAt="1"/>
            </a:pPr>
            <a:r>
              <a:t>40</a:t>
            </a:r>
          </a:p>
          <a:p>
            <a:pPr marL="1028700" indent="-1028700">
              <a:buFontTx/>
              <a:buAutoNum type="alphaUcPeriod" startAt="1"/>
            </a:pPr>
            <a:r>
              <a:t>50</a:t>
            </a:r>
          </a:p>
        </p:txBody>
      </p:sp>
      <p:sp>
        <p:nvSpPr>
          <p:cNvPr id="107" name="Rectangle 3"/>
          <p:cNvSpPr/>
          <p:nvPr/>
        </p:nvSpPr>
        <p:spPr>
          <a:xfrm>
            <a:off x="3810000" y="7467600"/>
            <a:ext cx="3352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50 days after Passover, the disciples celebrated the Jewish festival of:</a:t>
            </a:r>
          </a:p>
        </p:txBody>
      </p:sp>
      <p:sp>
        <p:nvSpPr>
          <p:cNvPr id="11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Hannukah</a:t>
            </a:r>
          </a:p>
          <a:p>
            <a:pPr marL="1028700" indent="-1028700">
              <a:buFontTx/>
              <a:buAutoNum type="alphaUcPeriod" startAt="1"/>
            </a:pPr>
            <a:r>
              <a:t>Pentecost</a:t>
            </a:r>
          </a:p>
          <a:p>
            <a:pPr marL="1028700" indent="-1028700">
              <a:buFontTx/>
              <a:buAutoNum type="alphaUcPeriod" startAt="1"/>
            </a:pPr>
            <a:r>
              <a:t>Booths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11" name="Rectangle 3"/>
          <p:cNvSpPr/>
          <p:nvPr/>
        </p:nvSpPr>
        <p:spPr>
          <a:xfrm>
            <a:off x="3810000" y="6248400"/>
            <a:ext cx="5486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4. Who arrived on Pentecost?</a:t>
            </a:r>
          </a:p>
        </p:txBody>
      </p:sp>
      <p:sp>
        <p:nvSpPr>
          <p:cNvPr id="114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God the Father</a:t>
            </a:r>
          </a:p>
          <a:p>
            <a:pPr marL="1028700" indent="-1028700">
              <a:buFontTx/>
              <a:buAutoNum type="alphaUcPeriod" startAt="1"/>
            </a:pPr>
            <a:r>
              <a:t>God the Son</a:t>
            </a:r>
          </a:p>
          <a:p>
            <a:pPr marL="1028700" indent="-1028700">
              <a:buFontTx/>
              <a:buAutoNum type="alphaUcPeriod" startAt="1"/>
            </a:pPr>
            <a:r>
              <a:t>God the Holy Spirit</a:t>
            </a:r>
          </a:p>
          <a:p>
            <a:pPr marL="1028700" indent="-1028700">
              <a:buFontTx/>
              <a:buAutoNum type="alphaUcPeriod" startAt="1"/>
            </a:pPr>
            <a:r>
              <a:t>Saul</a:t>
            </a:r>
          </a:p>
        </p:txBody>
      </p:sp>
      <p:sp>
        <p:nvSpPr>
          <p:cNvPr id="115" name="Rectangle 3"/>
          <p:cNvSpPr/>
          <p:nvPr/>
        </p:nvSpPr>
        <p:spPr>
          <a:xfrm>
            <a:off x="3810000" y="7467600"/>
            <a:ext cx="8229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719072">
              <a:defRPr sz="7332"/>
            </a:lvl1pPr>
          </a:lstStyle>
          <a:p>
            <a:pPr/>
            <a:r>
              <a:t>5. The early church devoted themselves to:</a:t>
            </a:r>
          </a:p>
        </p:txBody>
      </p:sp>
      <p:sp>
        <p:nvSpPr>
          <p:cNvPr id="11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Apostles’ teaching</a:t>
            </a:r>
          </a:p>
          <a:p>
            <a:pPr marL="1028700" indent="-1028700">
              <a:buFontTx/>
              <a:buAutoNum type="alphaUcPeriod" startAt="1"/>
            </a:pPr>
            <a:r>
              <a:t>Fellowship</a:t>
            </a:r>
          </a:p>
          <a:p>
            <a:pPr marL="1028700" indent="-1028700">
              <a:buFontTx/>
              <a:buAutoNum type="alphaUcPeriod" startAt="1"/>
            </a:pPr>
            <a:r>
              <a:t>Breaking of Bread</a:t>
            </a:r>
          </a:p>
          <a:p>
            <a:pPr marL="1028700" indent="-1028700">
              <a:buFontTx/>
              <a:buAutoNum type="alphaUcPeriod" startAt="1"/>
            </a:pPr>
            <a:r>
              <a:t>All of the above</a:t>
            </a:r>
          </a:p>
        </p:txBody>
      </p:sp>
      <p:sp>
        <p:nvSpPr>
          <p:cNvPr id="119" name="Rectangle 3"/>
          <p:cNvSpPr/>
          <p:nvPr/>
        </p:nvSpPr>
        <p:spPr>
          <a:xfrm>
            <a:off x="3810000" y="8686800"/>
            <a:ext cx="8229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6. Who was the first follower of Jesus to be stoned to death?</a:t>
            </a:r>
          </a:p>
        </p:txBody>
      </p:sp>
      <p:sp>
        <p:nvSpPr>
          <p:cNvPr id="12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James</a:t>
            </a:r>
          </a:p>
          <a:p>
            <a:pPr marL="1028700" indent="-1028700">
              <a:buFontTx/>
              <a:buAutoNum type="alphaUcPeriod" startAt="1"/>
            </a:pPr>
            <a:r>
              <a:t>Peter</a:t>
            </a:r>
          </a:p>
          <a:p>
            <a:pPr marL="1028700" indent="-1028700">
              <a:buFontTx/>
              <a:buAutoNum type="alphaUcPeriod" startAt="1"/>
            </a:pPr>
            <a:r>
              <a:t>John</a:t>
            </a:r>
          </a:p>
          <a:p>
            <a:pPr marL="1028700" indent="-1028700">
              <a:buFontTx/>
              <a:buAutoNum type="alphaUcPeriod" startAt="1"/>
            </a:pPr>
            <a:r>
              <a:t>Stephen</a:t>
            </a:r>
          </a:p>
        </p:txBody>
      </p:sp>
      <p:sp>
        <p:nvSpPr>
          <p:cNvPr id="123" name="Rectangle 3"/>
          <p:cNvSpPr/>
          <p:nvPr/>
        </p:nvSpPr>
        <p:spPr>
          <a:xfrm>
            <a:off x="3810000" y="8686800"/>
            <a:ext cx="5181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7. Jesus appeared to _____ on the road to Damascus.</a:t>
            </a:r>
          </a:p>
        </p:txBody>
      </p:sp>
      <p:sp>
        <p:nvSpPr>
          <p:cNvPr id="12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Saul</a:t>
            </a:r>
          </a:p>
          <a:p>
            <a:pPr marL="1028700" indent="-1028700">
              <a:buFontTx/>
              <a:buAutoNum type="alphaUcPeriod" startAt="1"/>
            </a:pPr>
            <a:r>
              <a:t>Cornelius</a:t>
            </a:r>
          </a:p>
          <a:p>
            <a:pPr marL="1028700" indent="-1028700">
              <a:buFontTx/>
              <a:buAutoNum type="alphaUcPeriod" startAt="1"/>
            </a:pPr>
            <a:r>
              <a:t>Peter</a:t>
            </a:r>
          </a:p>
          <a:p>
            <a:pPr marL="1028700" indent="-1028700">
              <a:buFontTx/>
              <a:buAutoNum type="alphaUcPeriod" startAt="1"/>
            </a:pPr>
            <a:r>
              <a:t>Stephen</a:t>
            </a:r>
          </a:p>
        </p:txBody>
      </p:sp>
      <p:sp>
        <p:nvSpPr>
          <p:cNvPr id="127" name="Rectangle 3"/>
          <p:cNvSpPr/>
          <p:nvPr/>
        </p:nvSpPr>
        <p:spPr>
          <a:xfrm>
            <a:off x="3810000" y="5181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8. Who converted Saul?</a:t>
            </a:r>
          </a:p>
        </p:txBody>
      </p:sp>
      <p:sp>
        <p:nvSpPr>
          <p:cNvPr id="13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Jesus</a:t>
            </a:r>
          </a:p>
          <a:p>
            <a:pPr marL="1028700" indent="-1028700">
              <a:buFontTx/>
              <a:buAutoNum type="alphaUcPeriod" startAt="1"/>
            </a:pPr>
            <a:r>
              <a:t>Ananias</a:t>
            </a:r>
          </a:p>
          <a:p>
            <a:pPr marL="1028700" indent="-1028700">
              <a:buFontTx/>
              <a:buAutoNum type="alphaUcPeriod" startAt="1"/>
            </a:pPr>
            <a:r>
              <a:t>Peter</a:t>
            </a:r>
          </a:p>
          <a:p>
            <a:pPr marL="1028700" indent="-1028700">
              <a:buFontTx/>
              <a:buAutoNum type="alphaUcPeriod" startAt="1"/>
            </a:pPr>
            <a:r>
              <a:t>Cornelius</a:t>
            </a:r>
          </a:p>
        </p:txBody>
      </p:sp>
      <p:sp>
        <p:nvSpPr>
          <p:cNvPr id="131" name="Rectangle 3"/>
          <p:cNvSpPr/>
          <p:nvPr/>
        </p:nvSpPr>
        <p:spPr>
          <a:xfrm>
            <a:off x="3810000" y="5181600"/>
            <a:ext cx="4572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9. This man was the first Gentile convert to Christianity.</a:t>
            </a:r>
          </a:p>
        </p:txBody>
      </p: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Saul</a:t>
            </a:r>
          </a:p>
          <a:p>
            <a:pPr marL="1028700" indent="-1028700">
              <a:buFontTx/>
              <a:buAutoNum type="alphaUcPeriod" startAt="1"/>
            </a:pPr>
            <a:r>
              <a:t>Cornelius</a:t>
            </a:r>
          </a:p>
          <a:p>
            <a:pPr marL="1028700" indent="-1028700">
              <a:buFontTx/>
              <a:buAutoNum type="alphaUcPeriod" startAt="1"/>
            </a:pPr>
            <a:r>
              <a:t>Peter</a:t>
            </a:r>
          </a:p>
          <a:p>
            <a:pPr marL="1028700" indent="-1028700">
              <a:buFontTx/>
              <a:buAutoNum type="alphaUcPeriod" startAt="1"/>
            </a:pPr>
            <a:r>
              <a:t>Stephen</a:t>
            </a:r>
          </a:p>
        </p:txBody>
      </p:sp>
      <p:sp>
        <p:nvSpPr>
          <p:cNvPr id="135" name="Rectangle 3"/>
          <p:cNvSpPr/>
          <p:nvPr/>
        </p:nvSpPr>
        <p:spPr>
          <a:xfrm>
            <a:off x="3810000" y="6400800"/>
            <a:ext cx="5181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Romans 6:23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Romans 6:23 Image</a:t>
            </a:r>
          </a:p>
        </p:txBody>
      </p:sp>
      <p:sp>
        <p:nvSpPr>
          <p:cNvPr id="140" name="TextBox 4"/>
          <p:cNvSpPr txBox="1"/>
          <p:nvPr/>
        </p:nvSpPr>
        <p:spPr>
          <a:xfrm>
            <a:off x="5273040" y="4572000"/>
            <a:ext cx="2254965" cy="1173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6400"/>
            </a:lvl1pPr>
          </a:lstStyle>
          <a:p>
            <a:pPr/>
            <a:r>
              <a:t>wages</a:t>
            </a:r>
          </a:p>
        </p:txBody>
      </p:sp>
      <p:sp>
        <p:nvSpPr>
          <p:cNvPr id="141" name="TextBox 5"/>
          <p:cNvSpPr txBox="1"/>
          <p:nvPr/>
        </p:nvSpPr>
        <p:spPr>
          <a:xfrm>
            <a:off x="5850521" y="6553200"/>
            <a:ext cx="1127047" cy="1173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6400"/>
            </a:lvl1pPr>
          </a:lstStyle>
          <a:p>
            <a:pPr/>
            <a:r>
              <a:t>sin</a:t>
            </a:r>
          </a:p>
        </p:txBody>
      </p:sp>
      <p:sp>
        <p:nvSpPr>
          <p:cNvPr id="142" name="TextBox 6"/>
          <p:cNvSpPr txBox="1"/>
          <p:nvPr/>
        </p:nvSpPr>
        <p:spPr>
          <a:xfrm>
            <a:off x="5351385" y="8534400"/>
            <a:ext cx="2108122" cy="1173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6400"/>
            </a:lvl1pPr>
          </a:lstStyle>
          <a:p>
            <a:pPr/>
            <a:r>
              <a:t>death</a:t>
            </a:r>
          </a:p>
        </p:txBody>
      </p:sp>
      <p:sp>
        <p:nvSpPr>
          <p:cNvPr id="143" name="TextBox 7"/>
          <p:cNvSpPr txBox="1"/>
          <p:nvPr/>
        </p:nvSpPr>
        <p:spPr>
          <a:xfrm>
            <a:off x="16093439" y="4572000"/>
            <a:ext cx="1285003" cy="1173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6400"/>
            </a:lvl1pPr>
          </a:lstStyle>
          <a:p>
            <a:pPr/>
            <a:r>
              <a:t>gift</a:t>
            </a:r>
          </a:p>
        </p:txBody>
      </p:sp>
      <p:sp>
        <p:nvSpPr>
          <p:cNvPr id="144" name="TextBox 8"/>
          <p:cNvSpPr txBox="1"/>
          <p:nvPr/>
        </p:nvSpPr>
        <p:spPr>
          <a:xfrm>
            <a:off x="15941039" y="6553200"/>
            <a:ext cx="1564006" cy="1173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6400"/>
            </a:lvl1pPr>
          </a:lstStyle>
          <a:p>
            <a:pPr/>
            <a:r>
              <a:t>God</a:t>
            </a:r>
          </a:p>
        </p:txBody>
      </p:sp>
      <p:sp>
        <p:nvSpPr>
          <p:cNvPr id="145" name="TextBox 9"/>
          <p:cNvSpPr txBox="1"/>
          <p:nvPr/>
        </p:nvSpPr>
        <p:spPr>
          <a:xfrm>
            <a:off x="15026639" y="8534400"/>
            <a:ext cx="3738881" cy="1173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6400"/>
            </a:lvl1pPr>
          </a:lstStyle>
          <a:p>
            <a:pPr/>
            <a:r>
              <a:t>eternal life</a:t>
            </a:r>
          </a:p>
        </p:txBody>
      </p:sp>
      <p:sp>
        <p:nvSpPr>
          <p:cNvPr id="146" name="Straight Connector 11"/>
          <p:cNvSpPr/>
          <p:nvPr/>
        </p:nvSpPr>
        <p:spPr>
          <a:xfrm>
            <a:off x="4267200" y="4114800"/>
            <a:ext cx="3962400" cy="0"/>
          </a:xfrm>
          <a:prstGeom prst="line">
            <a:avLst/>
          </a:prstGeom>
          <a:ln w="50800">
            <a:solidFill>
              <a:schemeClr val="accent1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/>
          </a:p>
        </p:txBody>
      </p:sp>
      <p:sp>
        <p:nvSpPr>
          <p:cNvPr id="147" name="Straight Connector 13"/>
          <p:cNvSpPr/>
          <p:nvPr/>
        </p:nvSpPr>
        <p:spPr>
          <a:xfrm flipH="1">
            <a:off x="8229600" y="4114800"/>
            <a:ext cx="1" cy="7924800"/>
          </a:xfrm>
          <a:prstGeom prst="line">
            <a:avLst/>
          </a:prstGeom>
          <a:ln w="50800">
            <a:solidFill>
              <a:schemeClr val="accent1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/>
          </a:p>
        </p:txBody>
      </p:sp>
      <p:sp>
        <p:nvSpPr>
          <p:cNvPr id="148" name="Straight Connector 15"/>
          <p:cNvSpPr/>
          <p:nvPr/>
        </p:nvSpPr>
        <p:spPr>
          <a:xfrm>
            <a:off x="8229600" y="12039600"/>
            <a:ext cx="6400800" cy="0"/>
          </a:xfrm>
          <a:prstGeom prst="line">
            <a:avLst/>
          </a:prstGeom>
          <a:ln w="50800">
            <a:solidFill>
              <a:schemeClr val="accent1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/>
          </a:p>
        </p:txBody>
      </p:sp>
      <p:sp>
        <p:nvSpPr>
          <p:cNvPr id="149" name="Straight Connector 17"/>
          <p:cNvSpPr/>
          <p:nvPr/>
        </p:nvSpPr>
        <p:spPr>
          <a:xfrm flipV="1">
            <a:off x="14630400" y="4114800"/>
            <a:ext cx="0" cy="7924800"/>
          </a:xfrm>
          <a:prstGeom prst="line">
            <a:avLst/>
          </a:prstGeom>
          <a:ln w="50800">
            <a:solidFill>
              <a:schemeClr val="accent1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/>
          </a:p>
        </p:txBody>
      </p:sp>
      <p:sp>
        <p:nvSpPr>
          <p:cNvPr id="150" name="Straight Connector 19"/>
          <p:cNvSpPr/>
          <p:nvPr/>
        </p:nvSpPr>
        <p:spPr>
          <a:xfrm>
            <a:off x="14630400" y="4114800"/>
            <a:ext cx="4876800" cy="0"/>
          </a:xfrm>
          <a:prstGeom prst="line">
            <a:avLst/>
          </a:prstGeom>
          <a:ln w="50800">
            <a:solidFill>
              <a:schemeClr val="accent1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/>
          </a:p>
        </p:txBody>
      </p:sp>
      <p:sp>
        <p:nvSpPr>
          <p:cNvPr id="151" name="TextBox 21"/>
          <p:cNvSpPr txBox="1"/>
          <p:nvPr/>
        </p:nvSpPr>
        <p:spPr>
          <a:xfrm>
            <a:off x="16092230" y="2428875"/>
            <a:ext cx="1940442" cy="1300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200"/>
            </a:lvl1pPr>
          </a:lstStyle>
          <a:p>
            <a:pPr/>
            <a:r>
              <a:t>GOD</a:t>
            </a:r>
          </a:p>
        </p:txBody>
      </p:sp>
      <p:sp>
        <p:nvSpPr>
          <p:cNvPr id="152" name="Rectangle 22"/>
          <p:cNvSpPr/>
          <p:nvPr/>
        </p:nvSpPr>
        <p:spPr>
          <a:xfrm>
            <a:off x="8229600" y="4114800"/>
            <a:ext cx="6400800" cy="1066800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3" name="Rectangle 23"/>
          <p:cNvSpPr/>
          <p:nvPr/>
        </p:nvSpPr>
        <p:spPr>
          <a:xfrm rot="5400000">
            <a:off x="6286500" y="6438900"/>
            <a:ext cx="10287000" cy="1066800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" name="Right Arrow 24"/>
          <p:cNvSpPr/>
          <p:nvPr/>
        </p:nvSpPr>
        <p:spPr>
          <a:xfrm>
            <a:off x="7315200" y="2743200"/>
            <a:ext cx="8229600" cy="9144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2E5E97"/>
              </a:gs>
              <a:gs pos="80000">
                <a:srgbClr val="3C7BC7"/>
              </a:gs>
              <a:gs pos="100000">
                <a:srgbClr val="3A7CCA"/>
              </a:gs>
            </a:gsLst>
            <a:lin ang="16200000"/>
          </a:gradFill>
          <a:ln w="12700">
            <a:solidFill>
              <a:srgbClr val="4A7EBB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5" name="TextBox 20"/>
          <p:cNvSpPr txBox="1"/>
          <p:nvPr/>
        </p:nvSpPr>
        <p:spPr>
          <a:xfrm>
            <a:off x="5273040" y="2438400"/>
            <a:ext cx="1803817" cy="1300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200"/>
            </a:lvl1pPr>
          </a:lstStyle>
          <a:p>
            <a:pPr/>
            <a:r>
              <a:t>YOU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path" nodeType="clickEffect" presetSubtype="0" presetID="-1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396378 -0.002537" origin="layout" pathEditMode="relative">
                                      <p:cBhvr>
                                        <p:cTn id="65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" grpId="14"/>
      <p:bldP build="whole" bldLvl="1" animBg="1" rev="0" advAuto="0" spid="154" grpId="16"/>
      <p:bldP build="whole" bldLvl="1" animBg="1" rev="0" advAuto="0" spid="142" grpId="3"/>
      <p:bldP build="whole" bldLvl="1" animBg="1" rev="0" advAuto="0" spid="150" grpId="11"/>
      <p:bldP build="whole" bldLvl="1" animBg="1" rev="0" advAuto="0" spid="141" grpId="2"/>
      <p:bldP build="whole" bldLvl="1" animBg="1" rev="0" advAuto="0" spid="149" grpId="10"/>
      <p:bldP build="whole" bldLvl="1" animBg="1" rev="0" advAuto="0" spid="155" grpId="12"/>
      <p:bldP build="whole" bldLvl="1" animBg="1" rev="0" advAuto="0" spid="151" grpId="13"/>
      <p:bldP build="whole" bldLvl="1" animBg="1" rev="0" advAuto="0" spid="144" grpId="5"/>
      <p:bldP build="whole" bldLvl="1" animBg="1" rev="0" advAuto="0" spid="146" grpId="7"/>
      <p:bldP build="whole" bldLvl="1" animBg="1" rev="0" advAuto="0" spid="147" grpId="8"/>
      <p:bldP build="whole" bldLvl="1" animBg="1" rev="0" advAuto="0" spid="145" grpId="6"/>
      <p:bldP build="whole" bldLvl="1" animBg="1" rev="0" advAuto="0" spid="143" grpId="4"/>
      <p:bldP build="whole" bldLvl="1" animBg="1" rev="0" advAuto="0" spid="148" grpId="9"/>
      <p:bldP build="whole" bldLvl="1" animBg="1" rev="0" advAuto="0" spid="153" grpId="15"/>
      <p:bldP build="whole" bldLvl="1" animBg="1" rev="0" advAuto="0" spid="14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Chapter 29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y2mate.com - THE STORY  Chapter 29_480p.mp4" descr="y2mate.com - THE STORY  Chapter 29_48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9525" y="0"/>
            <a:ext cx="2440305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93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5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64" name="Content Placeholder 3"/>
          <p:cNvGrpSpPr/>
          <p:nvPr/>
        </p:nvGrpSpPr>
        <p:grpSpPr>
          <a:xfrm>
            <a:off x="279471" y="-587331"/>
            <a:ext cx="23825058" cy="14890662"/>
            <a:chOff x="0" y="0"/>
            <a:chExt cx="23825057" cy="14890660"/>
          </a:xfrm>
        </p:grpSpPr>
        <p:sp>
          <p:nvSpPr>
            <p:cNvPr id="162" name="Rectangle"/>
            <p:cNvSpPr/>
            <p:nvPr/>
          </p:nvSpPr>
          <p:spPr>
            <a:xfrm>
              <a:off x="0" y="0"/>
              <a:ext cx="23825058" cy="1489066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/>
            </a:p>
          </p:txBody>
        </p:sp>
        <p:pic>
          <p:nvPicPr>
            <p:cNvPr id="163" name="image3.gif" descr="image3.gi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3825058" cy="14890661"/>
            </a:xfrm>
            <a:prstGeom prst="rect">
              <a:avLst/>
            </a:prstGeom>
            <a:ln w="1270000" cap="sq">
              <a:solidFill>
                <a:srgbClr val="000000"/>
              </a:solidFill>
              <a:prstDash val="solid"/>
              <a:miter lim="800000"/>
            </a:ln>
            <a:effectLst>
              <a:outerShdw sx="100000" sy="100000" kx="0" ky="0" algn="b" rotWithShape="0" blurRad="508000" dist="381000" dir="2700000">
                <a:srgbClr val="000000">
                  <a:alpha val="40000"/>
                </a:srgbClr>
              </a:outerShdw>
            </a:effectLst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 defTabSz="1682495">
              <a:defRPr b="1" sz="7912"/>
            </a:pPr>
            <a:r>
              <a:t>Paul’s Letters:</a:t>
            </a:r>
            <a:br/>
            <a:r>
              <a:rPr sz="7176"/>
              <a:t>Romans</a:t>
            </a:r>
            <a:br>
              <a:rPr sz="7176"/>
            </a:br>
            <a:r>
              <a:rPr sz="7176"/>
              <a:t>1 &amp; 2 Corinthians</a:t>
            </a:r>
            <a:br>
              <a:rPr sz="7176"/>
            </a:br>
            <a:r>
              <a:rPr sz="7176"/>
              <a:t>Galatians</a:t>
            </a:r>
            <a:br>
              <a:rPr sz="7176"/>
            </a:br>
            <a:r>
              <a:rPr sz="7176"/>
              <a:t>Ephesians</a:t>
            </a:r>
            <a:br>
              <a:rPr sz="7176"/>
            </a:br>
            <a:r>
              <a:rPr sz="7176"/>
              <a:t>Philippians</a:t>
            </a:r>
            <a:br>
              <a:rPr sz="7176"/>
            </a:br>
            <a:r>
              <a:rPr sz="7176"/>
              <a:t>Colossians</a:t>
            </a:r>
            <a:br>
              <a:rPr sz="7176"/>
            </a:br>
            <a:r>
              <a:rPr sz="7176"/>
              <a:t>1 &amp; 2 Thessalonians</a:t>
            </a:r>
            <a:br>
              <a:rPr sz="7176"/>
            </a:br>
            <a:r>
              <a:rPr sz="7176"/>
              <a:t>1 &amp; 2 Timothy</a:t>
            </a:r>
            <a:br>
              <a:rPr sz="7176"/>
            </a:br>
            <a:r>
              <a:rPr sz="7176"/>
              <a:t>Titus</a:t>
            </a:r>
            <a:br>
              <a:rPr sz="7176"/>
            </a:br>
            <a:r>
              <a:rPr sz="7176"/>
              <a:t>Philemon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In your group…</a:t>
            </a:r>
          </a:p>
        </p:txBody>
      </p:sp>
      <p:sp>
        <p:nvSpPr>
          <p:cNvPr id="169" name="Content Placeholder 2"/>
          <p:cNvSpPr txBox="1"/>
          <p:nvPr>
            <p:ph type="body" idx="1"/>
          </p:nvPr>
        </p:nvSpPr>
        <p:spPr>
          <a:xfrm>
            <a:off x="3213744" y="2641591"/>
            <a:ext cx="17956512" cy="10438520"/>
          </a:xfrm>
          <a:prstGeom prst="rect">
            <a:avLst/>
          </a:prstGeom>
        </p:spPr>
        <p:txBody>
          <a:bodyPr/>
          <a:lstStyle/>
          <a:p>
            <a:pPr marL="678941" indent="-678941" defTabSz="1810511">
              <a:defRPr sz="6336"/>
            </a:pPr>
            <a:r>
              <a:t>Grab a Study Bible packet.</a:t>
            </a:r>
          </a:p>
          <a:p>
            <a:pPr marL="678941" indent="-678941" defTabSz="1810511">
              <a:defRPr sz="6336"/>
            </a:pPr>
            <a:r>
              <a:t>Pastor Peter will assign your group one of Paul’s letters.  </a:t>
            </a:r>
          </a:p>
          <a:p>
            <a:pPr marL="678941" indent="-678941" defTabSz="1810511">
              <a:defRPr sz="6336"/>
            </a:pPr>
            <a:r>
              <a:t>Read background information about it in the packet.</a:t>
            </a:r>
          </a:p>
          <a:p>
            <a:pPr marL="678941" indent="-678941" defTabSz="1810511">
              <a:defRPr sz="6336"/>
            </a:pPr>
            <a:r>
              <a:t>Answer questions on your Chapter 29 worksheet.</a:t>
            </a:r>
          </a:p>
          <a:p>
            <a:pPr marL="678941" indent="-678941" defTabSz="1810511">
              <a:defRPr sz="6336"/>
            </a:pPr>
            <a:r>
              <a:t>When you’re done and waiting for other classmates to finish, you can work on your test study guide.</a:t>
            </a:r>
          </a:p>
          <a:p>
            <a:pPr marL="678941" indent="-678941" defTabSz="1810511">
              <a:defRPr sz="6336"/>
            </a:pPr>
            <a:r>
              <a:t>Then each person will present info about                               their letter to the class.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Group Presentations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Chapter 30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Chapter 30 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How was Paul able to endure the pain and trials that he suffered for his beliefs?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What can you learn from Paul’s life about how to face difficult circumstances?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Why was Paul willing to walk into the face of danger?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How would you sum up Paul’s message?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Box 3"/>
          <p:cNvSpPr txBox="1"/>
          <p:nvPr/>
        </p:nvSpPr>
        <p:spPr>
          <a:xfrm>
            <a:off x="3901440" y="5427116"/>
            <a:ext cx="16123920" cy="521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>
              <a:defRPr b="1" sz="10800"/>
            </a:lvl1pPr>
          </a:lstStyle>
          <a:p>
            <a:pPr/>
            <a:r>
              <a:t>Thank you to everyone who helped with our Cinnamon Roll Sale last Sunday!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TextBox 3"/>
          <p:cNvSpPr txBox="1"/>
          <p:nvPr/>
        </p:nvSpPr>
        <p:spPr>
          <a:xfrm>
            <a:off x="3901440" y="5427116"/>
            <a:ext cx="16123920" cy="521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>
              <a:defRPr b="1" sz="10800"/>
            </a:pPr>
            <a:r>
              <a:t>15 Sermon Notes &amp; 15 Service Hours </a:t>
            </a:r>
          </a:p>
          <a:p>
            <a:pPr algn="ctr">
              <a:defRPr b="1" sz="10800"/>
            </a:pPr>
            <a:r>
              <a:t>were DUE by May 1</a:t>
            </a:r>
            <a:r>
              <a:rPr baseline="31000"/>
              <a:t>st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/>
          <p:nvPr>
            <p:ph type="title"/>
          </p:nvPr>
        </p:nvSpPr>
        <p:spPr>
          <a:xfrm>
            <a:off x="3962400" y="226194"/>
            <a:ext cx="16459200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Upcoming Confirmation Classes</a:t>
            </a:r>
          </a:p>
        </p:txBody>
      </p:sp>
      <p:sp>
        <p:nvSpPr>
          <p:cNvPr id="192" name="Content Placeholder 2"/>
          <p:cNvSpPr txBox="1"/>
          <p:nvPr>
            <p:ph type="body" idx="1"/>
          </p:nvPr>
        </p:nvSpPr>
        <p:spPr>
          <a:xfrm>
            <a:off x="926879" y="2618853"/>
            <a:ext cx="22844346" cy="115794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FontTx/>
              <a:buNone/>
              <a:defRPr sz="8400"/>
            </a:pPr>
            <a:r>
              <a:rPr b="1"/>
              <a:t>-May 11</a:t>
            </a:r>
            <a:r>
              <a:t> - Read Chapter 31 &amp; Memorize Eph. 2:8-9</a:t>
            </a:r>
          </a:p>
          <a:p>
            <a:pPr lvl="1" marL="0" indent="457200">
              <a:spcBef>
                <a:spcPts val="0"/>
              </a:spcBef>
              <a:buSzTx/>
              <a:buFontTx/>
              <a:buNone/>
              <a:defRPr sz="8400"/>
            </a:pPr>
            <a:r>
              <a:t>*Kahoot Review Game</a:t>
            </a:r>
          </a:p>
          <a:p>
            <a:pPr marL="0" indent="0">
              <a:spcBef>
                <a:spcPts val="0"/>
              </a:spcBef>
              <a:buSzTx/>
              <a:buFontTx/>
              <a:buNone/>
              <a:defRPr b="1" sz="8400"/>
            </a:pPr>
            <a:r>
              <a:t>-May 18 - Final Test</a:t>
            </a:r>
          </a:p>
          <a:p>
            <a:pPr marL="0" indent="0">
              <a:spcBef>
                <a:spcPts val="0"/>
              </a:spcBef>
              <a:buSzTx/>
              <a:buFontTx/>
              <a:buNone/>
              <a:defRPr sz="8400"/>
            </a:pPr>
            <a:r>
              <a:rPr b="1"/>
              <a:t>-May 25-June 1 - </a:t>
            </a:r>
            <a:r>
              <a:t>Jr./Sr. FLY Class in the                                      FLY Room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1"/>
          <p:cNvSpPr txBox="1"/>
          <p:nvPr>
            <p:ph type="title"/>
          </p:nvPr>
        </p:nvSpPr>
        <p:spPr>
          <a:xfrm>
            <a:off x="3962400" y="-152401"/>
            <a:ext cx="16459200" cy="31083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Speaking of the test…</a:t>
            </a:r>
          </a:p>
        </p:txBody>
      </p:sp>
      <p:sp>
        <p:nvSpPr>
          <p:cNvPr id="195" name="TextBox 2"/>
          <p:cNvSpPr txBox="1"/>
          <p:nvPr/>
        </p:nvSpPr>
        <p:spPr>
          <a:xfrm>
            <a:off x="3528124" y="2189309"/>
            <a:ext cx="17653659" cy="10647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marL="1485900" indent="-1485900">
              <a:buSzPct val="100000"/>
              <a:buAutoNum type="arabicPeriod" startAt="1"/>
              <a:defRPr sz="7200"/>
            </a:pPr>
            <a:r>
              <a:t>The Study Guide is available! Use it!</a:t>
            </a:r>
          </a:p>
          <a:p>
            <a:pPr marL="1485900" indent="-1485900">
              <a:buSzPct val="100000"/>
              <a:buAutoNum type="arabicPeriod" startAt="1"/>
              <a:defRPr sz="7200"/>
            </a:pPr>
            <a:r>
              <a:t>The test will be on Sun, May 18.</a:t>
            </a:r>
          </a:p>
          <a:p>
            <a:pPr marL="1485900" indent="-1485900">
              <a:buSzPct val="100000"/>
              <a:buAutoNum type="arabicPeriod" startAt="1"/>
              <a:defRPr sz="7200"/>
            </a:pPr>
            <a:r>
              <a:t>The test will include material from Lessons 1-31.</a:t>
            </a:r>
          </a:p>
          <a:p>
            <a:pPr marL="1485900" indent="-1485900">
              <a:buSzPct val="100000"/>
              <a:buAutoNum type="arabicPeriod" startAt="1"/>
              <a:defRPr sz="7200"/>
            </a:pPr>
            <a:r>
              <a:t>The test will have:</a:t>
            </a:r>
          </a:p>
          <a:p>
            <a:pPr lvl="2" marL="1485900" indent="-571500">
              <a:defRPr sz="5200"/>
            </a:pPr>
            <a:r>
              <a:t>-Matching</a:t>
            </a:r>
          </a:p>
          <a:p>
            <a:pPr lvl="2" marL="1485900" indent="-571500">
              <a:defRPr sz="5200"/>
            </a:pPr>
            <a:r>
              <a:t>-True/False</a:t>
            </a:r>
          </a:p>
          <a:p>
            <a:pPr lvl="2" marL="1485900" indent="-571500">
              <a:defRPr sz="5200"/>
            </a:pPr>
            <a:r>
              <a:t>-Multiple Choice</a:t>
            </a:r>
          </a:p>
          <a:p>
            <a:pPr lvl="2" marL="1485900" indent="-571500">
              <a:defRPr sz="5200"/>
            </a:pPr>
            <a:r>
              <a:t>-Fill in the blank</a:t>
            </a:r>
          </a:p>
          <a:p>
            <a:pPr lvl="2" marL="1485900" indent="-571500">
              <a:defRPr sz="5200"/>
            </a:pPr>
            <a:r>
              <a:t>-Short Answer</a:t>
            </a:r>
          </a:p>
          <a:p>
            <a:pPr lvl="2" marL="1485900" indent="-571500">
              <a:defRPr sz="5200"/>
            </a:pPr>
            <a:r>
              <a:t>-3 paragraph essay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