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media1.mp4" ContentType="video/unknown"/>
  <Override PartName="/ppt/media/image3.jpeg" ContentType="image/jpeg"/>
  <Override PartName="/ppt/media/image4.jpeg" ContentType="image/jpeg"/>
  <Override PartName="/ppt/media/media2.mp4" ContentType="video/unknown"/>
  <Override PartName="/ppt/media/image5.jpeg" ContentType="image/jpeg"/>
  <Override PartName="/ppt/media/image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1" name="Shape 10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n-lt"/>
        <a:ea typeface="+mn-ea"/>
        <a:cs typeface="+mn-cs"/>
        <a:sym typeface="Calibri"/>
      </a:defRPr>
    </a:lvl1pPr>
    <a:lvl2pPr indent="228600" defTabSz="1828800" latinLnBrk="0">
      <a:defRPr sz="2400">
        <a:latin typeface="+mn-lt"/>
        <a:ea typeface="+mn-ea"/>
        <a:cs typeface="+mn-cs"/>
        <a:sym typeface="Calibri"/>
      </a:defRPr>
    </a:lvl2pPr>
    <a:lvl3pPr indent="457200" defTabSz="1828800" latinLnBrk="0">
      <a:defRPr sz="2400">
        <a:latin typeface="+mn-lt"/>
        <a:ea typeface="+mn-ea"/>
        <a:cs typeface="+mn-cs"/>
        <a:sym typeface="Calibri"/>
      </a:defRPr>
    </a:lvl3pPr>
    <a:lvl4pPr indent="685800" defTabSz="1828800" latinLnBrk="0">
      <a:defRPr sz="2400">
        <a:latin typeface="+mn-lt"/>
        <a:ea typeface="+mn-ea"/>
        <a:cs typeface="+mn-cs"/>
        <a:sym typeface="Calibri"/>
      </a:defRPr>
    </a:lvl4pPr>
    <a:lvl5pPr indent="914400" defTabSz="1828800" latinLnBrk="0">
      <a:defRPr sz="2400">
        <a:latin typeface="+mn-lt"/>
        <a:ea typeface="+mn-ea"/>
        <a:cs typeface="+mn-cs"/>
        <a:sym typeface="Calibri"/>
      </a:defRPr>
    </a:lvl5pPr>
    <a:lvl6pPr indent="1143000" defTabSz="1828800" latinLnBrk="0">
      <a:defRPr sz="2400">
        <a:latin typeface="+mn-lt"/>
        <a:ea typeface="+mn-ea"/>
        <a:cs typeface="+mn-cs"/>
        <a:sym typeface="Calibri"/>
      </a:defRPr>
    </a:lvl6pPr>
    <a:lvl7pPr indent="1371600" defTabSz="1828800" latinLnBrk="0">
      <a:defRPr sz="2400">
        <a:latin typeface="+mn-lt"/>
        <a:ea typeface="+mn-ea"/>
        <a:cs typeface="+mn-cs"/>
        <a:sym typeface="Calibri"/>
      </a:defRPr>
    </a:lvl7pPr>
    <a:lvl8pPr indent="1600200" defTabSz="1828800" latinLnBrk="0">
      <a:defRPr sz="2400">
        <a:latin typeface="+mn-lt"/>
        <a:ea typeface="+mn-ea"/>
        <a:cs typeface="+mn-cs"/>
        <a:sym typeface="Calibri"/>
      </a:defRPr>
    </a:lvl8pPr>
    <a:lvl9pPr indent="1828800" defTabSz="1828800" latinLnBrk="0">
      <a:defRPr sz="24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4492625" y="8813800"/>
            <a:ext cx="15544801" cy="2724150"/>
          </a:xfrm>
          <a:prstGeom prst="rect">
            <a:avLst/>
          </a:prstGeom>
        </p:spPr>
        <p:txBody>
          <a:bodyPr anchor="t"/>
          <a:lstStyle>
            <a:lvl1pPr algn="l">
              <a:defRPr b="1" cap="all" sz="8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4492625" y="5813426"/>
            <a:ext cx="15544801" cy="300037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1pPr>
            <a:lvl2pPr marL="0" indent="4572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2pPr>
            <a:lvl3pPr marL="0" indent="9144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3pPr>
            <a:lvl4pPr marL="0" indent="13716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4pPr>
            <a:lvl5pPr marL="0" indent="18288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3962400" y="3200400"/>
            <a:ext cx="8077200" cy="9051926"/>
          </a:xfrm>
          <a:prstGeom prst="rect">
            <a:avLst/>
          </a:prstGeom>
        </p:spPr>
        <p:txBody>
          <a:bodyPr/>
          <a:lstStyle>
            <a:lvl1pPr>
              <a:spcBef>
                <a:spcPts val="1300"/>
              </a:spcBef>
              <a:defRPr sz="5600"/>
            </a:lvl1pPr>
            <a:lvl2pPr marL="1123950" indent="-666750">
              <a:spcBef>
                <a:spcPts val="1300"/>
              </a:spcBef>
              <a:defRPr sz="5600"/>
            </a:lvl2pPr>
            <a:lvl3pPr marL="1554479" indent="-640079">
              <a:spcBef>
                <a:spcPts val="1300"/>
              </a:spcBef>
              <a:defRPr sz="5600"/>
            </a:lvl3pPr>
            <a:lvl4pPr marL="2082800" indent="-711200">
              <a:spcBef>
                <a:spcPts val="1300"/>
              </a:spcBef>
              <a:defRPr sz="5600"/>
            </a:lvl4pPr>
            <a:lvl5pPr marL="2540000" indent="-711200">
              <a:spcBef>
                <a:spcPts val="1300"/>
              </a:spcBef>
              <a:defRPr sz="5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3962400" y="3070225"/>
            <a:ext cx="8080376" cy="127952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100"/>
              </a:spcBef>
              <a:buSzTx/>
              <a:buFontTx/>
              <a:buNone/>
              <a:defRPr b="1" sz="4800"/>
            </a:lvl1pPr>
            <a:lvl2pPr marL="0" indent="457200">
              <a:spcBef>
                <a:spcPts val="1100"/>
              </a:spcBef>
              <a:buSzTx/>
              <a:buFontTx/>
              <a:buNone/>
              <a:defRPr b="1" sz="4800"/>
            </a:lvl2pPr>
            <a:lvl3pPr marL="0" indent="914400">
              <a:spcBef>
                <a:spcPts val="1100"/>
              </a:spcBef>
              <a:buSzTx/>
              <a:buFontTx/>
              <a:buNone/>
              <a:defRPr b="1" sz="4800"/>
            </a:lvl3pPr>
            <a:lvl4pPr marL="0" indent="1371600">
              <a:spcBef>
                <a:spcPts val="1100"/>
              </a:spcBef>
              <a:buSzTx/>
              <a:buFontTx/>
              <a:buNone/>
              <a:defRPr b="1" sz="4800"/>
            </a:lvl4pPr>
            <a:lvl5pPr marL="0" indent="1828800">
              <a:spcBef>
                <a:spcPts val="1100"/>
              </a:spcBef>
              <a:buSzTx/>
              <a:buFontTx/>
              <a:buNone/>
              <a:defRPr b="1"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12338050" y="3070225"/>
            <a:ext cx="8083550" cy="1279525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spcBef>
                <a:spcPts val="1100"/>
              </a:spcBef>
              <a:buSzTx/>
              <a:buFontTx/>
              <a:buNone/>
              <a:defRPr b="1" sz="48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3962400" y="546100"/>
            <a:ext cx="6016627" cy="2324100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10198100" y="546100"/>
            <a:ext cx="10223500" cy="117062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3962400" y="2870200"/>
            <a:ext cx="6016627" cy="9382126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spcBef>
                <a:spcPts val="600"/>
              </a:spcBef>
              <a:buSzTx/>
              <a:buFontTx/>
              <a:buNone/>
              <a:defRPr sz="28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6632576" y="9601200"/>
            <a:ext cx="10972801" cy="1133476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6632576" y="1225550"/>
            <a:ext cx="10972801" cy="82296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6632576" y="10734675"/>
            <a:ext cx="10972801" cy="16097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SzTx/>
              <a:buFontTx/>
              <a:buNone/>
              <a:defRPr sz="2800"/>
            </a:lvl1pPr>
            <a:lvl2pPr marL="0" indent="457200">
              <a:spcBef>
                <a:spcPts val="600"/>
              </a:spcBef>
              <a:buSzTx/>
              <a:buFontTx/>
              <a:buNone/>
              <a:defRPr sz="2800"/>
            </a:lvl2pPr>
            <a:lvl3pPr marL="0" indent="914400">
              <a:spcBef>
                <a:spcPts val="600"/>
              </a:spcBef>
              <a:buSzTx/>
              <a:buFontTx/>
              <a:buNone/>
              <a:defRPr sz="2800"/>
            </a:lvl3pPr>
            <a:lvl4pPr marL="0" indent="1371600">
              <a:spcBef>
                <a:spcPts val="600"/>
              </a:spcBef>
              <a:buSzTx/>
              <a:buFontTx/>
              <a:buNone/>
              <a:defRPr sz="2800"/>
            </a:lvl4pPr>
            <a:lvl5pPr marL="0" indent="1828800">
              <a:spcBef>
                <a:spcPts val="600"/>
              </a:spcBef>
              <a:buSzTx/>
              <a:buFontTx/>
              <a:buNone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xfrm>
            <a:off x="6362700" y="4910137"/>
            <a:ext cx="11658600" cy="2205039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7391400" y="7543800"/>
            <a:ext cx="9601200" cy="2628900"/>
          </a:xfrm>
          <a:prstGeom prst="rect">
            <a:avLst/>
          </a:prstGeom>
        </p:spPr>
        <p:txBody>
          <a:bodyPr lIns="68579" tIns="68579" rIns="68579" bIns="68579"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xfrm>
            <a:off x="17905374" y="11270138"/>
            <a:ext cx="458827" cy="505459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transition xmlns:p14="http://schemas.microsoft.com/office/powerpoint/2010/main" spd="med" advClick="1"/>
  <p:txStyles>
    <p:titleStyle>
      <a:lvl1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6858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1110342" marR="0" indent="-653142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524000" marR="0" indent="-6096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2103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5603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30175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4747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9319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389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3" Type="http://schemas.microsoft.com/office/2007/relationships/media" Target="../media/media2.mp4"/><Relationship Id="rId4" Type="http://schemas.openxmlformats.org/officeDocument/2006/relationships/image" Target="../media/image2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95099" y="-39676"/>
            <a:ext cx="18393801" cy="13795352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Welcome…"/>
          <p:cNvSpPr txBox="1"/>
          <p:nvPr/>
        </p:nvSpPr>
        <p:spPr>
          <a:xfrm>
            <a:off x="11988544" y="3178424"/>
            <a:ext cx="6750602" cy="6997701"/>
          </a:xfrm>
          <a:prstGeom prst="rect">
            <a:avLst/>
          </a:prstGeom>
          <a:gradFill>
            <a:gsLst>
              <a:gs pos="0">
                <a:srgbClr val="7D7D7D"/>
              </a:gs>
              <a:gs pos="100000">
                <a:srgbClr val="C6C6C6"/>
              </a:gs>
            </a:gsLst>
            <a:lin ang="10800000"/>
          </a:gra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Welcome 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Jr. FLY Confirmands!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Apr. 13, 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Welcome</a:t>
            </a:r>
            <a:br/>
            <a:r>
              <a:t>&amp;</a:t>
            </a:r>
            <a:b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le 1"/>
          <p:cNvSpPr txBox="1"/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QUIZ</a:t>
            </a:r>
            <a:br/>
            <a:r>
              <a:t>(</a:t>
            </a:r>
            <a:r>
              <a:rPr sz="10800"/>
              <a:t>on Chapter 26)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1. What Jewish holiday were the disciples and Jesus celebrating during the “Last Supper?”</a:t>
            </a:r>
          </a:p>
        </p:txBody>
      </p:sp>
      <p:sp>
        <p:nvSpPr>
          <p:cNvPr id="111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Hanukkah</a:t>
            </a:r>
          </a:p>
          <a:p>
            <a:pPr marL="1028700" indent="-1028700">
              <a:buFontTx/>
              <a:buAutoNum type="alphaUcPeriod" startAt="1"/>
            </a:pPr>
            <a:r>
              <a:t>Passover</a:t>
            </a:r>
          </a:p>
          <a:p>
            <a:pPr marL="1028700" indent="-1028700">
              <a:buFontTx/>
              <a:buAutoNum type="alphaUcPeriod" startAt="1"/>
            </a:pPr>
            <a:r>
              <a:t>Festival of Booths</a:t>
            </a:r>
          </a:p>
          <a:p>
            <a:pPr marL="1028700" indent="-1028700">
              <a:buFontTx/>
              <a:buAutoNum type="alphaUcPeriod" startAt="1"/>
            </a:pPr>
            <a:r>
              <a:t>Communion</a:t>
            </a:r>
          </a:p>
        </p:txBody>
      </p:sp>
      <p:sp>
        <p:nvSpPr>
          <p:cNvPr id="112" name="Rectangle 3"/>
          <p:cNvSpPr/>
          <p:nvPr/>
        </p:nvSpPr>
        <p:spPr>
          <a:xfrm>
            <a:off x="3810000" y="6400800"/>
            <a:ext cx="57912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17903">
              <a:defRPr sz="6474"/>
            </a:lvl1pPr>
          </a:lstStyle>
          <a:p>
            <a:pPr/>
            <a:r>
              <a:t>2. What happened next? During the Last Supper, Jesus wrapped a towel around his waist and…</a:t>
            </a:r>
          </a:p>
        </p:txBody>
      </p:sp>
      <p:sp>
        <p:nvSpPr>
          <p:cNvPr id="115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Broke bread</a:t>
            </a:r>
          </a:p>
          <a:p>
            <a:pPr marL="1028700" indent="-1028700">
              <a:buFontTx/>
              <a:buAutoNum type="alphaUcPeriod" startAt="1"/>
            </a:pPr>
            <a:r>
              <a:t>Told Judas he’d betray him</a:t>
            </a:r>
          </a:p>
          <a:p>
            <a:pPr marL="1028700" indent="-1028700">
              <a:buFontTx/>
              <a:buAutoNum type="alphaUcPeriod" startAt="1"/>
            </a:pPr>
            <a:r>
              <a:t>Told Peter he’d betray him</a:t>
            </a:r>
          </a:p>
          <a:p>
            <a:pPr marL="1028700" indent="-1028700">
              <a:buFontTx/>
              <a:buAutoNum type="alphaUcPeriod" startAt="1"/>
            </a:pPr>
            <a:r>
              <a:t>Washed his disciples feet</a:t>
            </a:r>
          </a:p>
        </p:txBody>
      </p:sp>
      <p:sp>
        <p:nvSpPr>
          <p:cNvPr id="116" name="Rectangle 3"/>
          <p:cNvSpPr/>
          <p:nvPr/>
        </p:nvSpPr>
        <p:spPr>
          <a:xfrm>
            <a:off x="3810000" y="8534400"/>
            <a:ext cx="10058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3. In Communion, bread and wine _______ the body and blood of Jesus.</a:t>
            </a:r>
          </a:p>
        </p:txBody>
      </p:sp>
      <p:sp>
        <p:nvSpPr>
          <p:cNvPr id="119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Is</a:t>
            </a:r>
          </a:p>
          <a:p>
            <a:pPr marL="1028700" indent="-1028700">
              <a:buFontTx/>
              <a:buAutoNum type="alphaUcPeriod" startAt="1"/>
            </a:pPr>
            <a:r>
              <a:t>Represents</a:t>
            </a:r>
          </a:p>
          <a:p>
            <a:pPr marL="1028700" indent="-1028700">
              <a:buFontTx/>
              <a:buAutoNum type="alphaUcPeriod" startAt="1"/>
            </a:pPr>
            <a:r>
              <a:t>Symbolizes</a:t>
            </a:r>
          </a:p>
          <a:p>
            <a:pPr marL="1028700" indent="-1028700">
              <a:buFontTx/>
              <a:buAutoNum type="alphaUcPeriod" startAt="1"/>
            </a:pPr>
            <a:r>
              <a:t>Isn’t</a:t>
            </a:r>
          </a:p>
        </p:txBody>
      </p:sp>
      <p:sp>
        <p:nvSpPr>
          <p:cNvPr id="120" name="Rectangle 3"/>
          <p:cNvSpPr/>
          <p:nvPr/>
        </p:nvSpPr>
        <p:spPr>
          <a:xfrm>
            <a:off x="3810000" y="5181600"/>
            <a:ext cx="2438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4. True/False: The disciples fell asleep while Jesus was praying.</a:t>
            </a:r>
          </a:p>
        </p:txBody>
      </p:sp>
      <p:sp>
        <p:nvSpPr>
          <p:cNvPr id="123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TRUE</a:t>
            </a:r>
            <a:br/>
            <a:r>
              <a:t>FALSE</a:t>
            </a:r>
          </a:p>
        </p:txBody>
      </p:sp>
      <p:sp>
        <p:nvSpPr>
          <p:cNvPr id="124" name="Rectangle 3"/>
          <p:cNvSpPr/>
          <p:nvPr/>
        </p:nvSpPr>
        <p:spPr>
          <a:xfrm>
            <a:off x="3709814" y="5178010"/>
            <a:ext cx="3048001" cy="1219201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5. The chief priests and elders handed Jesus over to _________.</a:t>
            </a:r>
          </a:p>
        </p:txBody>
      </p:sp>
      <p:sp>
        <p:nvSpPr>
          <p:cNvPr id="127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Judas</a:t>
            </a:r>
          </a:p>
          <a:p>
            <a:pPr marL="1028700" indent="-1028700">
              <a:buFontTx/>
              <a:buAutoNum type="alphaUcPeriod" startAt="1"/>
            </a:pPr>
            <a:r>
              <a:t>Peter</a:t>
            </a:r>
          </a:p>
          <a:p>
            <a:pPr marL="1028700" indent="-1028700">
              <a:buFontTx/>
              <a:buAutoNum type="alphaUcPeriod" startAt="1"/>
            </a:pPr>
            <a:r>
              <a:t>Pilate</a:t>
            </a:r>
          </a:p>
          <a:p>
            <a:pPr marL="1028700" indent="-1028700">
              <a:buFontTx/>
              <a:buAutoNum type="alphaUcPeriod" startAt="1"/>
            </a:pPr>
            <a:r>
              <a:t>Cyrus</a:t>
            </a:r>
          </a:p>
        </p:txBody>
      </p:sp>
      <p:sp>
        <p:nvSpPr>
          <p:cNvPr id="128" name="Rectangle 3"/>
          <p:cNvSpPr/>
          <p:nvPr/>
        </p:nvSpPr>
        <p:spPr>
          <a:xfrm>
            <a:off x="3810000" y="7467600"/>
            <a:ext cx="38100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pPr/>
            <a:r>
              <a:t>6. Jesus’ last words before dying were:</a:t>
            </a:r>
          </a:p>
        </p:txBody>
      </p:sp>
      <p:sp>
        <p:nvSpPr>
          <p:cNvPr id="131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“Father, forgive them.”</a:t>
            </a:r>
          </a:p>
          <a:p>
            <a:pPr marL="1028700" indent="-1028700">
              <a:buFontTx/>
              <a:buAutoNum type="alphaUcPeriod" startAt="1"/>
            </a:pPr>
            <a:r>
              <a:t>“My God, my God, why have you forsaken me?”</a:t>
            </a:r>
          </a:p>
          <a:p>
            <a:pPr marL="1028700" indent="-1028700">
              <a:buFontTx/>
              <a:buAutoNum type="alphaUcPeriod" startAt="1"/>
            </a:pPr>
            <a:r>
              <a:t>“You will be with me today in paradise.”</a:t>
            </a:r>
          </a:p>
          <a:p>
            <a:pPr marL="1028700" indent="-1028700">
              <a:buFontTx/>
              <a:buAutoNum type="alphaUcPeriod" startAt="1"/>
            </a:pPr>
            <a:r>
              <a:t>“It is finished.”</a:t>
            </a:r>
          </a:p>
        </p:txBody>
      </p:sp>
      <p:sp>
        <p:nvSpPr>
          <p:cNvPr id="132" name="Rectangle 3"/>
          <p:cNvSpPr/>
          <p:nvPr/>
        </p:nvSpPr>
        <p:spPr>
          <a:xfrm>
            <a:off x="3810000" y="9601200"/>
            <a:ext cx="67056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Who can recite this week’s Memory Work?</a:t>
            </a:r>
            <a:br/>
            <a:r>
              <a:rPr u="sng"/>
              <a:t>Matthew 28:19-20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Matthew 28:19-20 Notes</a:t>
            </a:r>
          </a:p>
        </p:txBody>
      </p:sp>
      <p:sp>
        <p:nvSpPr>
          <p:cNvPr id="137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Jesus is speaking to his disciples before ascending into Heaven.</a:t>
            </a:r>
          </a:p>
          <a:p>
            <a:pPr>
              <a:defRPr b="1"/>
            </a:pPr>
            <a:r>
              <a:t>The Great Commission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Christ gives us a mission to “go and make disciples of all nations!”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How are we going to do that?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“Baptizing &amp; teaching”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So we baptize and teach others about Christ!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“I am with you always”</a:t>
            </a:r>
          </a:p>
          <a:p>
            <a:pPr lvl="2" marL="1371600" indent="-457200">
              <a:spcBef>
                <a:spcPts val="1300"/>
              </a:spcBef>
              <a:defRPr b="1" sz="5600"/>
            </a:pPr>
            <a:r>
              <a:t>Christ’s promise to you and me!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3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Y2Mate.is - THE STORY Chapter 27 THE RESURRECTION-ygQhnqSn3TA-480p-1655329310956.mp4" descr="Y2Mate.is - THE STORY Chapter 27 THE RESURRECTION-ygQhnqSn3TA-480p-1655329310956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-9525" y="-1"/>
            <a:ext cx="2440305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436" fill="hold"/>
                                        <p:tgtEl>
                                          <p:spTgt spid="1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39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39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3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See the Story</a:t>
            </a:r>
            <a:br/>
            <a:r>
              <a:rPr sz="9600"/>
              <a:t>Draw a simple image or symbol that best represents Ch. 27.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4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75709" y="0"/>
            <a:ext cx="18361891" cy="137714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7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69527" cy="137021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44752">
              <a:defRPr b="1" sz="6952"/>
            </a:lvl1pPr>
          </a:lstStyle>
          <a:p>
            <a:pPr/>
            <a:r>
              <a:t>Significant Names &amp; Events from Chapter 27</a:t>
            </a:r>
          </a:p>
        </p:txBody>
      </p:sp>
      <p:sp>
        <p:nvSpPr>
          <p:cNvPr id="150" name="Content Placeholder 2"/>
          <p:cNvSpPr txBox="1"/>
          <p:nvPr>
            <p:ph type="body" idx="1"/>
          </p:nvPr>
        </p:nvSpPr>
        <p:spPr>
          <a:xfrm>
            <a:off x="3962400" y="3200400"/>
            <a:ext cx="16459200" cy="97536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300"/>
              </a:spcBef>
              <a:defRPr sz="5800"/>
            </a:pPr>
            <a:r>
              <a:t>Joseph of Arimathea</a:t>
            </a:r>
          </a:p>
          <a:p>
            <a:pPr>
              <a:lnSpc>
                <a:spcPct val="90000"/>
              </a:lnSpc>
              <a:spcBef>
                <a:spcPts val="1300"/>
              </a:spcBef>
              <a:defRPr sz="5800"/>
            </a:pPr>
            <a:r>
              <a:t>Securing Jesus’ tomb</a:t>
            </a:r>
          </a:p>
          <a:p>
            <a:pPr>
              <a:lnSpc>
                <a:spcPct val="90000"/>
              </a:lnSpc>
              <a:spcBef>
                <a:spcPts val="1300"/>
              </a:spcBef>
              <a:defRPr sz="5800"/>
            </a:pPr>
            <a:r>
              <a:t>Women went to tomb first</a:t>
            </a:r>
          </a:p>
          <a:p>
            <a:pPr>
              <a:lnSpc>
                <a:spcPct val="90000"/>
              </a:lnSpc>
              <a:spcBef>
                <a:spcPts val="1300"/>
              </a:spcBef>
              <a:defRPr sz="5800"/>
            </a:pPr>
            <a:r>
              <a:t>Jesus appeared to Mary</a:t>
            </a:r>
          </a:p>
          <a:p>
            <a:pPr>
              <a:lnSpc>
                <a:spcPct val="90000"/>
              </a:lnSpc>
              <a:spcBef>
                <a:spcPts val="1300"/>
              </a:spcBef>
              <a:defRPr sz="5800"/>
            </a:pPr>
            <a:r>
              <a:t>Peter and John ran to tomb</a:t>
            </a:r>
          </a:p>
          <a:p>
            <a:pPr>
              <a:lnSpc>
                <a:spcPct val="90000"/>
              </a:lnSpc>
              <a:spcBef>
                <a:spcPts val="1300"/>
              </a:spcBef>
              <a:defRPr sz="5800"/>
            </a:pPr>
            <a:r>
              <a:t>On the road to Emmaus</a:t>
            </a:r>
          </a:p>
          <a:p>
            <a:pPr>
              <a:lnSpc>
                <a:spcPct val="90000"/>
              </a:lnSpc>
              <a:spcBef>
                <a:spcPts val="1300"/>
              </a:spcBef>
              <a:defRPr sz="5800"/>
            </a:pPr>
            <a:r>
              <a:t>Appearances to disciples</a:t>
            </a:r>
          </a:p>
          <a:p>
            <a:pPr>
              <a:lnSpc>
                <a:spcPct val="90000"/>
              </a:lnSpc>
              <a:spcBef>
                <a:spcPts val="1300"/>
              </a:spcBef>
              <a:defRPr sz="5800"/>
            </a:pPr>
            <a:r>
              <a:t>“Feed my sheep”</a:t>
            </a:r>
          </a:p>
          <a:p>
            <a:pPr>
              <a:lnSpc>
                <a:spcPct val="90000"/>
              </a:lnSpc>
              <a:spcBef>
                <a:spcPts val="1300"/>
              </a:spcBef>
              <a:defRPr sz="5800"/>
            </a:pPr>
            <a:r>
              <a:t>Ascension to Heaven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500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500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0" dur="500"/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5" dur="500"/>
                                        <p:tgtEl>
                                          <p:spTgt spid="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0" dur="500"/>
                                        <p:tgtEl>
                                          <p:spTgt spid="1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5" dur="500"/>
                                        <p:tgtEl>
                                          <p:spTgt spid="1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1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0" dur="500"/>
                                        <p:tgtEl>
                                          <p:spTgt spid="1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50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27 Notes</a:t>
            </a:r>
          </a:p>
        </p:txBody>
      </p:sp>
      <p:sp>
        <p:nvSpPr>
          <p:cNvPr id="153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8016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Road to Emmaus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2 disciples un-knowingly meet Jesus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They tell him of the events from Jerusalem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“And beginning with Moses and all the Prophets, he explained to them what was said in all the Scriptures concerning himself,” (pg. 385).</a:t>
            </a:r>
          </a:p>
          <a:p>
            <a:pPr lvl="2" marL="1371600" indent="-457200">
              <a:spcBef>
                <a:spcPts val="1300"/>
              </a:spcBef>
              <a:defRPr b="1" sz="5600"/>
            </a:pPr>
            <a:r>
              <a:t>Jesus shared the Upper Story to these disciples!</a:t>
            </a:r>
            <a:endParaRPr sz="4800"/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Jesus had Communion with them and then disappeared!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27 Notes</a:t>
            </a:r>
          </a:p>
        </p:txBody>
      </p:sp>
      <p:sp>
        <p:nvSpPr>
          <p:cNvPr id="156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8016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Jesus appeared to his disciples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They touched his hands and side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Doubting Thomas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“Blessed are those who have not seen and yet have believed,” (pg. 386).  That’s us!!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Cooked fish and ate bread with his disciples along the shore in Galilee</a:t>
            </a:r>
          </a:p>
          <a:p>
            <a:pPr lvl="2" marL="1371600" indent="-457200">
              <a:spcBef>
                <a:spcPts val="1300"/>
              </a:spcBef>
              <a:defRPr b="1" sz="5600"/>
            </a:pPr>
            <a:r>
              <a:t>Jesus has a physical resurrected body</a:t>
            </a:r>
            <a:endParaRPr sz="4800"/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Told Peter to feed his sheep and follow him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Great Commission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6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le 1"/>
          <p:cNvSpPr txBox="1"/>
          <p:nvPr>
            <p:ph type="title"/>
          </p:nvPr>
        </p:nvSpPr>
        <p:spPr>
          <a:xfrm>
            <a:off x="3962400" y="27432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The Story is for YOU!</a:t>
            </a:r>
          </a:p>
        </p:txBody>
      </p:sp>
      <p:sp>
        <p:nvSpPr>
          <p:cNvPr id="159" name="Content Placeholder 2"/>
          <p:cNvSpPr txBox="1"/>
          <p:nvPr>
            <p:ph type="body" idx="1"/>
          </p:nvPr>
        </p:nvSpPr>
        <p:spPr>
          <a:xfrm>
            <a:off x="3200400" y="4572000"/>
            <a:ext cx="18135600" cy="128016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“But these are written that you may believe that Jesus is the Messiah, the Son of God, and that by believing you may have life in his name,” John 20:31.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9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Y2Mate.is - THE STORY Chapter 28 New Beginnings!-TR2Lc5RZ5UY-480p-1656435901309.mp4" descr="Y2Mate.is - THE STORY Chapter 28 New Beginnings!-TR2Lc5RZ5UY-480p-1656435901309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-9525" y="-1"/>
            <a:ext cx="2440305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083" fill="hold"/>
                                        <p:tgtEl>
                                          <p:spTgt spid="1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61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61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61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See the Story</a:t>
            </a:r>
            <a:br/>
            <a:r>
              <a:rPr sz="9600"/>
              <a:t>Draw a simple image or symbol that best represents Ch. 28.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28 Notes</a:t>
            </a:r>
          </a:p>
        </p:txBody>
      </p:sp>
      <p:sp>
        <p:nvSpPr>
          <p:cNvPr id="166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087925"/>
          </a:xfrm>
          <a:prstGeom prst="rect">
            <a:avLst/>
          </a:prstGeom>
        </p:spPr>
        <p:txBody>
          <a:bodyPr/>
          <a:lstStyle/>
          <a:p>
            <a:pPr marL="658368" indent="-658368" defTabSz="1755647">
              <a:spcBef>
                <a:spcPts val="1400"/>
              </a:spcBef>
              <a:defRPr b="1" sz="6144"/>
            </a:pPr>
            <a:r>
              <a:t>Book of Acts</a:t>
            </a:r>
          </a:p>
          <a:p>
            <a:pPr lvl="1" marL="987551" indent="-548640" defTabSz="1755647">
              <a:spcBef>
                <a:spcPts val="1200"/>
              </a:spcBef>
              <a:defRPr b="1" sz="5376"/>
            </a:pPr>
            <a:r>
              <a:t>Dr. Luke’s sequel to his Gospel of Luke</a:t>
            </a:r>
          </a:p>
          <a:p>
            <a:pPr lvl="1" marL="987551" indent="-548640" defTabSz="1755647">
              <a:spcBef>
                <a:spcPts val="1200"/>
              </a:spcBef>
              <a:defRPr b="1" sz="5376"/>
            </a:pPr>
            <a:r>
              <a:t>Follows the growth of the early church &amp; adventures of the first missionaries</a:t>
            </a:r>
          </a:p>
          <a:p>
            <a:pPr marL="658368" indent="-658368" defTabSz="1755647">
              <a:spcBef>
                <a:spcPts val="1400"/>
              </a:spcBef>
              <a:defRPr b="1" sz="6144"/>
            </a:pPr>
            <a:r>
              <a:t>“You will be my witnesses in Jerusalem, and in all Judea and Samaria, and to the ends of the earth.”</a:t>
            </a:r>
          </a:p>
          <a:p>
            <a:pPr lvl="1" marL="987551" indent="-548640" defTabSz="1755647">
              <a:spcBef>
                <a:spcPts val="1200"/>
              </a:spcBef>
              <a:defRPr b="1" sz="5376"/>
            </a:pPr>
            <a:r>
              <a:t>The Gospel is spreading geographically</a:t>
            </a:r>
          </a:p>
          <a:p>
            <a:pPr marL="658368" indent="-658368" defTabSz="1755647">
              <a:spcBef>
                <a:spcPts val="1400"/>
              </a:spcBef>
              <a:defRPr b="1" sz="6144"/>
            </a:pPr>
            <a:r>
              <a:t>Jesus’ ascension – 40 days after his resurrection</a:t>
            </a:r>
          </a:p>
          <a:p>
            <a:pPr lvl="1" marL="987551" indent="-548640" defTabSz="1755647">
              <a:spcBef>
                <a:spcPts val="1200"/>
              </a:spcBef>
              <a:defRPr b="1" sz="5376"/>
            </a:pPr>
            <a:r>
              <a:t>Promised to come back the same way he		   ascended.</a:t>
            </a:r>
          </a:p>
          <a:p>
            <a:pPr lvl="1" marL="987551" indent="-548640" defTabSz="1755647">
              <a:spcBef>
                <a:spcPts val="1200"/>
              </a:spcBef>
              <a:defRPr b="1" sz="5376"/>
            </a:pPr>
            <a:r>
              <a:t>We wait for Christ’s return!</a:t>
            </a:r>
          </a:p>
          <a:p>
            <a:pPr lvl="1" marL="987551" indent="-548640" defTabSz="1755647">
              <a:spcBef>
                <a:spcPts val="1200"/>
              </a:spcBef>
              <a:defRPr b="1" sz="5376"/>
            </a:pPr>
            <a:r>
              <a:t>He also promised the Holy Spirit.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6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28 Notes</a:t>
            </a:r>
          </a:p>
        </p:txBody>
      </p:sp>
      <p:sp>
        <p:nvSpPr>
          <p:cNvPr id="169" name="Content Placeholder 2"/>
          <p:cNvSpPr txBox="1"/>
          <p:nvPr>
            <p:ph type="body" idx="1"/>
          </p:nvPr>
        </p:nvSpPr>
        <p:spPr>
          <a:xfrm>
            <a:off x="3124200" y="1297843"/>
            <a:ext cx="18135600" cy="1249680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defRPr b="1"/>
            </a:pPr>
            <a:r>
              <a:t>Pentecost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A Jewish festival celebrated 50 days after Passover.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Jesus’ disciples were celebrating this festival in Jerusalem together.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Thousands of Jews from other countries also celebrated in Jerusalem.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Read pgs. 390-391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The disciples were filled with the Holy Spirit!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Spread the news of Jesus in foreign languages.</a:t>
            </a:r>
          </a:p>
          <a:p>
            <a:pPr lvl="2" marL="1371600" indent="-457200">
              <a:lnSpc>
                <a:spcPct val="90000"/>
              </a:lnSpc>
              <a:spcBef>
                <a:spcPts val="1100"/>
              </a:spcBef>
              <a:defRPr b="1" sz="4800"/>
            </a:pPr>
            <a:r>
              <a:t>Why is this so important?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Peter gave the first sermon after Jesus</a:t>
            </a:r>
          </a:p>
          <a:p>
            <a:pPr lvl="2" marL="1371600" indent="-457200">
              <a:lnSpc>
                <a:spcPct val="90000"/>
              </a:lnSpc>
              <a:spcBef>
                <a:spcPts val="1100"/>
              </a:spcBef>
              <a:defRPr b="1" sz="4800"/>
            </a:pPr>
            <a:r>
              <a:t>“Everyone who calls on the name of the			    Lord will be saved!”</a:t>
            </a:r>
          </a:p>
          <a:p>
            <a:pPr lvl="2" marL="1371600" indent="-457200">
              <a:lnSpc>
                <a:spcPct val="90000"/>
              </a:lnSpc>
              <a:spcBef>
                <a:spcPts val="1100"/>
              </a:spcBef>
              <a:defRPr b="1" sz="4800"/>
            </a:pPr>
            <a:r>
              <a:t>3,000 people were saved that day!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6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6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9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28 Notes</a:t>
            </a:r>
          </a:p>
        </p:txBody>
      </p:sp>
      <p:sp>
        <p:nvSpPr>
          <p:cNvPr id="172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4968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defRPr b="1"/>
            </a:pPr>
            <a:r>
              <a:t>The early church devoted themselves to: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Apostles’ teaching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Fellowship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Breaking of bread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Prayer</a:t>
            </a:r>
          </a:p>
          <a:p>
            <a:pPr>
              <a:lnSpc>
                <a:spcPct val="90000"/>
              </a:lnSpc>
              <a:defRPr b="1"/>
            </a:pPr>
            <a:r>
              <a:t>Apostles performed miracles in Jesus’ name</a:t>
            </a:r>
          </a:p>
          <a:p>
            <a:pPr>
              <a:lnSpc>
                <a:spcPct val="90000"/>
              </a:lnSpc>
              <a:defRPr b="1"/>
            </a:pPr>
            <a:r>
              <a:t>Christians sold possessions and gave to the poor</a:t>
            </a:r>
          </a:p>
          <a:p>
            <a:pPr>
              <a:lnSpc>
                <a:spcPct val="90000"/>
              </a:lnSpc>
              <a:defRPr b="1"/>
            </a:pPr>
            <a:r>
              <a:t>Peter &amp; John were arrested for healing in Jesus’ name and were released after telling		   others to follow Jesus.</a:t>
            </a:r>
          </a:p>
          <a:p>
            <a:pPr>
              <a:lnSpc>
                <a:spcPct val="90000"/>
              </a:lnSpc>
              <a:defRPr b="1"/>
            </a:pPr>
            <a:r>
              <a:t>The apostles were jailed but an                            angel opened the doors!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2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28 Notes</a:t>
            </a:r>
          </a:p>
        </p:txBody>
      </p:sp>
      <p:sp>
        <p:nvSpPr>
          <p:cNvPr id="175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4968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Stephen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Full of the Holy Spirit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Debated Jewish leaders &amp; they couldn’t win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Members of the Sanhedrin stoned him to death as Stephen said, “Lord, don’t hold this sin against them.”</a:t>
            </a:r>
          </a:p>
          <a:p>
            <a:pPr>
              <a:defRPr b="1"/>
            </a:pPr>
            <a:r>
              <a:t>Saul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Pharisee &amp; Roman citizen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Well educated man &amp; knowledgable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Also a tent-maker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Persecuted Christians</a:t>
            </a:r>
          </a:p>
          <a:p>
            <a:pPr lvl="2" marL="1371600" indent="-457200">
              <a:spcBef>
                <a:spcPts val="1100"/>
              </a:spcBef>
              <a:defRPr b="1" sz="4800"/>
            </a:pPr>
            <a:r>
              <a:t>A</a:t>
            </a:r>
            <a:r>
              <a:t>lso known as “The Way”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5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28 Notes</a:t>
            </a:r>
          </a:p>
        </p:txBody>
      </p:sp>
      <p:sp>
        <p:nvSpPr>
          <p:cNvPr id="178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4968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Saul to Paul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Traveling to Damascus to persecute more Christians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Jesus appears to him on the road!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Was blinded for 3 days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Ananias baptized him and Saul began to preach the Gospel of Jesus Christ!</a:t>
            </a:r>
          </a:p>
          <a:p>
            <a:pPr>
              <a:defRPr b="1"/>
            </a:pPr>
            <a:r>
              <a:t>Cornelius the Centurion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He was a Roman and wasn’t Jewish (aka Gentile)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He and his family followed Jesus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Peter baptized them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The first time Gentiles were 				welcomed into God’s family!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8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28 Notes</a:t>
            </a:r>
          </a:p>
        </p:txBody>
      </p:sp>
      <p:sp>
        <p:nvSpPr>
          <p:cNvPr id="181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4968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Peter’s arrest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Herod Agrippa I arrested him after James was killed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An angel led Peter out of the prison unharmed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Herod later was struck down by an angel because “Herod did not give praise to God.”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The church continued to grow.</a:t>
            </a:r>
          </a:p>
          <a:p>
            <a:pPr>
              <a:defRPr b="1"/>
            </a:pPr>
            <a:r>
              <a:t>Saul &amp; his mentor Barnabas started to minister to people in Antioch – where the believers were first called “Christians.”</a:t>
            </a:r>
          </a:p>
          <a:p>
            <a:pPr>
              <a:defRPr b="1"/>
            </a:pPr>
            <a:r>
              <a:t>Saul’s name changed to Paul during			    this time.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81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itle 1"/>
          <p:cNvSpPr txBox="1"/>
          <p:nvPr>
            <p:ph type="title"/>
          </p:nvPr>
        </p:nvSpPr>
        <p:spPr>
          <a:xfrm>
            <a:off x="3962400" y="1688861"/>
            <a:ext cx="16459200" cy="3067289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Under “Join the Story…”</a:t>
            </a:r>
            <a:br/>
            <a:r>
              <a:t>on the Chapter 28 worksheet</a:t>
            </a:r>
          </a:p>
        </p:txBody>
      </p:sp>
      <p:sp>
        <p:nvSpPr>
          <p:cNvPr id="184" name="Content Placeholder 2"/>
          <p:cNvSpPr txBox="1"/>
          <p:nvPr>
            <p:ph type="body" idx="1"/>
          </p:nvPr>
        </p:nvSpPr>
        <p:spPr>
          <a:xfrm>
            <a:off x="3962400" y="5121273"/>
            <a:ext cx="16459200" cy="9051927"/>
          </a:xfrm>
          <a:prstGeom prst="rect">
            <a:avLst/>
          </a:prstGeom>
        </p:spPr>
        <p:txBody>
          <a:bodyPr/>
          <a:lstStyle/>
          <a:p>
            <a:pPr/>
            <a:r>
              <a:t>Answer: What’s happened in your life that caused you to view God in a brand-new way?</a:t>
            </a:r>
          </a:p>
          <a:p>
            <a:pPr/>
            <a:r>
              <a:t>Answer: How did this story challenge or inspire you to live differently?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itle 1"/>
          <p:cNvSpPr txBox="1"/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/>
          <a:p>
            <a:pPr/>
            <a:r>
              <a:t>Is the Holy Spirit still at work in the world today? </a:t>
            </a:r>
            <a:br/>
            <a:r>
              <a:t>How have you experienced it or seen it at work?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itle 1"/>
          <p:cNvSpPr txBox="1"/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/>
          <a:p>
            <a:pPr/>
            <a:r>
              <a:t>How would you describe this first “church” of Jesus followers?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itle 1"/>
          <p:cNvSpPr txBox="1"/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/>
          <a:p>
            <a:pPr/>
            <a:r>
              <a:t>Why do you think the message of Jesus Christ spread quickly?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itle 1"/>
          <p:cNvSpPr txBox="1"/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/>
          <a:p>
            <a:pPr/>
            <a:r>
              <a:t>Why do you think the religious leaders disliked the early Christians?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itle 1"/>
          <p:cNvSpPr txBox="1"/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Questions?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itle 1"/>
          <p:cNvSpPr txBox="1"/>
          <p:nvPr>
            <p:ph type="title"/>
          </p:nvPr>
        </p:nvSpPr>
        <p:spPr>
          <a:xfrm>
            <a:off x="3962400" y="226194"/>
            <a:ext cx="16459200" cy="2286001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Upcoming Confirmation Classes</a:t>
            </a:r>
          </a:p>
        </p:txBody>
      </p:sp>
      <p:sp>
        <p:nvSpPr>
          <p:cNvPr id="197" name="Content Placeholder 2"/>
          <p:cNvSpPr txBox="1"/>
          <p:nvPr>
            <p:ph type="body" idx="1"/>
          </p:nvPr>
        </p:nvSpPr>
        <p:spPr>
          <a:xfrm>
            <a:off x="926879" y="2618853"/>
            <a:ext cx="22844346" cy="11579463"/>
          </a:xfrm>
          <a:prstGeom prst="rect">
            <a:avLst/>
          </a:prstGeom>
        </p:spPr>
        <p:txBody>
          <a:bodyPr/>
          <a:lstStyle/>
          <a:p>
            <a:pPr marL="0" indent="0" defTabSz="1572768">
              <a:spcBef>
                <a:spcPts val="0"/>
              </a:spcBef>
              <a:buSzTx/>
              <a:buFontTx/>
              <a:buNone/>
              <a:defRPr sz="7224"/>
            </a:pPr>
            <a:r>
              <a:rPr b="1"/>
              <a:t>-Apr. 20</a:t>
            </a:r>
            <a:r>
              <a:t> - EASTER! (no class)</a:t>
            </a:r>
          </a:p>
          <a:p>
            <a:pPr marL="0" indent="0" defTabSz="1572768">
              <a:spcBef>
                <a:spcPts val="0"/>
              </a:spcBef>
              <a:buSzTx/>
              <a:buFontTx/>
              <a:buNone/>
              <a:defRPr sz="7224"/>
            </a:pPr>
            <a:r>
              <a:rPr b="1"/>
              <a:t>-Apr. 27</a:t>
            </a:r>
            <a:r>
              <a:t> - Church-wide Service Project (no class)</a:t>
            </a:r>
          </a:p>
          <a:p>
            <a:pPr marL="0" indent="0" defTabSz="1572768">
              <a:spcBef>
                <a:spcPts val="0"/>
              </a:spcBef>
              <a:buSzTx/>
              <a:buFontTx/>
              <a:buNone/>
              <a:defRPr sz="7224"/>
            </a:pPr>
            <a:r>
              <a:rPr b="1"/>
              <a:t>-May 4</a:t>
            </a:r>
            <a:r>
              <a:t> - Read Chapters 29 &amp; 30 and Memorize Romans 6:23</a:t>
            </a:r>
          </a:p>
          <a:p>
            <a:pPr marL="0" indent="0" defTabSz="1572768">
              <a:spcBef>
                <a:spcPts val="0"/>
              </a:spcBef>
              <a:buSzTx/>
              <a:buFontTx/>
              <a:buNone/>
              <a:defRPr sz="7224"/>
            </a:pPr>
            <a:r>
              <a:rPr b="1"/>
              <a:t>-May 11</a:t>
            </a:r>
            <a:r>
              <a:t> - Read Chapter 31 &amp; Memorize Eph. 2:8-9</a:t>
            </a:r>
          </a:p>
          <a:p>
            <a:pPr lvl="1" marL="0" indent="393192" defTabSz="1572768">
              <a:spcBef>
                <a:spcPts val="0"/>
              </a:spcBef>
              <a:buSzTx/>
              <a:buFontTx/>
              <a:buNone/>
              <a:defRPr sz="7224"/>
            </a:pPr>
            <a:r>
              <a:t>*Kahoot Review Game</a:t>
            </a:r>
          </a:p>
          <a:p>
            <a:pPr marL="0" indent="0" defTabSz="1572768">
              <a:spcBef>
                <a:spcPts val="0"/>
              </a:spcBef>
              <a:buSzTx/>
              <a:buFontTx/>
              <a:buNone/>
              <a:defRPr b="1" sz="7224"/>
            </a:pPr>
            <a:r>
              <a:t>-May 18 - Final Test</a:t>
            </a:r>
          </a:p>
          <a:p>
            <a:pPr marL="0" indent="0" defTabSz="1572768">
              <a:spcBef>
                <a:spcPts val="0"/>
              </a:spcBef>
              <a:buSzTx/>
              <a:buFontTx/>
              <a:buNone/>
              <a:defRPr sz="7224"/>
            </a:pPr>
            <a:r>
              <a:rPr b="1"/>
              <a:t>-May 25-June 1 - </a:t>
            </a:r>
            <a:r>
              <a:t>Jr./Sr. FLY Class in the                                      FLY Room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itle 1"/>
          <p:cNvSpPr txBox="1"/>
          <p:nvPr>
            <p:ph type="title"/>
          </p:nvPr>
        </p:nvSpPr>
        <p:spPr>
          <a:xfrm>
            <a:off x="3962400" y="-152401"/>
            <a:ext cx="16459200" cy="31083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Speaking of the test…</a:t>
            </a:r>
          </a:p>
        </p:txBody>
      </p:sp>
      <p:sp>
        <p:nvSpPr>
          <p:cNvPr id="200" name="TextBox 2"/>
          <p:cNvSpPr txBox="1"/>
          <p:nvPr/>
        </p:nvSpPr>
        <p:spPr>
          <a:xfrm>
            <a:off x="3528124" y="2189309"/>
            <a:ext cx="17653659" cy="106476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marL="1485900" indent="-1485900">
              <a:buSzPct val="100000"/>
              <a:buAutoNum type="arabicPeriod" startAt="1"/>
              <a:defRPr sz="7200"/>
            </a:pPr>
            <a:r>
              <a:t>The Study Guide is available! Use it!</a:t>
            </a:r>
          </a:p>
          <a:p>
            <a:pPr marL="1485900" indent="-1485900">
              <a:buSzPct val="100000"/>
              <a:buAutoNum type="arabicPeriod" startAt="1"/>
              <a:defRPr sz="7200"/>
            </a:pPr>
            <a:r>
              <a:t>The test will be on Sun, May 18.</a:t>
            </a:r>
          </a:p>
          <a:p>
            <a:pPr marL="1485900" indent="-1485900">
              <a:buSzPct val="100000"/>
              <a:buAutoNum type="arabicPeriod" startAt="1"/>
              <a:defRPr sz="7200"/>
            </a:pPr>
            <a:r>
              <a:t>The test will include material from Lessons 1-31.</a:t>
            </a:r>
          </a:p>
          <a:p>
            <a:pPr marL="1485900" indent="-1485900">
              <a:buSzPct val="100000"/>
              <a:buAutoNum type="arabicPeriod" startAt="1"/>
              <a:defRPr sz="7200"/>
            </a:pPr>
            <a:r>
              <a:t>The test will have:</a:t>
            </a:r>
          </a:p>
          <a:p>
            <a:pPr lvl="2" marL="1485900" indent="-571500">
              <a:defRPr sz="5200"/>
            </a:pPr>
            <a:r>
              <a:t>-Matching</a:t>
            </a:r>
          </a:p>
          <a:p>
            <a:pPr lvl="2" marL="1485900" indent="-571500">
              <a:defRPr sz="5200"/>
            </a:pPr>
            <a:r>
              <a:t>-True/False</a:t>
            </a:r>
          </a:p>
          <a:p>
            <a:pPr lvl="2" marL="1485900" indent="-571500">
              <a:defRPr sz="5200"/>
            </a:pPr>
            <a:r>
              <a:t>-Multiple Choice</a:t>
            </a:r>
          </a:p>
          <a:p>
            <a:pPr lvl="2" marL="1485900" indent="-571500">
              <a:defRPr sz="5200"/>
            </a:pPr>
            <a:r>
              <a:t>-Fill in the blank</a:t>
            </a:r>
          </a:p>
          <a:p>
            <a:pPr lvl="2" marL="1485900" indent="-571500">
              <a:defRPr sz="5200"/>
            </a:pPr>
            <a:r>
              <a:t>-Short Answer</a:t>
            </a:r>
          </a:p>
          <a:p>
            <a:pPr lvl="2" marL="1485900" indent="-571500">
              <a:defRPr sz="5200"/>
            </a:pPr>
            <a:r>
              <a:t>-3 paragraph essay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TextBox 3"/>
          <p:cNvSpPr txBox="1"/>
          <p:nvPr/>
        </p:nvSpPr>
        <p:spPr>
          <a:xfrm>
            <a:off x="1838344" y="9273455"/>
            <a:ext cx="21298399" cy="35356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ctr">
              <a:defRPr b="1" i="1" sz="10800"/>
            </a:pPr>
            <a:r>
              <a:t>15 Sermon Notes &amp; 15 Service Hours </a:t>
            </a:r>
          </a:p>
          <a:p>
            <a:pPr algn="ctr">
              <a:defRPr b="1" i="1" sz="10800"/>
            </a:pPr>
            <a:r>
              <a:t>are DUE by May 1</a:t>
            </a:r>
            <a:r>
              <a:rPr baseline="31000"/>
              <a:t>st</a:t>
            </a:r>
            <a:r>
              <a:t>!</a:t>
            </a:r>
          </a:p>
        </p:txBody>
      </p:sp>
      <p:sp>
        <p:nvSpPr>
          <p:cNvPr id="204" name="TextBox 3"/>
          <p:cNvSpPr txBox="1"/>
          <p:nvPr/>
        </p:nvSpPr>
        <p:spPr>
          <a:xfrm>
            <a:off x="4425584" y="3943640"/>
            <a:ext cx="16123920" cy="52120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ctr">
              <a:defRPr b="1" sz="10800"/>
            </a:lvl1pPr>
          </a:lstStyle>
          <a:p>
            <a:pPr/>
            <a:r>
              <a:t>Sign-up to help with our Cinnamon Roll FUNdraiser on Sunday, Apr. 27!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Tough Questions_2025 white.jpg" descr="Tough Questions_2025 whit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Closing Prayers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