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Calibri"/>
      </a:defRPr>
    </a:lvl1pPr>
    <a:lvl2pPr indent="228600" defTabSz="1828800" latinLnBrk="0">
      <a:defRPr sz="2400">
        <a:latin typeface="+mn-lt"/>
        <a:ea typeface="+mn-ea"/>
        <a:cs typeface="+mn-cs"/>
        <a:sym typeface="Calibri"/>
      </a:defRPr>
    </a:lvl2pPr>
    <a:lvl3pPr indent="457200" defTabSz="1828800" latinLnBrk="0">
      <a:defRPr sz="2400">
        <a:latin typeface="+mn-lt"/>
        <a:ea typeface="+mn-ea"/>
        <a:cs typeface="+mn-cs"/>
        <a:sym typeface="Calibri"/>
      </a:defRPr>
    </a:lvl3pPr>
    <a:lvl4pPr indent="685800" defTabSz="1828800" latinLnBrk="0">
      <a:defRPr sz="2400">
        <a:latin typeface="+mn-lt"/>
        <a:ea typeface="+mn-ea"/>
        <a:cs typeface="+mn-cs"/>
        <a:sym typeface="Calibri"/>
      </a:defRPr>
    </a:lvl4pPr>
    <a:lvl5pPr indent="914400" defTabSz="1828800" latinLnBrk="0">
      <a:defRPr sz="2400">
        <a:latin typeface="+mn-lt"/>
        <a:ea typeface="+mn-ea"/>
        <a:cs typeface="+mn-cs"/>
        <a:sym typeface="Calibri"/>
      </a:defRPr>
    </a:lvl5pPr>
    <a:lvl6pPr indent="1143000" defTabSz="1828800" latinLnBrk="0">
      <a:defRPr sz="2400">
        <a:latin typeface="+mn-lt"/>
        <a:ea typeface="+mn-ea"/>
        <a:cs typeface="+mn-cs"/>
        <a:sym typeface="Calibri"/>
      </a:defRPr>
    </a:lvl6pPr>
    <a:lvl7pPr indent="1371600" defTabSz="1828800" latinLnBrk="0">
      <a:defRPr sz="2400">
        <a:latin typeface="+mn-lt"/>
        <a:ea typeface="+mn-ea"/>
        <a:cs typeface="+mn-cs"/>
        <a:sym typeface="Calibri"/>
      </a:defRPr>
    </a:lvl7pPr>
    <a:lvl8pPr indent="1600200" defTabSz="1828800" latinLnBrk="0">
      <a:defRPr sz="2400">
        <a:latin typeface="+mn-lt"/>
        <a:ea typeface="+mn-ea"/>
        <a:cs typeface="+mn-cs"/>
        <a:sym typeface="Calibri"/>
      </a:defRPr>
    </a:lvl8pPr>
    <a:lvl9pPr indent="1828800" defTabSz="1828800" latinLnBrk="0">
      <a:defRPr sz="24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xfrm>
            <a:off x="6362700" y="4910137"/>
            <a:ext cx="11658600" cy="220503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17905374" y="11270138"/>
            <a:ext cx="458827" cy="50545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099" y="-39676"/>
            <a:ext cx="18393801" cy="13795352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Welcome…"/>
          <p:cNvSpPr txBox="1"/>
          <p:nvPr/>
        </p:nvSpPr>
        <p:spPr>
          <a:xfrm>
            <a:off x="11988544" y="3178424"/>
            <a:ext cx="6750602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Apr. 6,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QUIZ</a:t>
            </a:r>
            <a:br/>
            <a:r>
              <a:t>(</a:t>
            </a:r>
            <a:r>
              <a:rPr sz="10800"/>
              <a:t>on Chapter 25)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1. Jesus’ transfiguration:</a:t>
            </a:r>
          </a:p>
        </p:txBody>
      </p:sp>
      <p:sp>
        <p:nvSpPr>
          <p:cNvPr id="111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Was similar to God revealing himself to Moses.</a:t>
            </a:r>
          </a:p>
          <a:p>
            <a:pPr marL="1028700" indent="-1028700">
              <a:buFontTx/>
              <a:buAutoNum type="alphaUcPeriod" startAt="1"/>
            </a:pPr>
            <a:r>
              <a:t>Revealed his true identity to his disciples.</a:t>
            </a:r>
          </a:p>
          <a:p>
            <a:pPr marL="1028700" indent="-1028700">
              <a:buFontTx/>
              <a:buAutoNum type="alphaUcPeriod" startAt="1"/>
            </a:pPr>
            <a:r>
              <a:t>Teaches us that the God of Sinai is visibly present in Jesus Christ.</a:t>
            </a:r>
          </a:p>
          <a:p>
            <a:pPr marL="1028700" indent="-1028700">
              <a:buFontTx/>
              <a:buAutoNum type="alphaUcPeriod" startAt="1"/>
            </a:pPr>
            <a:r>
              <a:t>All of the above.</a:t>
            </a:r>
          </a:p>
        </p:txBody>
      </p:sp>
      <p:sp>
        <p:nvSpPr>
          <p:cNvPr id="112" name="Rectangle 3"/>
          <p:cNvSpPr/>
          <p:nvPr/>
        </p:nvSpPr>
        <p:spPr>
          <a:xfrm>
            <a:off x="3657600" y="10515600"/>
            <a:ext cx="7772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627632">
              <a:defRPr sz="6942"/>
            </a:lvl1pPr>
          </a:lstStyle>
          <a:p>
            <a:pPr/>
            <a:r>
              <a:t>2. The Jews expected the coming Messiah to:</a:t>
            </a:r>
          </a:p>
        </p:txBody>
      </p:sp>
      <p:sp>
        <p:nvSpPr>
          <p:cNvPr id="115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Battle their Roman occupiers.</a:t>
            </a:r>
          </a:p>
          <a:p>
            <a:pPr marL="1028700" indent="-1028700">
              <a:buFontTx/>
              <a:buAutoNum type="alphaUcPeriod" startAt="1"/>
            </a:pPr>
            <a:r>
              <a:t>Be their new earthly king.</a:t>
            </a:r>
          </a:p>
          <a:p>
            <a:pPr marL="1028700" indent="-1028700">
              <a:buFontTx/>
              <a:buAutoNum type="alphaUcPeriod" startAt="1"/>
            </a:pPr>
            <a:r>
              <a:t>Begin a time of everlasting peace.</a:t>
            </a:r>
          </a:p>
          <a:p>
            <a:pPr marL="1028700" indent="-1028700">
              <a:buFontTx/>
              <a:buAutoNum type="alphaUcPeriod" startAt="1"/>
            </a:pPr>
            <a:r>
              <a:t>All of the above.</a:t>
            </a:r>
          </a:p>
        </p:txBody>
      </p:sp>
      <p:sp>
        <p:nvSpPr>
          <p:cNvPr id="116" name="Rectangle 3"/>
          <p:cNvSpPr/>
          <p:nvPr/>
        </p:nvSpPr>
        <p:spPr>
          <a:xfrm>
            <a:off x="3657600" y="8686800"/>
            <a:ext cx="7772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3. Jesus _____ when he heard ________ had died.</a:t>
            </a:r>
          </a:p>
        </p:txBody>
      </p:sp>
      <p:sp>
        <p:nvSpPr>
          <p:cNvPr id="119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Wept, John</a:t>
            </a:r>
          </a:p>
          <a:p>
            <a:pPr marL="1028700" indent="-1028700">
              <a:buFontTx/>
              <a:buAutoNum type="alphaUcPeriod" startAt="1"/>
            </a:pPr>
            <a:r>
              <a:t>Celebrated, Joseph</a:t>
            </a:r>
          </a:p>
          <a:p>
            <a:pPr marL="1028700" indent="-1028700">
              <a:buFontTx/>
              <a:buAutoNum type="alphaUcPeriod" startAt="1"/>
            </a:pPr>
            <a:r>
              <a:t>Wept, Lazarus</a:t>
            </a:r>
          </a:p>
          <a:p>
            <a:pPr marL="1028700" indent="-1028700">
              <a:buFontTx/>
              <a:buAutoNum type="alphaUcPeriod" startAt="1"/>
            </a:pPr>
            <a:r>
              <a:t>Slept, John</a:t>
            </a:r>
          </a:p>
        </p:txBody>
      </p:sp>
      <p:sp>
        <p:nvSpPr>
          <p:cNvPr id="120" name="Rectangle 3"/>
          <p:cNvSpPr/>
          <p:nvPr/>
        </p:nvSpPr>
        <p:spPr>
          <a:xfrm>
            <a:off x="3657600" y="7467600"/>
            <a:ext cx="7772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4. Jesus travelled to _______ to celebrate _______.</a:t>
            </a:r>
          </a:p>
        </p:txBody>
      </p:sp>
      <p:sp>
        <p:nvSpPr>
          <p:cNvPr id="123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Jerusalem, Passover</a:t>
            </a:r>
          </a:p>
          <a:p>
            <a:pPr marL="1028700" indent="-1028700">
              <a:buFontTx/>
              <a:buAutoNum type="alphaUcPeriod" startAt="1"/>
            </a:pPr>
            <a:r>
              <a:t>Bethlehem, Lord’s Supper</a:t>
            </a:r>
          </a:p>
          <a:p>
            <a:pPr marL="1028700" indent="-1028700">
              <a:buFontTx/>
              <a:buAutoNum type="alphaUcPeriod" startAt="1"/>
            </a:pPr>
            <a:r>
              <a:t>Nazareth, Passover</a:t>
            </a:r>
          </a:p>
          <a:p>
            <a:pPr marL="1028700" indent="-1028700">
              <a:buFontTx/>
              <a:buAutoNum type="alphaUcPeriod" startAt="1"/>
            </a:pPr>
            <a:r>
              <a:t>Bethany, Christmas</a:t>
            </a:r>
          </a:p>
        </p:txBody>
      </p:sp>
      <p:sp>
        <p:nvSpPr>
          <p:cNvPr id="124" name="Rectangle 3"/>
          <p:cNvSpPr/>
          <p:nvPr/>
        </p:nvSpPr>
        <p:spPr>
          <a:xfrm>
            <a:off x="3657600" y="5181600"/>
            <a:ext cx="8991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5. “Hosanna” means: </a:t>
            </a:r>
          </a:p>
        </p:txBody>
      </p:sp>
      <p:sp>
        <p:nvSpPr>
          <p:cNvPr id="127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Amen</a:t>
            </a:r>
          </a:p>
          <a:p>
            <a:pPr marL="1028700" indent="-1028700">
              <a:buFontTx/>
              <a:buAutoNum type="alphaUcPeriod" startAt="1"/>
            </a:pPr>
            <a:r>
              <a:t>Save</a:t>
            </a:r>
          </a:p>
          <a:p>
            <a:pPr marL="1028700" indent="-1028700">
              <a:buFontTx/>
              <a:buAutoNum type="alphaUcPeriod" startAt="1"/>
            </a:pPr>
            <a:r>
              <a:t>Emmanuel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28" name="Rectangle 3"/>
          <p:cNvSpPr/>
          <p:nvPr/>
        </p:nvSpPr>
        <p:spPr>
          <a:xfrm>
            <a:off x="3657600" y="64008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609344">
              <a:defRPr sz="6864"/>
            </a:lvl1pPr>
          </a:lstStyle>
          <a:p>
            <a:pPr/>
            <a:r>
              <a:t>6. Why did Jesus clear out the Temple courts?</a:t>
            </a:r>
          </a:p>
        </p:txBody>
      </p:sp>
      <p:sp>
        <p:nvSpPr>
          <p:cNvPr id="131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To sacrifice a lamb</a:t>
            </a:r>
          </a:p>
          <a:p>
            <a:pPr marL="1028700" indent="-1028700">
              <a:buFontTx/>
              <a:buAutoNum type="alphaUcPeriod" startAt="1"/>
            </a:pPr>
            <a:r>
              <a:t>To celebrate Passover</a:t>
            </a:r>
          </a:p>
          <a:p>
            <a:pPr marL="1028700" indent="-1028700">
              <a:buFontTx/>
              <a:buAutoNum type="alphaUcPeriod" startAt="1"/>
            </a:pPr>
            <a:r>
              <a:t>People were robbing others</a:t>
            </a:r>
          </a:p>
          <a:p>
            <a:pPr marL="1028700" indent="-1028700">
              <a:buFontTx/>
              <a:buAutoNum type="alphaUcPeriod" startAt="1"/>
            </a:pPr>
            <a:r>
              <a:t>People were worshiping a golden calf</a:t>
            </a:r>
          </a:p>
        </p:txBody>
      </p:sp>
      <p:sp>
        <p:nvSpPr>
          <p:cNvPr id="132" name="Rectangle 3"/>
          <p:cNvSpPr/>
          <p:nvPr/>
        </p:nvSpPr>
        <p:spPr>
          <a:xfrm>
            <a:off x="3657600" y="7467600"/>
            <a:ext cx="114300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This Week’s</a:t>
            </a:r>
            <a:br/>
            <a:r>
              <a:t>Memory Work:</a:t>
            </a:r>
            <a:br/>
            <a:r>
              <a:rPr u="sng"/>
              <a:t>John 14:6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John 14:6 Notes</a:t>
            </a:r>
          </a:p>
        </p:txBody>
      </p:sp>
      <p:sp>
        <p:nvSpPr>
          <p:cNvPr id="137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300"/>
              </a:spcBef>
              <a:defRPr b="1" sz="5800"/>
            </a:pPr>
            <a:r>
              <a:t>Jesus is speaking to his disciples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b="1" sz="5800"/>
            </a:pPr>
            <a:r>
              <a:t>“I am”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b="1" sz="5000"/>
            </a:pPr>
            <a:r>
              <a:t>Another “I am” statement of identity from Jesus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b="1" sz="5800"/>
            </a:pPr>
            <a:r>
              <a:t>“The Way”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b="1" sz="5000"/>
            </a:pPr>
            <a:r>
              <a:t>The way to God.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b="1" sz="5000"/>
            </a:pPr>
            <a:r>
              <a:t>Jesus is not one of many ways to God.  There is only ONE WAY = Jesus Christ!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b="1" sz="5000"/>
            </a:pPr>
            <a:r>
              <a:t>In the early Church, Christianity was sometimes called “The Way”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b="1" sz="5800"/>
            </a:pPr>
            <a:r>
              <a:t>“The Truth”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b="1" sz="5000"/>
            </a:pPr>
            <a:r>
              <a:t>Not worldly lies, but heavenly Truth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b="1" sz="5800"/>
            </a:pPr>
            <a:r>
              <a:t>“The Life”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b="1" sz="5000"/>
            </a:pPr>
            <a:r>
              <a:t>Eternal life is a gift through Jesus!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y2mate.com - THE STORY Chapter 26 THE HOUR OF DARKNESS_480p.mp4" descr="y2mate.com - THE STORY Chapter 26 THE HOUR OF DARKNESS_480p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9525" y="-1"/>
            <a:ext cx="2440305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32" fill="hold"/>
                                        <p:tgtEl>
                                          <p:spTgt spid="1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39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3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3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26.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26 Notes</a:t>
            </a:r>
          </a:p>
        </p:txBody>
      </p:sp>
      <p:sp>
        <p:nvSpPr>
          <p:cNvPr id="144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8016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Passover meal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Jesus washed his disciples feet.  Why?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“Wash one another’s feet.  I have set you an example.”</a:t>
            </a:r>
          </a:p>
          <a:p>
            <a:pPr lvl="2" marL="1371600" indent="-457200">
              <a:spcBef>
                <a:spcPts val="1100"/>
              </a:spcBef>
              <a:defRPr b="1" sz="4800"/>
            </a:pPr>
            <a:r>
              <a:t>Serve &amp; love your neighbors!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Judas leaves the table (is about to betray Jesus)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Jesus institutes a New Covenant</a:t>
            </a:r>
          </a:p>
          <a:p>
            <a:pPr lvl="2" marL="1371600" indent="-457200">
              <a:spcBef>
                <a:spcPts val="1100"/>
              </a:spcBef>
              <a:defRPr b="1" sz="4800"/>
            </a:pPr>
            <a:r>
              <a:t>Bread = Christ’s body</a:t>
            </a:r>
          </a:p>
          <a:p>
            <a:pPr lvl="2" marL="1371600" indent="-457200">
              <a:spcBef>
                <a:spcPts val="1100"/>
              </a:spcBef>
              <a:defRPr b="1" sz="4800"/>
            </a:pPr>
            <a:r>
              <a:t>Wine = Christ’s blood</a:t>
            </a:r>
          </a:p>
          <a:p>
            <a:pPr lvl="2" marL="1371600" indent="-457200">
              <a:spcBef>
                <a:spcPts val="1100"/>
              </a:spcBef>
              <a:defRPr b="1" sz="4800"/>
            </a:pPr>
            <a:r>
              <a:t>Broken &amp; shed for us for the forgiveness of our sins!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Promises to prepare rooms in heaven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Promises to send the Holy Spirit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Predicts betrayals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4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7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378146">
            <a:off x="2438400" y="-6146800"/>
            <a:ext cx="19545300" cy="26060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0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0" y="-508002"/>
            <a:ext cx="10668000" cy="14224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3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97528" y="3200400"/>
            <a:ext cx="6788944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48500" y="0"/>
            <a:ext cx="10287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7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97528" y="3200400"/>
            <a:ext cx="6788944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48500" y="300000"/>
            <a:ext cx="102870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26 Notes</a:t>
            </a:r>
          </a:p>
        </p:txBody>
      </p:sp>
      <p:sp>
        <p:nvSpPr>
          <p:cNvPr id="162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8016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Mount of Olives/Garden of Gethsemane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Jesus’ prayer to his Father (pgs. 372-373)</a:t>
            </a:r>
          </a:p>
          <a:p>
            <a:pPr lvl="2" marL="1371600" indent="-457200">
              <a:spcBef>
                <a:spcPts val="1300"/>
              </a:spcBef>
              <a:defRPr b="1" sz="5600"/>
            </a:pPr>
            <a:r>
              <a:t>Cup = a symbol of deep sorrow and suffering</a:t>
            </a:r>
            <a:endParaRPr sz="4800"/>
          </a:p>
          <a:p>
            <a:pPr lvl="2" marL="1371600" indent="-457200">
              <a:spcBef>
                <a:spcPts val="1300"/>
              </a:spcBef>
              <a:defRPr b="1" sz="5600"/>
            </a:pPr>
            <a:r>
              <a:t>Refers to his Father’s face being turned away from him when “he who had no sin was made sin” for all people.</a:t>
            </a:r>
            <a:endParaRPr sz="4800"/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Disciples kept falling asleep 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Judas and armed men show up and arrest Jesus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Peter cuts off the right ear of a high priests’ servant</a:t>
            </a:r>
          </a:p>
          <a:p>
            <a:pPr lvl="2" marL="1371600" indent="-457200">
              <a:spcBef>
                <a:spcPts val="1300"/>
              </a:spcBef>
              <a:defRPr b="1" sz="5600"/>
            </a:pPr>
            <a:r>
              <a:t>Jesus heals his ear.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26 Notes</a:t>
            </a:r>
          </a:p>
        </p:txBody>
      </p:sp>
      <p:sp>
        <p:nvSpPr>
          <p:cNvPr id="165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8016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J</a:t>
            </a:r>
            <a:r>
              <a:t>e</a:t>
            </a:r>
            <a:r>
              <a:t>sus taken to Caiaphas the high priest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Sanhedrin = Jewish chief priests, elders, and teachers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71 members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Under Roman jurisdiction, but couldn’t sentence people to death</a:t>
            </a:r>
          </a:p>
          <a:p>
            <a:pPr>
              <a:defRPr b="1"/>
            </a:pPr>
            <a:r>
              <a:t>Peter denied Jesus 3 times before the rooster crowed.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How have you denied Jesus?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We deny him every time we sin.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Christ forgave Peter and forgives us.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26 Notes</a:t>
            </a:r>
          </a:p>
        </p:txBody>
      </p:sp>
      <p:sp>
        <p:nvSpPr>
          <p:cNvPr id="168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8016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b="1"/>
            </a:pPr>
            <a:r>
              <a:t>Judas felt guilty and remorseful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Returned the 30 silver coins to the chief priests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Hanged himself</a:t>
            </a:r>
          </a:p>
          <a:p>
            <a:pPr>
              <a:lnSpc>
                <a:spcPct val="90000"/>
              </a:lnSpc>
              <a:defRPr b="1"/>
            </a:pPr>
            <a:r>
              <a:t>Pontius Pilate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Prefect of the Roman province of Judea (26-36 AD)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If he refused to condemn Jesus, Jewish accusers would portray him as no friend of Caesar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If he sentenced Jesus to death, he’d be going against his judicial views and cave in to the people he despise.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He questioned Jesus himself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“My kingdom is not of this world.”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Sentenced Jesus to be crucified.</a:t>
            </a:r>
          </a:p>
          <a:p>
            <a:pPr lvl="2" marL="1371600" indent="-457200">
              <a:lnSpc>
                <a:spcPct val="90000"/>
              </a:lnSpc>
              <a:spcBef>
                <a:spcPts val="1100"/>
              </a:spcBef>
              <a:defRPr b="1" sz="4800"/>
            </a:pPr>
            <a:r>
              <a:t>Or did we??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8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1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2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26 Notes</a:t>
            </a:r>
          </a:p>
        </p:txBody>
      </p:sp>
      <p:sp>
        <p:nvSpPr>
          <p:cNvPr id="174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8016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b="1"/>
            </a:pPr>
            <a:r>
              <a:t>On the cross</a:t>
            </a:r>
            <a:r>
              <a:t>…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What did Jesus say while on the cross? (pg. 378)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“Father, forgive them, for they do not know what they are doing.”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He’s talking about the soldiers... </a:t>
            </a:r>
            <a:r>
              <a:t>A</a:t>
            </a:r>
            <a:r>
              <a:t>nd all people, including you and me!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Crucified with two other criminials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Read pgs. 379-380</a:t>
            </a:r>
          </a:p>
          <a:p>
            <a:pPr>
              <a:lnSpc>
                <a:spcPct val="90000"/>
              </a:lnSpc>
              <a:defRPr b="1"/>
            </a:pPr>
            <a:r>
              <a:t>What happened when Jesus died?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Temple curtain tore in half – top to bottom!  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60’ tall x 30’ wide x 4” thick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b="1" sz="5600"/>
            </a:pPr>
            <a:r>
              <a:t>Symbolized Christ’s opening the way			directly to God!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4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Join the Story</a:t>
            </a:r>
            <a:r>
              <a:t>…</a:t>
            </a:r>
            <a:br/>
            <a:r>
              <a:t>Answer: “How is Jesus’ sacrifice meaningful to you?”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Discussion Questions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0800"/>
            </a:pPr>
            <a:r>
              <a:t>Why do you think the crowds turned against Jesus so quickly, when only a few days before they were praising him as he entered </a:t>
            </a:r>
            <a:br/>
            <a:r>
              <a:t>Jerusalem?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/>
            </a:pPr>
            <a:r>
              <a:t>How did Jesus’ followers respond to the tragic</a:t>
            </a:r>
            <a:br/>
            <a:r>
              <a:t>events? How do you think you would’ve responded?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/>
            </a:pPr>
            <a:r>
              <a:t>What implications does Jesus’ death on the cross</a:t>
            </a:r>
            <a:br/>
            <a:r>
              <a:t>have for your life?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/>
            </a:pPr>
            <a:r>
              <a:t>What do you learn about God’s love through these</a:t>
            </a:r>
            <a:br/>
            <a:r>
              <a:t>events?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TextBox 3"/>
          <p:cNvSpPr txBox="1"/>
          <p:nvPr/>
        </p:nvSpPr>
        <p:spPr>
          <a:xfrm>
            <a:off x="3749040" y="4114800"/>
            <a:ext cx="17038320" cy="58597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 u="sng"/>
            </a:pPr>
            <a:r>
              <a:t>Upcoming Confirmation Classes:</a:t>
            </a:r>
          </a:p>
          <a:p>
            <a:pPr>
              <a:defRPr sz="9000"/>
            </a:pPr>
            <a:r>
              <a:t>-Read Chs. 27 &amp; 28 and Memorize Matt. 28:19-20 for Apr. 13</a:t>
            </a:r>
          </a:p>
          <a:p>
            <a:pPr>
              <a:defRPr sz="9000"/>
            </a:pPr>
            <a:r>
              <a:t>-NO CLASS on Easter Sunday (4/20)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TextBox 3"/>
          <p:cNvSpPr txBox="1"/>
          <p:nvPr/>
        </p:nvSpPr>
        <p:spPr>
          <a:xfrm>
            <a:off x="1838344" y="9273455"/>
            <a:ext cx="21298399" cy="35356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ctr">
              <a:defRPr b="1" i="1" sz="10800"/>
            </a:pPr>
            <a:r>
              <a:t>15 Sermon Notes &amp; 15 Service Hours </a:t>
            </a:r>
          </a:p>
          <a:p>
            <a:pPr algn="ctr">
              <a:defRPr b="1" i="1" sz="10800"/>
            </a:pPr>
            <a:r>
              <a:t>are DUE by May 1</a:t>
            </a:r>
            <a:r>
              <a:rPr baseline="31000"/>
              <a:t>st</a:t>
            </a:r>
            <a:r>
              <a:t>!</a:t>
            </a:r>
          </a:p>
        </p:txBody>
      </p:sp>
      <p:sp>
        <p:nvSpPr>
          <p:cNvPr id="193" name="TextBox 3"/>
          <p:cNvSpPr txBox="1"/>
          <p:nvPr/>
        </p:nvSpPr>
        <p:spPr>
          <a:xfrm>
            <a:off x="4425584" y="3943640"/>
            <a:ext cx="16123920" cy="5212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ctr">
              <a:defRPr b="1" sz="10800"/>
            </a:lvl1pPr>
          </a:lstStyle>
          <a:p>
            <a:pPr/>
            <a:r>
              <a:t>Sign-up to help with our Cinnamon Roll FUNdraiser on Sunday, Apr. 27!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Tough Questions_2025 white.jpg" descr="Tough Questions_2025 whit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