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8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9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0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4.jpeg"/><Relationship Id="rId4" Type="http://schemas.openxmlformats.org/officeDocument/2006/relationships/image" Target="../media/image17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Mar. 30,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Jesus’ parables point out: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 central truth about God’s Kingdom</a:t>
            </a:r>
          </a:p>
          <a:p>
            <a:pPr marL="1028700" indent="-1028700">
              <a:buFontTx/>
              <a:buAutoNum type="alphaUcPeriod" startAt="1"/>
            </a:pPr>
            <a:r>
              <a:t>Jesus is the Bread of Life</a:t>
            </a:r>
          </a:p>
          <a:p>
            <a:pPr marL="1028700" indent="-1028700">
              <a:buFontTx/>
              <a:buAutoNum type="alphaUcPeriod" startAt="1"/>
            </a:pPr>
            <a:r>
              <a:t>John the Baptist was the last prophet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810000" y="5181600"/>
            <a:ext cx="14325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82495">
              <a:defRPr sz="7176"/>
            </a:lvl1pPr>
          </a:lstStyle>
          <a:p>
            <a:pPr/>
            <a:r>
              <a:t>2. Jesus’ Sermon on the Mount begins with: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 calling to be the salt of the world</a:t>
            </a:r>
          </a:p>
          <a:p>
            <a:pPr marL="1028700" indent="-1028700">
              <a:buFontTx/>
              <a:buAutoNum type="alphaUcPeriod" startAt="1"/>
            </a:pPr>
            <a:r>
              <a:t>9 Beatitudes</a:t>
            </a:r>
          </a:p>
          <a:p>
            <a:pPr marL="1028700" indent="-1028700">
              <a:buFontTx/>
              <a:buAutoNum type="alphaUcPeriod" startAt="1"/>
            </a:pPr>
            <a:r>
              <a:t>A calling to be the light of the world</a:t>
            </a:r>
          </a:p>
          <a:p>
            <a:pPr marL="1028700" indent="-1028700">
              <a:buFontTx/>
              <a:buAutoNum type="alphaUcPeriod" startAt="1"/>
            </a:pPr>
            <a:r>
              <a:t>Jesus offering his life for all people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810000" y="6400800"/>
            <a:ext cx="6248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What demon possessed animals rushed down a cliff to their deaths?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Cows</a:t>
            </a:r>
          </a:p>
          <a:p>
            <a:pPr marL="1028700" indent="-1028700">
              <a:buFontTx/>
              <a:buAutoNum type="alphaUcPeriod" startAt="1"/>
            </a:pPr>
            <a:r>
              <a:t>Roosters</a:t>
            </a:r>
          </a:p>
          <a:p>
            <a:pPr marL="1028700" indent="-1028700">
              <a:buFontTx/>
              <a:buAutoNum type="alphaUcPeriod" startAt="1"/>
            </a:pPr>
            <a:r>
              <a:t>Pigs</a:t>
            </a:r>
          </a:p>
          <a:p>
            <a:pPr marL="1028700" indent="-1028700">
              <a:buFontTx/>
              <a:buAutoNum type="alphaUcPeriod" startAt="1"/>
            </a:pPr>
            <a:r>
              <a:t>Donkeys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810000" y="76200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Which disciple tried to walk on water with Jesus?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Andrew</a:t>
            </a:r>
          </a:p>
          <a:p>
            <a:pPr marL="1028700" indent="-1028700">
              <a:buFontTx/>
              <a:buAutoNum type="alphaUcPeriod" startAt="1"/>
            </a:pPr>
            <a:r>
              <a:t>James</a:t>
            </a:r>
          </a:p>
          <a:p>
            <a:pPr marL="1028700" indent="-1028700">
              <a:buFontTx/>
              <a:buAutoNum type="alphaUcPeriod" startAt="1"/>
            </a:pPr>
            <a:r>
              <a:t>John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810000" y="86868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What did Jesus use to feed 5,000 men + women &amp; children?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5 loaves of bread</a:t>
            </a:r>
          </a:p>
          <a:p>
            <a:pPr marL="1028700" indent="-1028700">
              <a:buFontTx/>
              <a:buAutoNum type="alphaUcPeriod" startAt="1"/>
            </a:pPr>
            <a:r>
              <a:t>2 fish</a:t>
            </a:r>
          </a:p>
          <a:p>
            <a:pPr marL="1028700" indent="-1028700">
              <a:buFontTx/>
              <a:buAutoNum type="alphaUcPeriod" startAt="1"/>
            </a:pPr>
            <a:r>
              <a:t>20 loaves</a:t>
            </a:r>
          </a:p>
          <a:p>
            <a:pPr marL="1028700" indent="-1028700">
              <a:buFontTx/>
              <a:buAutoNum type="alphaUcPeriod" startAt="1"/>
            </a:pPr>
            <a:r>
              <a:t>Both A &amp; B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8686800"/>
            <a:ext cx="5638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/>
          <a:p>
            <a:pPr algn="l" defTabSz="1572768">
              <a:defRPr sz="6708"/>
            </a:pPr>
            <a:r>
              <a:t>6. Jesus told his followers they must eat his flesh and</a:t>
            </a:r>
            <a:r>
              <a:t>…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Walk on water</a:t>
            </a:r>
          </a:p>
          <a:p>
            <a:pPr marL="1028700" indent="-1028700">
              <a:buFontTx/>
              <a:buAutoNum type="alphaUcPeriod" startAt="1"/>
            </a:pPr>
            <a:r>
              <a:t>Drink his blood</a:t>
            </a:r>
          </a:p>
          <a:p>
            <a:pPr marL="1028700" indent="-1028700">
              <a:buFontTx/>
              <a:buAutoNum type="alphaUcPeriod" startAt="1"/>
            </a:pPr>
            <a:r>
              <a:t>Fish in Galilee</a:t>
            </a:r>
          </a:p>
          <a:p>
            <a:pPr marL="1028700" indent="-1028700">
              <a:buFontTx/>
              <a:buAutoNum type="alphaUcPeriod" startAt="1"/>
            </a:pPr>
            <a:r>
              <a:t>Walk to Jerusalem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810000" y="6400800"/>
            <a:ext cx="701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3200"/>
            </a:pPr>
            <a:r>
              <a:t> Memory Work:</a:t>
            </a:r>
            <a:br/>
            <a:r>
              <a:t> John 11:25-26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 video:</a:t>
            </a:r>
            <a:br/>
            <a:r>
              <a:rPr b="0" i="1"/>
              <a:t>Jesus, the Son of God</a:t>
            </a:r>
            <a:br>
              <a:rPr b="0" i="1"/>
            </a:br>
            <a:br>
              <a:rPr b="0" i="1"/>
            </a:br>
            <a:r>
              <a:t>How many Bible stories can you spot in</a:t>
            </a:r>
            <a:br/>
            <a:r>
              <a:t>the film?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THE STORY Chapter 25 Jesus the Son Of God!!.mp4" descr="THE STORY Chapter 25 Jesus the Son Of God!!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34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34400" y="-48234"/>
            <a:ext cx="8991600" cy="137642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Box 4"/>
          <p:cNvSpPr txBox="1"/>
          <p:nvPr/>
        </p:nvSpPr>
        <p:spPr>
          <a:xfrm>
            <a:off x="3596639" y="762000"/>
            <a:ext cx="7166542" cy="2418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7200"/>
            </a:pPr>
            <a:r>
              <a:t>Mt. Tabor</a:t>
            </a:r>
          </a:p>
          <a:p>
            <a:pPr>
              <a:defRPr sz="7200"/>
            </a:pPr>
            <a:r>
              <a:t>Elevation: 1,886 ft.</a:t>
            </a:r>
          </a:p>
        </p:txBody>
      </p:sp>
      <p:sp>
        <p:nvSpPr>
          <p:cNvPr id="147" name="TextBox 5"/>
          <p:cNvSpPr txBox="1"/>
          <p:nvPr/>
        </p:nvSpPr>
        <p:spPr>
          <a:xfrm>
            <a:off x="13502639" y="1219200"/>
            <a:ext cx="6372395" cy="104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5600"/>
            </a:lvl1pPr>
          </a:lstStyle>
          <a:p>
            <a:pPr/>
            <a:r>
              <a:t>Jesus’ Transfiguration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7999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xtBox 4"/>
          <p:cNvSpPr txBox="1"/>
          <p:nvPr/>
        </p:nvSpPr>
        <p:spPr>
          <a:xfrm>
            <a:off x="4206239" y="1066800"/>
            <a:ext cx="16190636" cy="104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5600"/>
            </a:lvl1pPr>
          </a:lstStyle>
          <a:p>
            <a:pPr/>
            <a:r>
              <a:t>“while he was speaking, a bright cloud covered them…”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25 Notes</a:t>
            </a:r>
          </a:p>
        </p:txBody>
      </p:sp>
      <p:sp>
        <p:nvSpPr>
          <p:cNvPr id="15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Transfiguration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Connection back to God revealing Himself to Moses at Mt. Sinai in the Old Testament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Jesus reveals His true identity to the disciples on Mt. Tabor.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Upper Story Connection: </a:t>
            </a:r>
            <a:r>
              <a:rPr b="0"/>
              <a:t>the God of Sinai is visibly present among His people in the person of Jesus!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the Father repeats His kingly coronation.</a:t>
            </a:r>
          </a:p>
          <a:p>
            <a:pPr>
              <a:defRPr b="1"/>
            </a:pPr>
            <a:r>
              <a:t>Jesus predicts His death &amp; resurrection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Multiple times throughout the Gospels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Yet, the disciples didn’t understand			   until after His resurrection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25 Notes</a:t>
            </a:r>
          </a:p>
        </p:txBody>
      </p:sp>
      <p:sp>
        <p:nvSpPr>
          <p:cNvPr id="15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Jews expected the coming Messiah to: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Battle their Roman occupiers as a warrior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Be their new earthly king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Start a time of everlasting and universal peace</a:t>
            </a:r>
          </a:p>
          <a:p>
            <a:pPr>
              <a:defRPr b="1"/>
            </a:pPr>
            <a:r>
              <a:t>When Jesus didn’t meet their expectations, Pharisees and other Jewish leaders considered him a dangerous and misleading teacher.</a:t>
            </a:r>
          </a:p>
          <a:p>
            <a:pPr>
              <a:defRPr b="1"/>
            </a:pPr>
            <a:r>
              <a:t>Jesus’ many claims of identity – some examples: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From above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Existed before Abraham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Believers will never die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TextBox 8"/>
          <p:cNvSpPr txBox="1"/>
          <p:nvPr/>
        </p:nvSpPr>
        <p:spPr>
          <a:xfrm>
            <a:off x="9845040" y="1066800"/>
            <a:ext cx="4867196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Lazarus’ Tomb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3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25 Notes</a:t>
            </a:r>
          </a:p>
        </p:txBody>
      </p:sp>
      <p:sp>
        <p:nvSpPr>
          <p:cNvPr id="17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Jesus is on His way to celebrate the Passover in Jerusalem.  The village of Bethany is 2 miles from Jerusalem.</a:t>
            </a:r>
          </a:p>
        </p:txBody>
      </p:sp>
      <p:pic>
        <p:nvPicPr>
          <p:cNvPr id="178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rcRect l="0" t="58203" r="0" b="18609"/>
          <a:stretch>
            <a:fillRect/>
          </a:stretch>
        </p:blipFill>
        <p:spPr>
          <a:xfrm>
            <a:off x="1371600" y="4876800"/>
            <a:ext cx="20726400" cy="73569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25 Notes</a:t>
            </a:r>
          </a:p>
        </p:txBody>
      </p:sp>
      <p:sp>
        <p:nvSpPr>
          <p:cNvPr id="18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Connections from Lazarus to us today:</a:t>
            </a:r>
          </a:p>
          <a:p>
            <a:pPr lvl="1" marL="1028700" indent="-571500">
              <a:defRPr b="1"/>
            </a:pPr>
            <a:r>
              <a:t>Jesus wept.</a:t>
            </a:r>
            <a:endParaRPr sz="5600"/>
          </a:p>
          <a:p>
            <a:pPr lvl="2" marL="1371600" indent="-457200">
              <a:spcBef>
                <a:spcPts val="1300"/>
              </a:spcBef>
              <a:defRPr sz="5600"/>
            </a:pPr>
            <a:r>
              <a:t>Why would Jesus cry?</a:t>
            </a:r>
            <a:endParaRPr sz="4800"/>
          </a:p>
          <a:p>
            <a:pPr lvl="2" marL="1371600" indent="-457200">
              <a:spcBef>
                <a:spcPts val="1300"/>
              </a:spcBef>
              <a:defRPr sz="5600"/>
            </a:pPr>
            <a:r>
              <a:t>Does Jesus cry with you?</a:t>
            </a:r>
            <a:endParaRPr sz="4800"/>
          </a:p>
          <a:p>
            <a:pPr lvl="3" marL="1828800" indent="-457200">
              <a:spcBef>
                <a:spcPts val="1300"/>
              </a:spcBef>
              <a:defRPr sz="5600"/>
            </a:pPr>
            <a:r>
              <a:t>YES!!  He knows your pain and comforts you!</a:t>
            </a:r>
            <a:endParaRPr sz="4000"/>
          </a:p>
          <a:p>
            <a:pPr lvl="1" marL="1028700" indent="-571500">
              <a:defRPr b="1"/>
            </a:pPr>
            <a:r>
              <a:t>Jesus spent time with his friends.</a:t>
            </a:r>
            <a:endParaRPr sz="5600"/>
          </a:p>
          <a:p>
            <a:pPr lvl="2" marL="1371600" indent="-457200">
              <a:spcBef>
                <a:spcPts val="1300"/>
              </a:spcBef>
              <a:defRPr sz="5600"/>
            </a:pPr>
            <a:r>
              <a:t>Does Jesus call you a friend?</a:t>
            </a:r>
            <a:endParaRPr sz="4800"/>
          </a:p>
          <a:p>
            <a:pPr lvl="3" marL="1828800" indent="-457200">
              <a:spcBef>
                <a:spcPts val="1300"/>
              </a:spcBef>
              <a:defRPr sz="5600"/>
            </a:pPr>
            <a:r>
              <a:t>YES!!  He is with you forever – as your friend!</a:t>
            </a:r>
            <a:endParaRPr sz="4000"/>
          </a:p>
          <a:p>
            <a:pPr lvl="1" marL="1028700" indent="-571500">
              <a:defRPr b="1"/>
            </a:pPr>
            <a:r>
              <a:t>Jesus offers life.</a:t>
            </a:r>
            <a:endParaRPr sz="5600"/>
          </a:p>
          <a:p>
            <a:pPr lvl="2" marL="1371600" indent="-457200">
              <a:spcBef>
                <a:spcPts val="1300"/>
              </a:spcBef>
              <a:defRPr sz="5600"/>
            </a:pPr>
            <a:r>
              <a:t>His life is your life!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9"/>
          <p:cNvSpPr txBox="1"/>
          <p:nvPr/>
        </p:nvSpPr>
        <p:spPr>
          <a:xfrm>
            <a:off x="3596639" y="609600"/>
            <a:ext cx="11023919" cy="31546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b="1" sz="6400"/>
            </a:pPr>
            <a:r>
              <a:t>“Go to the village ahead of you, </a:t>
            </a:r>
          </a:p>
          <a:p>
            <a:pPr>
              <a:defRPr b="1" sz="6400"/>
            </a:pPr>
            <a:r>
              <a:t>and just as you enter it, </a:t>
            </a:r>
          </a:p>
          <a:p>
            <a:pPr>
              <a:defRPr b="1" sz="6400"/>
            </a:pPr>
            <a:r>
              <a:t>you will find a colt tied there…”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Box 10"/>
          <p:cNvSpPr txBox="1"/>
          <p:nvPr/>
        </p:nvSpPr>
        <p:spPr>
          <a:xfrm>
            <a:off x="7406639" y="609600"/>
            <a:ext cx="9542235" cy="191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5600"/>
            </a:pPr>
            <a:r>
              <a:t>“Hosanna!  Blessed is he who </a:t>
            </a:r>
          </a:p>
          <a:p>
            <a:pPr>
              <a:defRPr sz="5600"/>
            </a:pPr>
            <a:r>
              <a:t>comes in the name of the Lord!”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48499" y="1200000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1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48500" y="300000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7999" y="300000"/>
            <a:ext cx="18288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1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378146">
            <a:off x="2438400" y="-6146800"/>
            <a:ext cx="19545300" cy="2606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25 Notes</a:t>
            </a:r>
          </a:p>
        </p:txBody>
      </p:sp>
      <p:sp>
        <p:nvSpPr>
          <p:cNvPr id="22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The time has come</a:t>
            </a:r>
            <a:r>
              <a:t>… Jesus knew what was coming this week of Passover.</a:t>
            </a:r>
          </a:p>
          <a:p>
            <a:pPr>
              <a:lnSpc>
                <a:spcPct val="90000"/>
              </a:lnSpc>
              <a:defRPr b="1"/>
            </a:pPr>
            <a:r>
              <a:t>He no longer told people to be quiet about His identity.  He allowed the crowds to rejoice on that first Palm Sunday.</a:t>
            </a:r>
          </a:p>
          <a:p>
            <a:pPr>
              <a:lnSpc>
                <a:spcPct val="90000"/>
              </a:lnSpc>
              <a:defRPr b="1"/>
            </a:pPr>
            <a:r>
              <a:t>“Hosanna” means “Save!”</a:t>
            </a:r>
          </a:p>
          <a:p>
            <a:pPr>
              <a:lnSpc>
                <a:spcPct val="90000"/>
              </a:lnSpc>
              <a:defRPr b="1"/>
            </a:pPr>
            <a:r>
              <a:t>Back then, a king rode a donkey when seeking peace; and a horse when advancing to war.</a:t>
            </a:r>
          </a:p>
          <a:p>
            <a:pPr>
              <a:lnSpc>
                <a:spcPct val="90000"/>
              </a:lnSpc>
              <a:defRPr b="1"/>
            </a:pPr>
            <a:r>
              <a:t>Jesus cleared out the Temple courts.  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Why?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People were robbing others in God’s 			house.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7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 u="sng"/>
            </a:pPr>
            <a:r>
              <a:t>Hear The Story</a:t>
            </a:r>
            <a:br/>
            <a:r>
              <a:rPr sz="10800" u="none"/>
              <a:t>-Write down main events from Chapter 25.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would you say was Jesus’ primary mission during his life?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words would you use to describe Jesus?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would you respond to the question, “How do you know that Jesus is God?”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TextBox 3"/>
          <p:cNvSpPr txBox="1"/>
          <p:nvPr/>
        </p:nvSpPr>
        <p:spPr>
          <a:xfrm>
            <a:off x="4358640" y="4362570"/>
            <a:ext cx="16123920" cy="4640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Read Ch. 26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Memorize John 14:6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hanks for packing cookies for college students last Sunday!"/>
          <p:cNvSpPr txBox="1"/>
          <p:nvPr>
            <p:ph type="title"/>
          </p:nvPr>
        </p:nvSpPr>
        <p:spPr>
          <a:xfrm>
            <a:off x="17653920" y="579437"/>
            <a:ext cx="6684021" cy="12557126"/>
          </a:xfrm>
          <a:prstGeom prst="rect">
            <a:avLst/>
          </a:prstGeom>
        </p:spPr>
        <p:txBody>
          <a:bodyPr/>
          <a:lstStyle>
            <a:lvl1pPr defTabSz="1719072">
              <a:defRPr b="1" sz="11280">
                <a:solidFill>
                  <a:srgbClr val="FFFFFF"/>
                </a:solidFill>
              </a:defRPr>
            </a:lvl1pPr>
          </a:lstStyle>
          <a:p>
            <a:pPr/>
            <a:r>
              <a:t>Thanks for packing cookies for college students last Sunday!</a:t>
            </a:r>
          </a:p>
        </p:txBody>
      </p:sp>
      <p:pic>
        <p:nvPicPr>
          <p:cNvPr id="243" name="486295987_10104700802276689_2944104009377860322_n.jpg" descr="486295987_10104700802276689_2944104009377860322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43428" y="0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