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8" name="Shape 10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6362700" y="4910137"/>
            <a:ext cx="11658600" cy="220503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7905374" y="11270138"/>
            <a:ext cx="458827" cy="50545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Number"/>
          <p:cNvSpPr txBox="1"/>
          <p:nvPr>
            <p:ph type="sldNum" sz="quarter" idx="2"/>
          </p:nvPr>
        </p:nvSpPr>
        <p:spPr>
          <a:xfrm>
            <a:off x="11982348" y="12954297"/>
            <a:ext cx="409779" cy="415875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9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099" y="-39676"/>
            <a:ext cx="18393801" cy="13795352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Welcome…"/>
          <p:cNvSpPr txBox="1"/>
          <p:nvPr/>
        </p:nvSpPr>
        <p:spPr>
          <a:xfrm>
            <a:off x="11988544" y="3178424"/>
            <a:ext cx="6750602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Mar. 23,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</a:t>
            </a:r>
            <a:br/>
            <a:r>
              <a:t>(</a:t>
            </a:r>
            <a:r>
              <a:rPr sz="10800"/>
              <a:t>on Chapter 23)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1. John the Baptist’s main message was:</a:t>
            </a:r>
          </a:p>
        </p:txBody>
      </p:sp>
      <p:sp>
        <p:nvSpPr>
          <p:cNvPr id="118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God is with us!</a:t>
            </a:r>
          </a:p>
          <a:p>
            <a:pPr marL="1028700" indent="-1028700">
              <a:buFontTx/>
              <a:buAutoNum type="alphaUcPeriod" startAt="1"/>
            </a:pPr>
            <a:r>
              <a:t>Repent, for the kingdom of heaven has come near!</a:t>
            </a:r>
          </a:p>
          <a:p>
            <a:pPr marL="1028700" indent="-1028700">
              <a:buFontTx/>
              <a:buAutoNum type="alphaUcPeriod" startAt="1"/>
            </a:pPr>
            <a:r>
              <a:t>Follow me.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19" name="Rectangle 3"/>
          <p:cNvSpPr/>
          <p:nvPr/>
        </p:nvSpPr>
        <p:spPr>
          <a:xfrm>
            <a:off x="3810000" y="6400800"/>
            <a:ext cx="16611600" cy="1981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2. “This is my Son, whom I love” was:</a:t>
            </a:r>
          </a:p>
        </p:txBody>
      </p:sp>
      <p:sp>
        <p:nvSpPr>
          <p:cNvPr id="122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Psalm 2:7</a:t>
            </a:r>
          </a:p>
          <a:p>
            <a:pPr marL="1028700" indent="-1028700">
              <a:buFontTx/>
              <a:buAutoNum type="alphaUcPeriod" startAt="1"/>
            </a:pPr>
            <a:r>
              <a:t>Spoken by God the Father</a:t>
            </a:r>
          </a:p>
          <a:p>
            <a:pPr marL="1028700" indent="-1028700">
              <a:buFontTx/>
              <a:buAutoNum type="alphaUcPeriod" startAt="1"/>
            </a:pPr>
            <a:r>
              <a:t>Used in coronating King David’s descendants</a:t>
            </a:r>
          </a:p>
          <a:p>
            <a:pPr marL="1028700" indent="-1028700">
              <a:buFontTx/>
              <a:buAutoNum type="alphaUcPeriod" startAt="1"/>
            </a:pPr>
            <a:r>
              <a:t>All of the above</a:t>
            </a:r>
          </a:p>
        </p:txBody>
      </p:sp>
      <p:sp>
        <p:nvSpPr>
          <p:cNvPr id="123" name="Rectangle 3"/>
          <p:cNvSpPr/>
          <p:nvPr/>
        </p:nvSpPr>
        <p:spPr>
          <a:xfrm>
            <a:off x="3810000" y="8686800"/>
            <a:ext cx="7315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3. What was Jesus’ defense against Satan’s temptations?</a:t>
            </a:r>
          </a:p>
        </p:txBody>
      </p:sp>
      <p:sp>
        <p:nvSpPr>
          <p:cNvPr id="126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A sword</a:t>
            </a:r>
          </a:p>
          <a:p>
            <a:pPr marL="1028700" indent="-1028700">
              <a:buFontTx/>
              <a:buAutoNum type="alphaUcPeriod" startAt="1"/>
            </a:pPr>
            <a:r>
              <a:t>The sword of the Spirit</a:t>
            </a:r>
          </a:p>
          <a:p>
            <a:pPr marL="1028700" indent="-1028700">
              <a:buFontTx/>
              <a:buAutoNum type="alphaUcPeriod" startAt="1"/>
            </a:pPr>
            <a:r>
              <a:t>Bread</a:t>
            </a:r>
          </a:p>
          <a:p>
            <a:pPr marL="1028700" indent="-1028700">
              <a:buFontTx/>
              <a:buAutoNum type="alphaUcPeriod" startAt="1"/>
            </a:pPr>
            <a:r>
              <a:t>Angels</a:t>
            </a:r>
          </a:p>
        </p:txBody>
      </p:sp>
      <p:sp>
        <p:nvSpPr>
          <p:cNvPr id="127" name="Rectangle 3"/>
          <p:cNvSpPr/>
          <p:nvPr/>
        </p:nvSpPr>
        <p:spPr>
          <a:xfrm>
            <a:off x="3810000" y="6400800"/>
            <a:ext cx="9753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4. Jesus told Nicodemus to be:</a:t>
            </a:r>
          </a:p>
        </p:txBody>
      </p:sp>
      <p:sp>
        <p:nvSpPr>
          <p:cNvPr id="130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Born of water and Spirit</a:t>
            </a:r>
          </a:p>
          <a:p>
            <a:pPr marL="1028700" indent="-1028700">
              <a:buFontTx/>
              <a:buAutoNum type="alphaUcPeriod" startAt="1"/>
            </a:pPr>
            <a:r>
              <a:t>A disciple</a:t>
            </a:r>
          </a:p>
          <a:p>
            <a:pPr marL="1028700" indent="-1028700">
              <a:buFontTx/>
              <a:buAutoNum type="alphaUcPeriod" startAt="1"/>
            </a:pPr>
            <a:r>
              <a:t>A Roman citizen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31" name="Rectangle 3"/>
          <p:cNvSpPr/>
          <p:nvPr/>
        </p:nvSpPr>
        <p:spPr>
          <a:xfrm>
            <a:off x="3810000" y="5181600"/>
            <a:ext cx="9753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5. Jesus told the Samaritan woman at the well that He is:</a:t>
            </a:r>
          </a:p>
        </p:txBody>
      </p:sp>
      <p:sp>
        <p:nvSpPr>
          <p:cNvPr id="134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The Bread of Life</a:t>
            </a:r>
          </a:p>
          <a:p>
            <a:pPr marL="1028700" indent="-1028700">
              <a:buFontTx/>
              <a:buAutoNum type="alphaUcPeriod" startAt="1"/>
            </a:pPr>
            <a:r>
              <a:t>The Light of the World</a:t>
            </a:r>
          </a:p>
          <a:p>
            <a:pPr marL="1028700" indent="-1028700">
              <a:buFontTx/>
              <a:buAutoNum type="alphaUcPeriod" startAt="1"/>
            </a:pPr>
            <a:r>
              <a:t>The Good Shepherd</a:t>
            </a:r>
          </a:p>
          <a:p>
            <a:pPr marL="1028700" indent="-1028700">
              <a:buFontTx/>
              <a:buAutoNum type="alphaUcPeriod" startAt="1"/>
            </a:pPr>
            <a:r>
              <a:t>Living water</a:t>
            </a:r>
          </a:p>
        </p:txBody>
      </p:sp>
      <p:sp>
        <p:nvSpPr>
          <p:cNvPr id="135" name="Rectangle 3"/>
          <p:cNvSpPr/>
          <p:nvPr/>
        </p:nvSpPr>
        <p:spPr>
          <a:xfrm>
            <a:off x="3810000" y="8686800"/>
            <a:ext cx="60960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6. Jesus’ first miracle was:</a:t>
            </a:r>
          </a:p>
        </p:txBody>
      </p:sp>
      <p:sp>
        <p:nvSpPr>
          <p:cNvPr id="138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Curing a paralyzed man</a:t>
            </a:r>
          </a:p>
          <a:p>
            <a:pPr marL="1028700" indent="-1028700">
              <a:buFontTx/>
              <a:buAutoNum type="alphaUcPeriod" startAt="1"/>
            </a:pPr>
            <a:r>
              <a:t>Healing the blind man</a:t>
            </a:r>
          </a:p>
          <a:p>
            <a:pPr marL="1028700" indent="-1028700">
              <a:buFontTx/>
              <a:buAutoNum type="alphaUcPeriod" startAt="1"/>
            </a:pPr>
            <a:r>
              <a:t>Driving out demons</a:t>
            </a:r>
          </a:p>
          <a:p>
            <a:pPr marL="1028700" indent="-1028700">
              <a:buFontTx/>
              <a:buAutoNum type="alphaUcPeriod" startAt="1"/>
            </a:pPr>
            <a:r>
              <a:t>Turning water into wine</a:t>
            </a:r>
          </a:p>
        </p:txBody>
      </p:sp>
      <p:sp>
        <p:nvSpPr>
          <p:cNvPr id="139" name="Rectangle 3"/>
          <p:cNvSpPr/>
          <p:nvPr/>
        </p:nvSpPr>
        <p:spPr>
          <a:xfrm>
            <a:off x="3810000" y="8686800"/>
            <a:ext cx="99060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7. Jesus said, “I have not come to call the righteous but ________.”</a:t>
            </a:r>
          </a:p>
        </p:txBody>
      </p:sp>
      <p:sp>
        <p:nvSpPr>
          <p:cNvPr id="142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Sinners</a:t>
            </a:r>
          </a:p>
          <a:p>
            <a:pPr marL="1028700" indent="-1028700">
              <a:buFontTx/>
              <a:buAutoNum type="alphaUcPeriod" startAt="1"/>
            </a:pPr>
            <a:r>
              <a:t>Tax collectors</a:t>
            </a:r>
          </a:p>
          <a:p>
            <a:pPr marL="1028700" indent="-1028700">
              <a:buFontTx/>
              <a:buAutoNum type="alphaUcPeriod" startAt="1"/>
            </a:pPr>
            <a:r>
              <a:t>Kings</a:t>
            </a:r>
          </a:p>
          <a:p>
            <a:pPr marL="1028700" indent="-1028700">
              <a:buFontTx/>
              <a:buAutoNum type="alphaUcPeriod" startAt="1"/>
            </a:pPr>
            <a:r>
              <a:t>Fishermen</a:t>
            </a:r>
          </a:p>
        </p:txBody>
      </p:sp>
      <p:sp>
        <p:nvSpPr>
          <p:cNvPr id="143" name="Rectangle 3"/>
          <p:cNvSpPr/>
          <p:nvPr/>
        </p:nvSpPr>
        <p:spPr>
          <a:xfrm>
            <a:off x="3810000" y="5181600"/>
            <a:ext cx="47244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1"/>
          <p:cNvSpPr txBox="1"/>
          <p:nvPr>
            <p:ph type="title"/>
          </p:nvPr>
        </p:nvSpPr>
        <p:spPr>
          <a:xfrm>
            <a:off x="3962400" y="-457201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This Week’s</a:t>
            </a:r>
            <a:br/>
            <a:r>
              <a:t>Memory Work:</a:t>
            </a:r>
            <a:br/>
            <a:r>
              <a:rPr u="sng"/>
              <a:t>John 6:35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John 6:35 Notes</a:t>
            </a:r>
          </a:p>
        </p:txBody>
      </p:sp>
      <p:sp>
        <p:nvSpPr>
          <p:cNvPr id="148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“I am”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Sound familiar?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Refers back to God calling Himself “I am” in the burning bush to Moses (Ex. 3:14)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The first of 7 “I am” statements in the Gospel of John</a:t>
            </a:r>
          </a:p>
          <a:p>
            <a:pPr>
              <a:defRPr b="1"/>
            </a:pPr>
            <a:r>
              <a:t>“Bread of life”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We all need food to live, but yet we still die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Jesus offers eternal bread</a:t>
            </a:r>
          </a:p>
          <a:p>
            <a:pPr>
              <a:defRPr b="1"/>
            </a:pPr>
            <a:r>
              <a:t>“Never be thirsty”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We thirst in this life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Jesus offers eternal water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y2mate.com - THE STORY Chapter 24 JESUS No Ordinary Man_480p.mp4" descr="y2mate.com - THE STORY Chapter 24 JESUS No Ordinary Man_48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9525" y="-1"/>
            <a:ext cx="2440305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65" fill="hold"/>
                                        <p:tgtEl>
                                          <p:spTgt spid="1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50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50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5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24.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34400" y="-48234"/>
            <a:ext cx="8991600" cy="137642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7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62967" y="-489694"/>
            <a:ext cx="25450801" cy="389597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0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2"/>
            <a:ext cx="1828800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TextBox 4"/>
          <p:cNvSpPr txBox="1"/>
          <p:nvPr/>
        </p:nvSpPr>
        <p:spPr>
          <a:xfrm>
            <a:off x="4815840" y="1981200"/>
            <a:ext cx="4117251" cy="1046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5600"/>
            </a:lvl1pPr>
          </a:lstStyle>
          <a:p>
            <a:pPr/>
            <a:r>
              <a:t>Sea of Galilee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4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TextBox 6"/>
          <p:cNvSpPr txBox="1"/>
          <p:nvPr/>
        </p:nvSpPr>
        <p:spPr>
          <a:xfrm>
            <a:off x="4815840" y="1981200"/>
            <a:ext cx="4117251" cy="1046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5600"/>
            </a:lvl1pPr>
          </a:lstStyle>
          <a:p>
            <a:pPr/>
            <a:r>
              <a:t>Sea of Galilee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24 Notes</a:t>
            </a:r>
          </a:p>
        </p:txBody>
      </p:sp>
      <p:sp>
        <p:nvSpPr>
          <p:cNvPr id="169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Jesus’ parables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Stories drawn from nature or everyday life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Point out a central truth about God’s Kingdom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Require a response from the listener/reader</a:t>
            </a:r>
          </a:p>
          <a:p>
            <a:pPr>
              <a:defRPr b="1"/>
            </a:pPr>
            <a:r>
              <a:t>Read the prodigal son parable (pg. 338-339)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Who do you relate to in this parable?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What is J</a:t>
            </a:r>
            <a:r>
              <a:t>e</a:t>
            </a:r>
            <a:r>
              <a:t>sus teaching us in this parable?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What’s your response?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2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extBox 4"/>
          <p:cNvSpPr txBox="1"/>
          <p:nvPr/>
        </p:nvSpPr>
        <p:spPr>
          <a:xfrm>
            <a:off x="4358640" y="1981200"/>
            <a:ext cx="16127086" cy="27736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5600"/>
            </a:pPr>
            <a:r>
              <a:t>“Now when he saw the crowds, he went up on a</a:t>
            </a:r>
          </a:p>
          <a:p>
            <a:pPr>
              <a:defRPr sz="5600"/>
            </a:pPr>
            <a:r>
              <a:t>mountainside and sat down.  His disciples came to him,</a:t>
            </a:r>
          </a:p>
          <a:p>
            <a:pPr>
              <a:defRPr sz="5600"/>
            </a:pPr>
            <a:r>
              <a:t>and he began to teach them…” – Matthew 5:1-2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6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TextBox 4"/>
          <p:cNvSpPr txBox="1"/>
          <p:nvPr/>
        </p:nvSpPr>
        <p:spPr>
          <a:xfrm>
            <a:off x="4815840" y="1981200"/>
            <a:ext cx="14856788" cy="10464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5600"/>
            </a:lvl1pPr>
          </a:lstStyle>
          <a:p>
            <a:pPr/>
            <a:r>
              <a:t>“A city on a hill cannot be hidden.” – Matthew 5:14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24 Notes</a:t>
            </a:r>
          </a:p>
        </p:txBody>
      </p:sp>
      <p:sp>
        <p:nvSpPr>
          <p:cNvPr id="180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8016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Jesus’ Sermon on the Mount</a:t>
            </a:r>
          </a:p>
          <a:p>
            <a:pPr lvl="1" marL="1028700" indent="-571500">
              <a:defRPr b="1"/>
            </a:pPr>
            <a:r>
              <a:t>Teaching his disciples</a:t>
            </a:r>
            <a:endParaRPr sz="5600"/>
          </a:p>
          <a:p>
            <a:pPr lvl="1" marL="1028700" indent="-571500">
              <a:defRPr b="1"/>
            </a:pPr>
            <a:r>
              <a:t>3 parts:</a:t>
            </a:r>
            <a:endParaRPr sz="5600"/>
          </a:p>
          <a:p>
            <a:pPr lvl="2" marL="1828800" indent="-914400">
              <a:spcBef>
                <a:spcPts val="1300"/>
              </a:spcBef>
              <a:buFontTx/>
              <a:buAutoNum type="arabicPeriod" startAt="1"/>
              <a:defRPr b="1" sz="5600"/>
            </a:pPr>
            <a:r>
              <a:t>Beatitudes (aka Blessings)</a:t>
            </a:r>
            <a:endParaRPr sz="4800"/>
          </a:p>
          <a:p>
            <a:pPr lvl="2" marL="1828800" indent="-914400">
              <a:spcBef>
                <a:spcPts val="1300"/>
              </a:spcBef>
              <a:buFontTx/>
              <a:buAutoNum type="arabicPeriod" startAt="1"/>
              <a:defRPr b="1" sz="5600"/>
            </a:pPr>
            <a:r>
              <a:t>Calling to be the salt &amp; light of the world</a:t>
            </a:r>
            <a:endParaRPr sz="4800"/>
          </a:p>
          <a:p>
            <a:pPr lvl="2" marL="1828800" indent="-914400">
              <a:spcBef>
                <a:spcPts val="1300"/>
              </a:spcBef>
              <a:buFontTx/>
              <a:buAutoNum type="arabicPeriod" startAt="1"/>
              <a:defRPr b="1" sz="5600"/>
            </a:pPr>
            <a:r>
              <a:t>Implications of Christ’s calling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0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3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7381" y="3200400"/>
            <a:ext cx="12069235" cy="905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TextBox 10"/>
          <p:cNvSpPr txBox="1"/>
          <p:nvPr/>
        </p:nvSpPr>
        <p:spPr>
          <a:xfrm>
            <a:off x="5273040" y="1981200"/>
            <a:ext cx="13736509" cy="19100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5600"/>
            </a:pPr>
            <a:r>
              <a:t>“Then he got up and calmed the winds and the</a:t>
            </a:r>
          </a:p>
          <a:p>
            <a:pPr>
              <a:defRPr sz="5600"/>
            </a:pPr>
            <a:r>
              <a:t>waves.” – Matthew 8:26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8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0"/>
            <a:ext cx="10363200" cy="13817602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TextBox 4"/>
          <p:cNvSpPr txBox="1"/>
          <p:nvPr/>
        </p:nvSpPr>
        <p:spPr>
          <a:xfrm>
            <a:off x="4815840" y="304799"/>
            <a:ext cx="12658745" cy="70916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5600"/>
            </a:pPr>
            <a:r>
              <a:t>“and the whole herd</a:t>
            </a:r>
          </a:p>
          <a:p>
            <a:pPr>
              <a:defRPr sz="5600"/>
            </a:pPr>
            <a:r>
              <a:t>			 of pigs rushed</a:t>
            </a:r>
          </a:p>
          <a:p>
            <a:pPr>
              <a:defRPr sz="5600"/>
            </a:pPr>
            <a:r>
              <a:t>				      down</a:t>
            </a:r>
          </a:p>
          <a:p>
            <a:pPr>
              <a:defRPr sz="5600"/>
            </a:pPr>
            <a:r>
              <a:t>				       the</a:t>
            </a:r>
          </a:p>
          <a:p>
            <a:pPr>
              <a:defRPr sz="5600"/>
            </a:pPr>
            <a:r>
              <a:t>				       cliff</a:t>
            </a:r>
          </a:p>
          <a:p>
            <a:pPr>
              <a:defRPr sz="5600"/>
            </a:pPr>
            <a:r>
              <a:t>					and</a:t>
            </a:r>
          </a:p>
          <a:p>
            <a:pPr>
              <a:defRPr sz="5600"/>
            </a:pPr>
            <a:r>
              <a:t>					    died…”</a:t>
            </a:r>
          </a:p>
          <a:p>
            <a:pPr>
              <a:defRPr sz="5600"/>
            </a:pPr>
            <a:r>
              <a:t>					    -Mt. 8:32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24 Notes</a:t>
            </a:r>
          </a:p>
        </p:txBody>
      </p:sp>
      <p:sp>
        <p:nvSpPr>
          <p:cNvPr id="192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649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1300"/>
              </a:spcBef>
              <a:defRPr b="1" sz="5800"/>
            </a:pPr>
            <a:r>
              <a:t>Jesus was no ordinary man</a:t>
            </a:r>
          </a:p>
          <a:p>
            <a:pPr lvl="1" marL="1028700" indent="-571500">
              <a:lnSpc>
                <a:spcPct val="80000"/>
              </a:lnSpc>
              <a:spcBef>
                <a:spcPts val="1200"/>
              </a:spcBef>
              <a:defRPr b="1" sz="5000"/>
            </a:pPr>
            <a:r>
              <a:t>More healings took place</a:t>
            </a:r>
          </a:p>
          <a:p>
            <a:pPr lvl="2" marL="1371600" indent="-457200">
              <a:lnSpc>
                <a:spcPct val="80000"/>
              </a:lnSpc>
              <a:spcBef>
                <a:spcPts val="1000"/>
              </a:spcBef>
              <a:defRPr b="1" sz="4400"/>
            </a:pPr>
            <a:r>
              <a:t>Demonic man is healed</a:t>
            </a:r>
          </a:p>
          <a:p>
            <a:pPr lvl="2" marL="1371600" indent="-457200">
              <a:lnSpc>
                <a:spcPct val="80000"/>
              </a:lnSpc>
              <a:spcBef>
                <a:spcPts val="1000"/>
              </a:spcBef>
              <a:defRPr b="1" sz="4400"/>
            </a:pPr>
            <a:r>
              <a:t>Bleeding woman healed</a:t>
            </a:r>
          </a:p>
          <a:p>
            <a:pPr lvl="2" marL="1371600" indent="-457200">
              <a:lnSpc>
                <a:spcPct val="80000"/>
              </a:lnSpc>
              <a:spcBef>
                <a:spcPts val="1000"/>
              </a:spcBef>
              <a:defRPr b="1" sz="4400"/>
            </a:pPr>
            <a:r>
              <a:t>Jairus’ daughter raised from the dead</a:t>
            </a:r>
          </a:p>
          <a:p>
            <a:pPr lvl="2" marL="1371600" indent="-457200">
              <a:lnSpc>
                <a:spcPct val="80000"/>
              </a:lnSpc>
              <a:spcBef>
                <a:spcPts val="1000"/>
              </a:spcBef>
              <a:defRPr b="1" sz="4400"/>
            </a:pPr>
            <a:r>
              <a:t>Blind men see!</a:t>
            </a:r>
          </a:p>
          <a:p>
            <a:pPr lvl="2" marL="1371600" indent="-457200">
              <a:lnSpc>
                <a:spcPct val="80000"/>
              </a:lnSpc>
              <a:spcBef>
                <a:spcPts val="1000"/>
              </a:spcBef>
              <a:defRPr b="1" sz="4400"/>
            </a:pPr>
            <a:r>
              <a:t>Mute man is healed</a:t>
            </a:r>
          </a:p>
          <a:p>
            <a:pPr lvl="1" marL="1028700" indent="-571500">
              <a:lnSpc>
                <a:spcPct val="80000"/>
              </a:lnSpc>
              <a:spcBef>
                <a:spcPts val="1200"/>
              </a:spcBef>
              <a:defRPr b="1" sz="5000"/>
            </a:pPr>
            <a:r>
              <a:t>More miracles took place</a:t>
            </a:r>
          </a:p>
          <a:p>
            <a:pPr lvl="2" marL="1371600" indent="-457200">
              <a:lnSpc>
                <a:spcPct val="80000"/>
              </a:lnSpc>
              <a:spcBef>
                <a:spcPts val="1000"/>
              </a:spcBef>
              <a:defRPr b="1" sz="4400"/>
            </a:pPr>
            <a:r>
              <a:t>Calming the storm</a:t>
            </a:r>
          </a:p>
          <a:p>
            <a:pPr lvl="2" marL="1371600" indent="-457200">
              <a:lnSpc>
                <a:spcPct val="80000"/>
              </a:lnSpc>
              <a:spcBef>
                <a:spcPts val="1000"/>
              </a:spcBef>
              <a:defRPr b="1" sz="4400"/>
            </a:pPr>
            <a:r>
              <a:t>Walking on water</a:t>
            </a:r>
          </a:p>
          <a:p>
            <a:pPr lvl="2" marL="1371600" indent="-457200">
              <a:lnSpc>
                <a:spcPct val="80000"/>
              </a:lnSpc>
              <a:spcBef>
                <a:spcPts val="1000"/>
              </a:spcBef>
              <a:defRPr b="1" sz="4400"/>
            </a:pPr>
            <a:r>
              <a:t>Feeding the 5,000 men + women &amp; children</a:t>
            </a:r>
          </a:p>
          <a:p>
            <a:pPr>
              <a:lnSpc>
                <a:spcPct val="80000"/>
              </a:lnSpc>
              <a:spcBef>
                <a:spcPts val="1300"/>
              </a:spcBef>
              <a:defRPr b="1" sz="5800"/>
            </a:pPr>
            <a:r>
              <a:t>Why did he tell people to be quiet?</a:t>
            </a:r>
          </a:p>
          <a:p>
            <a:pPr lvl="1" marL="1028700" indent="-571500">
              <a:lnSpc>
                <a:spcPct val="80000"/>
              </a:lnSpc>
              <a:spcBef>
                <a:spcPts val="1200"/>
              </a:spcBef>
              <a:defRPr b="1" sz="5000"/>
            </a:pPr>
            <a:r>
              <a:t>He had to fulfill every prophecy before 			dying being on the cross.  </a:t>
            </a:r>
          </a:p>
          <a:p>
            <a:pPr lvl="1" marL="1028700" indent="-571500">
              <a:lnSpc>
                <a:spcPct val="80000"/>
              </a:lnSpc>
              <a:spcBef>
                <a:spcPts val="1200"/>
              </a:spcBef>
              <a:defRPr b="1" sz="5000"/>
            </a:pPr>
            <a:r>
              <a:t>He didn’t want to speed up God’s 				 plans for him.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9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9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24 Notes</a:t>
            </a:r>
          </a:p>
        </p:txBody>
      </p:sp>
      <p:sp>
        <p:nvSpPr>
          <p:cNvPr id="195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6492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“Eat my flesh</a:t>
            </a:r>
            <a:r>
              <a:t>… drink my blood.” – Jesus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What’s He talking about?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Holy Communion!</a:t>
            </a:r>
          </a:p>
          <a:p>
            <a:pPr lvl="2" marL="1371600" indent="-457200">
              <a:spcBef>
                <a:spcPts val="1100"/>
              </a:spcBef>
              <a:defRPr b="1" sz="4800"/>
            </a:pPr>
            <a:r>
              <a:t>Bread is His body given for us</a:t>
            </a:r>
          </a:p>
          <a:p>
            <a:pPr lvl="2" marL="1371600" indent="-457200">
              <a:spcBef>
                <a:spcPts val="1100"/>
              </a:spcBef>
              <a:defRPr b="1" sz="4800"/>
            </a:pPr>
            <a:r>
              <a:t>W</a:t>
            </a:r>
            <a:r>
              <a:t>i</a:t>
            </a:r>
            <a:r>
              <a:t>ne is His blood shed for us!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Through Christ, we are forgiven all of our sins and are freely given eternal life!</a:t>
            </a:r>
          </a:p>
          <a:p>
            <a:pPr>
              <a:defRPr b="1"/>
            </a:pPr>
            <a:r>
              <a:t>Simon Peter’s declaration of faith (pg. 351)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We declare these words, too!</a:t>
            </a:r>
          </a:p>
          <a:p>
            <a:pPr lvl="1" marL="1028700" indent="-571500">
              <a:spcBef>
                <a:spcPts val="1300"/>
              </a:spcBef>
              <a:defRPr b="1" sz="5600"/>
            </a:pPr>
            <a:r>
              <a:t>We declare this faith, too!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5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Questions?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The Beatitudes</a:t>
            </a:r>
            <a:br/>
            <a:r>
              <a:t>Matthew 5:3-8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0800"/>
            </a:pPr>
            <a:r>
              <a:t>On the back of your worksheet…</a:t>
            </a:r>
            <a:br/>
            <a:r>
              <a:t>C</a:t>
            </a:r>
            <a:r>
              <a:rPr sz="8600"/>
              <a:t>hoose a Beatitude and draw it.  You can’t use words in the drawing.  Be as detailed as possible.</a:t>
            </a:r>
            <a:br>
              <a:rPr sz="8600"/>
            </a:br>
            <a:r>
              <a:rPr sz="8600"/>
              <a:t>*We’ll try to guess which Beatitude</a:t>
            </a:r>
            <a:br>
              <a:rPr sz="8600"/>
            </a:br>
            <a:r>
              <a:rPr sz="8600"/>
              <a:t>you drew!</a:t>
            </a:r>
            <a:br>
              <a:rPr sz="8600"/>
            </a:b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TextBox 3"/>
          <p:cNvSpPr txBox="1"/>
          <p:nvPr/>
        </p:nvSpPr>
        <p:spPr>
          <a:xfrm>
            <a:off x="4358640" y="5181600"/>
            <a:ext cx="16123920" cy="46405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 Read Ch. 25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 Memorize John 11:25-26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TextBox 3"/>
          <p:cNvSpPr txBox="1"/>
          <p:nvPr/>
        </p:nvSpPr>
        <p:spPr>
          <a:xfrm>
            <a:off x="3901440" y="4871326"/>
            <a:ext cx="16123920" cy="5212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ctr">
              <a:defRPr b="1" sz="10800"/>
            </a:pPr>
            <a:r>
              <a:t>15 Service Hours </a:t>
            </a:r>
          </a:p>
          <a:p>
            <a:pPr algn="ctr">
              <a:defRPr b="1" sz="10800"/>
            </a:pPr>
            <a:r>
              <a:t>&amp; 15 Sermon Notes </a:t>
            </a:r>
          </a:p>
          <a:p>
            <a:pPr algn="ctr">
              <a:defRPr b="1" sz="10800"/>
            </a:pPr>
            <a:r>
              <a:t>are DUE by May 1</a:t>
            </a:r>
            <a:r>
              <a:rPr baseline="31000"/>
              <a:t>st</a:t>
            </a:r>
            <a:r>
              <a:t>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Cookies spring 2025 copy.jpg" descr="Cookies spring 2025 copy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91916" y="-7806013"/>
            <a:ext cx="19000168" cy="245884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