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889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200">
        <a:latin typeface="+mn-lt"/>
        <a:ea typeface="+mn-ea"/>
        <a:cs typeface="+mn-cs"/>
        <a:sym typeface="Calibri"/>
      </a:defRPr>
    </a:lvl1pPr>
    <a:lvl2pPr indent="228600" defTabSz="1828800" latinLnBrk="0">
      <a:defRPr sz="2200">
        <a:latin typeface="+mn-lt"/>
        <a:ea typeface="+mn-ea"/>
        <a:cs typeface="+mn-cs"/>
        <a:sym typeface="Calibri"/>
      </a:defRPr>
    </a:lvl2pPr>
    <a:lvl3pPr indent="457200" defTabSz="1828800" latinLnBrk="0">
      <a:defRPr sz="2200">
        <a:latin typeface="+mn-lt"/>
        <a:ea typeface="+mn-ea"/>
        <a:cs typeface="+mn-cs"/>
        <a:sym typeface="Calibri"/>
      </a:defRPr>
    </a:lvl3pPr>
    <a:lvl4pPr indent="685800" defTabSz="1828800" latinLnBrk="0">
      <a:defRPr sz="2200">
        <a:latin typeface="+mn-lt"/>
        <a:ea typeface="+mn-ea"/>
        <a:cs typeface="+mn-cs"/>
        <a:sym typeface="Calibri"/>
      </a:defRPr>
    </a:lvl4pPr>
    <a:lvl5pPr indent="914400" defTabSz="1828800" latinLnBrk="0">
      <a:defRPr sz="2200">
        <a:latin typeface="+mn-lt"/>
        <a:ea typeface="+mn-ea"/>
        <a:cs typeface="+mn-cs"/>
        <a:sym typeface="Calibri"/>
      </a:defRPr>
    </a:lvl5pPr>
    <a:lvl6pPr indent="1143000" defTabSz="1828800" latinLnBrk="0">
      <a:defRPr sz="2200">
        <a:latin typeface="+mn-lt"/>
        <a:ea typeface="+mn-ea"/>
        <a:cs typeface="+mn-cs"/>
        <a:sym typeface="Calibri"/>
      </a:defRPr>
    </a:lvl6pPr>
    <a:lvl7pPr indent="1371600" defTabSz="1828800" latinLnBrk="0">
      <a:defRPr sz="2200">
        <a:latin typeface="+mn-lt"/>
        <a:ea typeface="+mn-ea"/>
        <a:cs typeface="+mn-cs"/>
        <a:sym typeface="Calibri"/>
      </a:defRPr>
    </a:lvl7pPr>
    <a:lvl8pPr indent="1600200" defTabSz="1828800" latinLnBrk="0">
      <a:defRPr sz="2200">
        <a:latin typeface="+mn-lt"/>
        <a:ea typeface="+mn-ea"/>
        <a:cs typeface="+mn-cs"/>
        <a:sym typeface="Calibri"/>
      </a:defRPr>
    </a:lvl8pPr>
    <a:lvl9pPr indent="1828800" defTabSz="1828800" latinLnBrk="0">
      <a:defRPr sz="2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78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38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38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38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38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38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399" y="3200400"/>
            <a:ext cx="8077201" cy="9051926"/>
          </a:xfrm>
          <a:prstGeom prst="rect">
            <a:avLst/>
          </a:prstGeom>
        </p:spPr>
        <p:txBody>
          <a:bodyPr/>
          <a:lstStyle>
            <a:lvl1pPr marL="636814" indent="-636814">
              <a:spcBef>
                <a:spcPts val="1300"/>
              </a:spcBef>
              <a:defRPr sz="5200"/>
            </a:lvl1pPr>
            <a:lvl2pPr marL="1076325" indent="-619125">
              <a:spcBef>
                <a:spcPts val="1300"/>
              </a:spcBef>
              <a:defRPr sz="5200"/>
            </a:lvl2pPr>
            <a:lvl3pPr marL="1508760" indent="-594360">
              <a:spcBef>
                <a:spcPts val="1300"/>
              </a:spcBef>
              <a:defRPr sz="5200"/>
            </a:lvl3pPr>
            <a:lvl4pPr marL="2032000" indent="-660400">
              <a:spcBef>
                <a:spcPts val="1300"/>
              </a:spcBef>
              <a:defRPr sz="5200"/>
            </a:lvl4pPr>
            <a:lvl5pPr marL="2489200" indent="-660400">
              <a:spcBef>
                <a:spcPts val="1300"/>
              </a:spcBef>
              <a:defRPr sz="5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399" y="3070225"/>
            <a:ext cx="8080377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6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6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6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6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6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399" y="546099"/>
            <a:ext cx="6016627" cy="2324101"/>
          </a:xfrm>
          <a:prstGeom prst="rect">
            <a:avLst/>
          </a:prstGeom>
        </p:spPr>
        <p:txBody>
          <a:bodyPr anchor="b"/>
          <a:lstStyle>
            <a:lvl1pPr algn="l">
              <a:defRPr b="1" sz="38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099"/>
            <a:ext cx="10223500" cy="11706227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399" y="2870200"/>
            <a:ext cx="6016627" cy="9382126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5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38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5" y="1225549"/>
            <a:ext cx="10972801" cy="8229601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5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400"/>
            </a:lvl1pPr>
            <a:lvl2pPr marL="0" indent="457200">
              <a:spcBef>
                <a:spcPts val="600"/>
              </a:spcBef>
              <a:buSzTx/>
              <a:buFontTx/>
              <a:buNone/>
              <a:defRPr sz="2400"/>
            </a:lvl2pPr>
            <a:lvl3pPr marL="0" indent="914400">
              <a:spcBef>
                <a:spcPts val="600"/>
              </a:spcBef>
              <a:buSzTx/>
              <a:buFontTx/>
              <a:buNone/>
              <a:defRPr sz="2400"/>
            </a:lvl3pPr>
            <a:lvl4pPr marL="0" indent="1371600">
              <a:spcBef>
                <a:spcPts val="600"/>
              </a:spcBef>
              <a:buSzTx/>
              <a:buFontTx/>
              <a:buNone/>
              <a:defRPr sz="2400"/>
            </a:lvl4pPr>
            <a:lvl5pPr marL="0" indent="1828800">
              <a:spcBef>
                <a:spcPts val="600"/>
              </a:spcBef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>
            <a:lvl1pPr>
              <a:defRPr sz="8800"/>
            </a:lvl1pPr>
          </a:lstStyle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 sz="6400"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 sz="6400"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 sz="6400"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 sz="6400"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 sz="6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399" y="549275"/>
            <a:ext cx="16459201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399" y="3200400"/>
            <a:ext cx="16459201" cy="9051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42800" y="12814934"/>
            <a:ext cx="478800" cy="525781"/>
          </a:xfrm>
          <a:prstGeom prst="rect">
            <a:avLst/>
          </a:prstGeom>
          <a:ln w="127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42937" marR="0" indent="-642937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069521" marR="0" indent="-612321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485900" marR="0" indent="-5715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0574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146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971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290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8862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434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7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2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3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7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8.jpeg"/><Relationship Id="rId4" Type="http://schemas.openxmlformats.org/officeDocument/2006/relationships/image" Target="../media/image20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8.jpeg"/><Relationship Id="rId4" Type="http://schemas.openxmlformats.org/officeDocument/2006/relationships/image" Target="../media/image21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Mar. 16,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/>
          <a:p>
            <a:pPr>
              <a:defRPr b="1" sz="118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399" y="-1"/>
            <a:ext cx="16459201" cy="13716001"/>
          </a:xfrm>
          <a:prstGeom prst="rect">
            <a:avLst/>
          </a:prstGeom>
        </p:spPr>
        <p:txBody>
          <a:bodyPr/>
          <a:lstStyle/>
          <a:p>
            <a:pPr>
              <a:defRPr b="1" sz="11800"/>
            </a:pPr>
            <a:r>
              <a:t>QUIZ</a:t>
            </a:r>
            <a:br/>
            <a:r>
              <a:t>(</a:t>
            </a:r>
            <a:r>
              <a:rPr sz="10600"/>
              <a:t>on Chapter 22)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1. John begins his Gospel with: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In the beginning was the Word</a:t>
            </a:r>
            <a:r>
              <a:t>…</a:t>
            </a:r>
          </a:p>
          <a:p>
            <a:pPr marL="964406" indent="-964406">
              <a:buFontTx/>
              <a:buAutoNum type="alphaUcPeriod" startAt="1"/>
            </a:pPr>
            <a:r>
              <a:t>In the beginning God created...</a:t>
            </a:r>
          </a:p>
          <a:p>
            <a:pPr marL="964406" indent="-964406">
              <a:buFontTx/>
              <a:buAutoNum type="alphaUcPeriod" startAt="1"/>
            </a:pPr>
            <a:r>
              <a:t>In the beginning Adam named the animals...</a:t>
            </a:r>
          </a:p>
          <a:p>
            <a:pPr marL="964406" indent="-964406">
              <a:buFontTx/>
              <a:buAutoNum type="alphaUcPeriod" startAt="1"/>
            </a:pPr>
            <a:r>
              <a:t>None of the above.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09999" y="5181600"/>
            <a:ext cx="124968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2. The Law points us to: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Moses</a:t>
            </a:r>
          </a:p>
          <a:p>
            <a:pPr marL="964406" indent="-964406">
              <a:buFontTx/>
              <a:buAutoNum type="alphaUcPeriod" startAt="1"/>
            </a:pPr>
            <a:r>
              <a:t>Our sins</a:t>
            </a:r>
          </a:p>
          <a:p>
            <a:pPr marL="964406" indent="-964406">
              <a:buFontTx/>
              <a:buAutoNum type="alphaUcPeriod" startAt="1"/>
            </a:pPr>
            <a:r>
              <a:t>Jesus</a:t>
            </a:r>
          </a:p>
          <a:p>
            <a:pPr marL="964406" indent="-964406">
              <a:buFontTx/>
              <a:buAutoNum type="alphaUcPeriod" startAt="1"/>
            </a:pPr>
            <a:r>
              <a:t>Abraham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09999" y="6248400"/>
            <a:ext cx="47244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3. The Gospel points us to: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Moses</a:t>
            </a:r>
          </a:p>
          <a:p>
            <a:pPr marL="964406" indent="-964406">
              <a:buFontTx/>
              <a:buAutoNum type="alphaUcPeriod" startAt="1"/>
            </a:pPr>
            <a:r>
              <a:t>Our sins</a:t>
            </a:r>
          </a:p>
          <a:p>
            <a:pPr marL="964406" indent="-964406">
              <a:buFontTx/>
              <a:buAutoNum type="alphaUcPeriod" startAt="1"/>
            </a:pPr>
            <a:r>
              <a:t>Jesus</a:t>
            </a:r>
          </a:p>
          <a:p>
            <a:pPr marL="964406" indent="-964406">
              <a:buFontTx/>
              <a:buAutoNum type="alphaUcPeriod" startAt="1"/>
            </a:pPr>
            <a:r>
              <a:t>Abraham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09999" y="7467600"/>
            <a:ext cx="47244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4. Gabriel appeared to: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Daniel</a:t>
            </a:r>
          </a:p>
          <a:p>
            <a:pPr marL="964406" indent="-964406">
              <a:buFontTx/>
              <a:buAutoNum type="alphaUcPeriod" startAt="1"/>
            </a:pPr>
            <a:r>
              <a:t>Zechariah</a:t>
            </a:r>
          </a:p>
          <a:p>
            <a:pPr marL="964406" indent="-964406">
              <a:buFontTx/>
              <a:buAutoNum type="alphaUcPeriod" startAt="1"/>
            </a:pPr>
            <a:r>
              <a:t>Mary</a:t>
            </a:r>
          </a:p>
          <a:p>
            <a:pPr marL="964406" indent="-964406">
              <a:buFontTx/>
              <a:buAutoNum type="alphaUcPeriod" startAt="1"/>
            </a:pPr>
            <a:r>
              <a:t>All of the above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09999" y="8686800"/>
            <a:ext cx="71628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5. Immanuel means: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God keeps promises.</a:t>
            </a:r>
          </a:p>
          <a:p>
            <a:pPr marL="964406" indent="-964406">
              <a:buFontTx/>
              <a:buAutoNum type="alphaUcPeriod" startAt="1"/>
            </a:pPr>
            <a:r>
              <a:t>Jesus rose</a:t>
            </a:r>
          </a:p>
          <a:p>
            <a:pPr marL="964406" indent="-964406">
              <a:buFontTx/>
              <a:buAutoNum type="alphaUcPeriod" startAt="1"/>
            </a:pPr>
            <a:r>
              <a:t>God saves</a:t>
            </a:r>
          </a:p>
          <a:p>
            <a:pPr marL="964406" indent="-964406">
              <a:buFontTx/>
              <a:buAutoNum type="alphaUcPeriod" startAt="1"/>
            </a:pPr>
            <a:r>
              <a:t>God with us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09999" y="8686800"/>
            <a:ext cx="71628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 defTabSz="1664208">
              <a:defRPr sz="6734"/>
            </a:lvl1pPr>
          </a:lstStyle>
          <a:p>
            <a:pPr/>
            <a:r>
              <a:t>6. After Jesus was born, who were the first to be told?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Magi</a:t>
            </a:r>
          </a:p>
          <a:p>
            <a:pPr marL="964406" indent="-964406">
              <a:buFontTx/>
              <a:buAutoNum type="alphaUcPeriod" startAt="1"/>
            </a:pPr>
            <a:r>
              <a:t>King Herod</a:t>
            </a:r>
          </a:p>
          <a:p>
            <a:pPr marL="964406" indent="-964406">
              <a:buFontTx/>
              <a:buAutoNum type="alphaUcPeriod" startAt="1"/>
            </a:pPr>
            <a:r>
              <a:t>Shepherds</a:t>
            </a:r>
          </a:p>
          <a:p>
            <a:pPr marL="964406" indent="-964406">
              <a:buFontTx/>
              <a:buAutoNum type="alphaUcPeriod" startAt="1"/>
            </a:pPr>
            <a:r>
              <a:t>Gabriel</a:t>
            </a:r>
          </a:p>
        </p:txBody>
      </p:sp>
      <p:sp>
        <p:nvSpPr>
          <p:cNvPr id="139" name="Rectangle 3"/>
          <p:cNvSpPr/>
          <p:nvPr/>
        </p:nvSpPr>
        <p:spPr>
          <a:xfrm>
            <a:off x="3809999" y="7467600"/>
            <a:ext cx="71628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 defTabSz="1664208">
              <a:defRPr sz="6734"/>
            </a:lvl1pPr>
          </a:lstStyle>
          <a:p>
            <a:pPr/>
            <a:r>
              <a:t>7. True or False: The Magi reported back to King Herod after visiting Jesus.</a:t>
            </a:r>
          </a:p>
        </p:txBody>
      </p:sp>
      <p:sp>
        <p:nvSpPr>
          <p:cNvPr id="142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TRUE</a:t>
            </a:r>
          </a:p>
          <a:p>
            <a:pPr marL="964406" indent="-964406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43" name="Rectangle 3"/>
          <p:cNvSpPr/>
          <p:nvPr/>
        </p:nvSpPr>
        <p:spPr>
          <a:xfrm>
            <a:off x="3809999" y="6248400"/>
            <a:ext cx="41148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/>
          <p:nvPr>
            <p:ph type="title"/>
          </p:nvPr>
        </p:nvSpPr>
        <p:spPr>
          <a:xfrm>
            <a:off x="3505199" y="1828799"/>
            <a:ext cx="16459201" cy="2286001"/>
          </a:xfrm>
          <a:prstGeom prst="rect">
            <a:avLst/>
          </a:prstGeom>
        </p:spPr>
        <p:txBody>
          <a:bodyPr/>
          <a:lstStyle>
            <a:lvl1pPr algn="l" defTabSz="1664208">
              <a:defRPr sz="6734"/>
            </a:lvl1pPr>
          </a:lstStyle>
          <a:p>
            <a:pPr/>
            <a:r>
              <a:t>8. The Bible is silent about Jesus’ childhood until he’s 12 years old.</a:t>
            </a:r>
          </a:p>
        </p:txBody>
      </p:sp>
      <p:sp>
        <p:nvSpPr>
          <p:cNvPr id="146" name="Content Placeholder 2"/>
          <p:cNvSpPr txBox="1"/>
          <p:nvPr>
            <p:ph type="body" idx="1"/>
          </p:nvPr>
        </p:nvSpPr>
        <p:spPr>
          <a:xfrm>
            <a:off x="4114799" y="5149850"/>
            <a:ext cx="16459201" cy="9051926"/>
          </a:xfrm>
          <a:prstGeom prst="rect">
            <a:avLst/>
          </a:prstGeom>
        </p:spPr>
        <p:txBody>
          <a:bodyPr/>
          <a:lstStyle/>
          <a:p>
            <a:pPr marL="964406" indent="-964406">
              <a:buFontTx/>
              <a:buAutoNum type="alphaUcPeriod" startAt="1"/>
            </a:pPr>
            <a:r>
              <a:t>TRUE</a:t>
            </a:r>
          </a:p>
          <a:p>
            <a:pPr marL="964406" indent="-964406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47" name="Rectangle 3"/>
          <p:cNvSpPr/>
          <p:nvPr/>
        </p:nvSpPr>
        <p:spPr>
          <a:xfrm>
            <a:off x="3809999" y="5181600"/>
            <a:ext cx="4114801" cy="1219200"/>
          </a:xfrm>
          <a:prstGeom prst="rect">
            <a:avLst/>
          </a:prstGeom>
          <a:ln w="1016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xfrm>
            <a:off x="3962399" y="579437"/>
            <a:ext cx="16459201" cy="12557125"/>
          </a:xfrm>
          <a:prstGeom prst="rect">
            <a:avLst/>
          </a:prstGeom>
        </p:spPr>
        <p:txBody>
          <a:bodyPr/>
          <a:lstStyle/>
          <a:p>
            <a:pPr>
              <a:defRPr b="1" sz="118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John 3:16-17</a:t>
            </a:r>
            <a:br>
              <a:rPr u="sng"/>
            </a:br>
            <a:r>
              <a:rPr b="0" i="1"/>
              <a:t>Who wants to recite it?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/>
          <p:nvPr>
            <p:ph type="title"/>
          </p:nvPr>
        </p:nvSpPr>
        <p:spPr>
          <a:xfrm>
            <a:off x="3962399" y="-304801"/>
            <a:ext cx="16459201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John 3:16-17 Notes</a:t>
            </a:r>
          </a:p>
        </p:txBody>
      </p:sp>
      <p:sp>
        <p:nvSpPr>
          <p:cNvPr id="152" name="Content Placeholder 2"/>
          <p:cNvSpPr txBox="1"/>
          <p:nvPr>
            <p:ph type="body" idx="1"/>
          </p:nvPr>
        </p:nvSpPr>
        <p:spPr>
          <a:xfrm>
            <a:off x="3200399" y="1523999"/>
            <a:ext cx="18135601" cy="12192001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“God so loved the world” </a:t>
            </a:r>
            <a:r>
              <a:rPr b="0"/>
              <a:t>– The great Truth that motivated God’s plan of salvation.</a:t>
            </a:r>
          </a:p>
          <a:p>
            <a:pPr>
              <a:defRPr b="1"/>
            </a:pPr>
            <a:r>
              <a:t>“the world”</a:t>
            </a:r>
            <a:r>
              <a:rPr b="0"/>
              <a:t> – All people!  All of creation!  Not just Israel!</a:t>
            </a:r>
          </a:p>
          <a:p>
            <a:pPr>
              <a:defRPr b="1"/>
            </a:pPr>
            <a:r>
              <a:t>“shall not perish” </a:t>
            </a:r>
            <a:r>
              <a:rPr b="0"/>
              <a:t>– Not perish eternally in hell</a:t>
            </a:r>
          </a:p>
          <a:p>
            <a:pPr>
              <a:defRPr b="1"/>
            </a:pPr>
            <a:r>
              <a:t>“but have eternal life” </a:t>
            </a:r>
            <a:r>
              <a:rPr b="0"/>
              <a:t>– Eternal life with Jesus in the new creation!</a:t>
            </a:r>
          </a:p>
          <a:p>
            <a:pPr>
              <a:defRPr b="1"/>
            </a:pPr>
            <a:r>
              <a:t>“Condemn”</a:t>
            </a:r>
            <a:r>
              <a:rPr b="0"/>
              <a:t> – Sentence someone to a punishment</a:t>
            </a:r>
            <a:endParaRPr b="0"/>
          </a:p>
          <a:p>
            <a:pPr/>
            <a:r>
              <a:t>Christ doesn’t condemn us! 				    He saved us through his death				       &amp; resurrection!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y2mate.com - THE STORY  Chapter 23 the Beginning Of Jesus Ministry_480p.mp4" descr="y2mate.com - THE STORY  Chapter 23 the Beginning Of Jesus Ministry_48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526" y="0"/>
            <a:ext cx="2440305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906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5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/>
          <a:p>
            <a:pPr>
              <a:defRPr b="1" sz="11800"/>
            </a:pPr>
            <a:r>
              <a:t>On your worksheet… </a:t>
            </a:r>
            <a:br/>
            <a:r>
              <a:rPr sz="9400"/>
              <a:t>Under “See the Story,” create a simple image or symbol that you think best represents</a:t>
            </a:r>
            <a:br>
              <a:rPr sz="9400"/>
            </a:br>
            <a:r>
              <a:rPr sz="9400"/>
              <a:t>Chapter 23.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34400" y="-48235"/>
            <a:ext cx="8991600" cy="137642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114801" y="-457201"/>
            <a:ext cx="25450801" cy="38959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>
            <a:lvl1pPr>
              <a:defRPr b="1" sz="11800"/>
            </a:lvl1pPr>
          </a:lstStyle>
          <a:p>
            <a:pPr/>
            <a:r>
              <a:t>Some photos from Pastor Peter’s trip to Israel in 2012…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7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48499" y="599999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2"/>
          <p:cNvSpPr txBox="1"/>
          <p:nvPr/>
        </p:nvSpPr>
        <p:spPr>
          <a:xfrm>
            <a:off x="9845040" y="10515600"/>
            <a:ext cx="4638410" cy="1275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Jordan River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3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2"/>
          <p:cNvSpPr txBox="1"/>
          <p:nvPr/>
        </p:nvSpPr>
        <p:spPr>
          <a:xfrm>
            <a:off x="16202849" y="8878936"/>
            <a:ext cx="4638411" cy="127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Jordan River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5200" y="-1"/>
            <a:ext cx="10287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TextBox 2"/>
          <p:cNvSpPr txBox="1"/>
          <p:nvPr/>
        </p:nvSpPr>
        <p:spPr>
          <a:xfrm>
            <a:off x="9845040" y="10515600"/>
            <a:ext cx="4638410" cy="1275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Jordan River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xtBox 2"/>
          <p:cNvSpPr txBox="1"/>
          <p:nvPr/>
        </p:nvSpPr>
        <p:spPr>
          <a:xfrm>
            <a:off x="9845040" y="10515600"/>
            <a:ext cx="4638410" cy="1275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Jordan River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/>
          <p:nvPr>
            <p:ph type="title"/>
          </p:nvPr>
        </p:nvSpPr>
        <p:spPr>
          <a:xfrm>
            <a:off x="3962399" y="-304801"/>
            <a:ext cx="16459201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23 Notes</a:t>
            </a:r>
          </a:p>
        </p:txBody>
      </p:sp>
      <p:sp>
        <p:nvSpPr>
          <p:cNvPr id="185" name="Content Placeholder 2"/>
          <p:cNvSpPr txBox="1"/>
          <p:nvPr>
            <p:ph type="body" idx="1"/>
          </p:nvPr>
        </p:nvSpPr>
        <p:spPr>
          <a:xfrm>
            <a:off x="3200399" y="1523999"/>
            <a:ext cx="18135601" cy="1210437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John the Baptist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The last prophet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“In the spirit and power of Elijah” – just like the prophets foretold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Wore camel’s hair &amp; ate locusts &amp; honey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Main message: “Repent, for the kingdom of heaven has come near!”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He summoned Jews to be baptized – this was a change in tradition!  Usually, only Gentiles (non-Jews) were to be baptized when they converted to Judaism.  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John baptized in the Jordan River			    </a:t>
            </a:r>
          </a:p>
          <a:p>
            <a:pPr lvl="1" marL="987878" indent="-530678">
              <a:lnSpc>
                <a:spcPct val="90000"/>
              </a:lnSpc>
              <a:spcBef>
                <a:spcPts val="1300"/>
              </a:spcBef>
              <a:defRPr sz="5200"/>
            </a:pPr>
            <a:r>
              <a:t>People had to re-enter Israel and walk			    across the Jordan – echoing Israel’s		               	    first entry into the Promised Land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/>
          <p:nvPr>
            <p:ph type="title"/>
          </p:nvPr>
        </p:nvSpPr>
        <p:spPr>
          <a:xfrm>
            <a:off x="3962399" y="-304801"/>
            <a:ext cx="16459201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23 Notes</a:t>
            </a:r>
          </a:p>
        </p:txBody>
      </p:sp>
      <p:sp>
        <p:nvSpPr>
          <p:cNvPr id="188" name="Content Placeholder 2"/>
          <p:cNvSpPr txBox="1"/>
          <p:nvPr>
            <p:ph type="body" idx="1"/>
          </p:nvPr>
        </p:nvSpPr>
        <p:spPr>
          <a:xfrm>
            <a:off x="3200399" y="1523999"/>
            <a:ext cx="18135601" cy="12801601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Jesus’ baptism</a:t>
            </a:r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Does the Trinity show up?</a:t>
            </a:r>
          </a:p>
          <a:p>
            <a:pPr lvl="2" marL="1338942" indent="-424542">
              <a:spcBef>
                <a:spcPts val="1300"/>
              </a:spcBef>
              <a:defRPr sz="5200"/>
            </a:pPr>
            <a:r>
              <a:t>Jesus = Son</a:t>
            </a:r>
            <a:endParaRPr sz="4600"/>
          </a:p>
          <a:p>
            <a:pPr lvl="2" marL="1338942" indent="-424542">
              <a:spcBef>
                <a:spcPts val="1300"/>
              </a:spcBef>
              <a:defRPr sz="5200"/>
            </a:pPr>
            <a:r>
              <a:t>Dove = Holy Spirit</a:t>
            </a:r>
            <a:endParaRPr sz="4600"/>
          </a:p>
          <a:p>
            <a:pPr lvl="2" marL="1338942" indent="-424542">
              <a:spcBef>
                <a:spcPts val="1300"/>
              </a:spcBef>
              <a:defRPr sz="5200"/>
            </a:pPr>
            <a:r>
              <a:t>Voice from Heaven = Heavenly Father</a:t>
            </a:r>
            <a:endParaRPr sz="4600"/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“This is my Son, whom I love” – Psalm 2:7</a:t>
            </a:r>
          </a:p>
          <a:p>
            <a:pPr lvl="2" marL="1338942" indent="-424542">
              <a:spcBef>
                <a:spcPts val="1300"/>
              </a:spcBef>
              <a:defRPr sz="5200"/>
            </a:pPr>
            <a:r>
              <a:t>Used in coronation ceremonies when descendants of King David were anointed into office as King</a:t>
            </a:r>
            <a:endParaRPr sz="4600"/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“with Him I am well pleased” – Is. 42</a:t>
            </a:r>
          </a:p>
          <a:p>
            <a:pPr lvl="2" marL="1338942" indent="-424542">
              <a:spcBef>
                <a:spcPts val="1300"/>
              </a:spcBef>
              <a:defRPr sz="5200"/>
            </a:pPr>
            <a:r>
              <a:t>The first of Isaiah’s Servant Songs</a:t>
            </a:r>
            <a:endParaRPr sz="4600"/>
          </a:p>
          <a:p>
            <a:pPr lvl="2" marL="1338942" indent="-424542">
              <a:spcBef>
                <a:spcPts val="1300"/>
              </a:spcBef>
              <a:defRPr sz="5200"/>
            </a:pPr>
            <a:r>
              <a:t>Jesus is the ultimate Servant-King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8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1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Box 5"/>
          <p:cNvSpPr txBox="1"/>
          <p:nvPr/>
        </p:nvSpPr>
        <p:spPr>
          <a:xfrm>
            <a:off x="9845040" y="1371599"/>
            <a:ext cx="6390365" cy="127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“The wilderness”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3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1"/>
          <p:cNvSpPr txBox="1"/>
          <p:nvPr>
            <p:ph type="title"/>
          </p:nvPr>
        </p:nvSpPr>
        <p:spPr>
          <a:xfrm>
            <a:off x="3962399" y="-304801"/>
            <a:ext cx="16459201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23 Notes</a:t>
            </a:r>
          </a:p>
        </p:txBody>
      </p:sp>
      <p:sp>
        <p:nvSpPr>
          <p:cNvPr id="207" name="Content Placeholder 2"/>
          <p:cNvSpPr txBox="1"/>
          <p:nvPr>
            <p:ph type="body" idx="1"/>
          </p:nvPr>
        </p:nvSpPr>
        <p:spPr>
          <a:xfrm>
            <a:off x="3200399" y="1523999"/>
            <a:ext cx="18135601" cy="1223149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Jesus’ temptation</a:t>
            </a:r>
          </a:p>
          <a:p>
            <a:pPr lvl="1" marL="1004887" indent="-547687">
              <a:spcBef>
                <a:spcPts val="1100"/>
              </a:spcBef>
              <a:defRPr sz="4600"/>
            </a:pPr>
            <a:r>
              <a:t>Jesus was led by the Spirit into the wilderness</a:t>
            </a:r>
            <a:endParaRPr sz="5200"/>
          </a:p>
          <a:p>
            <a:pPr lvl="1" marL="1004887" indent="-547687">
              <a:spcBef>
                <a:spcPts val="1100"/>
              </a:spcBef>
              <a:defRPr sz="4600"/>
            </a:pPr>
            <a:r>
              <a:t>Fasted for 40 days &amp; nights</a:t>
            </a:r>
            <a:endParaRPr sz="5200"/>
          </a:p>
          <a:p>
            <a:pPr lvl="1" marL="1004887" indent="-547687">
              <a:spcBef>
                <a:spcPts val="1100"/>
              </a:spcBef>
              <a:defRPr sz="4600"/>
            </a:pPr>
            <a:r>
              <a:t>Satan tempted him three times (read pg. 322)</a:t>
            </a:r>
            <a:endParaRPr sz="5200"/>
          </a:p>
          <a:p>
            <a:pPr lvl="1" marL="1004887" indent="-547687">
              <a:spcBef>
                <a:spcPts val="1100"/>
              </a:spcBef>
              <a:defRPr sz="4600"/>
            </a:pPr>
            <a:r>
              <a:t>What was Jesus’ defense?</a:t>
            </a:r>
            <a:endParaRPr sz="5200"/>
          </a:p>
          <a:p>
            <a:pPr lvl="2" marL="1348739" indent="-434339">
              <a:spcBef>
                <a:spcPts val="900"/>
              </a:spcBef>
              <a:defRPr sz="3800"/>
            </a:pPr>
            <a:r>
              <a:t>God’s Word!  The sword of the Spirit – Eph. 6:17</a:t>
            </a:r>
            <a:endParaRPr sz="4600"/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1st temptation: use your supernatural powers for your own needs</a:t>
            </a:r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2</a:t>
            </a:r>
            <a:r>
              <a:rPr baseline="30923"/>
              <a:t>nd</a:t>
            </a:r>
            <a:r>
              <a:t> temptation: Use your powers to win a large following.</a:t>
            </a:r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3</a:t>
            </a:r>
            <a:r>
              <a:rPr baseline="30923"/>
              <a:t>rd</a:t>
            </a:r>
            <a:r>
              <a:t> temptation: Compromise with Satan</a:t>
            </a:r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Satan knows Scripture!</a:t>
            </a:r>
          </a:p>
          <a:p>
            <a:pPr lvl="2" marL="1352550" indent="-438150">
              <a:spcBef>
                <a:spcPts val="1100"/>
              </a:spcBef>
              <a:defRPr sz="4600"/>
            </a:pPr>
            <a:r>
              <a:t>He abused it against Jesus.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07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extBox 4"/>
          <p:cNvSpPr txBox="1"/>
          <p:nvPr/>
        </p:nvSpPr>
        <p:spPr>
          <a:xfrm>
            <a:off x="9845040" y="1371599"/>
            <a:ext cx="5097669" cy="127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Sea of Galilee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4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8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48500" y="899999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7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48500" y="899999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48500" y="899999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7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extBox 4"/>
          <p:cNvSpPr txBox="1"/>
          <p:nvPr/>
        </p:nvSpPr>
        <p:spPr>
          <a:xfrm>
            <a:off x="4515590" y="3488260"/>
            <a:ext cx="13583105" cy="127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Possible “Sermon on the Mount” site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1"/>
          <p:cNvSpPr txBox="1"/>
          <p:nvPr>
            <p:ph type="title"/>
          </p:nvPr>
        </p:nvSpPr>
        <p:spPr>
          <a:xfrm>
            <a:off x="3962399" y="-304801"/>
            <a:ext cx="16459201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23 Notes</a:t>
            </a:r>
          </a:p>
        </p:txBody>
      </p:sp>
      <p:sp>
        <p:nvSpPr>
          <p:cNvPr id="244" name="Content Placeholder 2"/>
          <p:cNvSpPr txBox="1"/>
          <p:nvPr>
            <p:ph type="body" idx="1"/>
          </p:nvPr>
        </p:nvSpPr>
        <p:spPr>
          <a:xfrm>
            <a:off x="3200399" y="1523999"/>
            <a:ext cx="18135601" cy="12801601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 invites</a:t>
            </a:r>
            <a:r>
              <a:t>…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Underline all of the invitations that happen on the bottom of pg. 324.</a:t>
            </a:r>
          </a:p>
          <a:p>
            <a:pPr lvl="1" marL="987878" indent="-530678">
              <a:spcBef>
                <a:spcPts val="1300"/>
              </a:spcBef>
              <a:defRPr b="1" sz="5200"/>
            </a:pPr>
            <a:r>
              <a:t>How has Jesus invited you to follow Him?</a:t>
            </a:r>
          </a:p>
          <a:p>
            <a:pPr lvl="2" marL="1352550" indent="-438150">
              <a:spcBef>
                <a:spcPts val="1100"/>
              </a:spcBef>
              <a:defRPr sz="4600"/>
            </a:pPr>
            <a:r>
              <a:t>Baptism!</a:t>
            </a:r>
          </a:p>
          <a:p>
            <a:pPr lvl="2" marL="1352550" indent="-438150">
              <a:spcBef>
                <a:spcPts val="1100"/>
              </a:spcBef>
              <a:defRPr sz="4600"/>
            </a:pPr>
            <a:r>
              <a:t>He tells Nicodemus – a Pharisee – to be born of water and the Spirit!</a:t>
            </a:r>
          </a:p>
          <a:p>
            <a:pPr>
              <a:defRPr b="1"/>
            </a:pPr>
            <a:r>
              <a:t>Woman at the Well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Spoke to a Samaritan woman!  GASP!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Jews and Samaritans hated each other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Women were 2</a:t>
            </a:r>
            <a:r>
              <a:rPr baseline="30923"/>
              <a:t>nd</a:t>
            </a:r>
            <a:r>
              <a:t>-class citizens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“Living water” - Jesus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44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7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TextBox 4"/>
          <p:cNvSpPr txBox="1"/>
          <p:nvPr/>
        </p:nvSpPr>
        <p:spPr>
          <a:xfrm>
            <a:off x="4206239" y="4114800"/>
            <a:ext cx="10837536" cy="1275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The synagogue in Capernaum</a:t>
            </a:r>
          </a:p>
        </p:txBody>
      </p:sp>
      <p:sp>
        <p:nvSpPr>
          <p:cNvPr id="249" name="TextBox 4"/>
          <p:cNvSpPr txBox="1"/>
          <p:nvPr/>
        </p:nvSpPr>
        <p:spPr>
          <a:xfrm rot="20357831">
            <a:off x="7546028" y="9760236"/>
            <a:ext cx="13916480" cy="127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/>
            <a:r>
              <a:t>Jesus walked on the black foundation!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1"/>
            <a:ext cx="18306197" cy="137296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5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57382" y="2911774"/>
            <a:ext cx="1206923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7999" y="11373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1"/>
          <p:cNvSpPr txBox="1"/>
          <p:nvPr>
            <p:ph type="title"/>
          </p:nvPr>
        </p:nvSpPr>
        <p:spPr>
          <a:xfrm>
            <a:off x="3962399" y="-304801"/>
            <a:ext cx="16459201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23 Notes</a:t>
            </a:r>
          </a:p>
        </p:txBody>
      </p:sp>
      <p:sp>
        <p:nvSpPr>
          <p:cNvPr id="259" name="Content Placeholder 2"/>
          <p:cNvSpPr txBox="1"/>
          <p:nvPr>
            <p:ph type="body" idx="1"/>
          </p:nvPr>
        </p:nvSpPr>
        <p:spPr>
          <a:xfrm>
            <a:off x="3200399" y="1523999"/>
            <a:ext cx="18135601" cy="12801601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Jesus’ miracles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Water into wine at Wedding in Cana (1st miracle)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Drove out demons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Healed diseases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Cured paralyzed man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People came from all over to be healed and hear his teachings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Teachers of the law didn’t like him.  They began to plot to kill him, why?</a:t>
            </a:r>
          </a:p>
          <a:p>
            <a:pPr>
              <a:defRPr b="1"/>
            </a:pPr>
            <a:r>
              <a:t>He talked and ate with sinners</a:t>
            </a:r>
          </a:p>
          <a:p>
            <a:pPr lvl="1" marL="987878" indent="-530678">
              <a:spcBef>
                <a:spcPts val="1300"/>
              </a:spcBef>
              <a:defRPr sz="5200"/>
            </a:pPr>
            <a:r>
              <a:t>“I have not come to call the righteous			    but sinners.”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9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/>
          <a:p>
            <a:pPr>
              <a:defRPr b="1" sz="11800"/>
            </a:pPr>
            <a:r>
              <a:t>On your worksheet… </a:t>
            </a:r>
            <a:br/>
            <a:r>
              <a:rPr sz="9400"/>
              <a:t>Under “Join The Story,” </a:t>
            </a:r>
            <a:br>
              <a:rPr sz="9400"/>
            </a:br>
            <a:r>
              <a:rPr sz="94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>
            <a:lvl1pPr>
              <a:defRPr b="1" sz="118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>
            <a:lvl1pPr>
              <a:defRPr sz="11800"/>
            </a:lvl1pPr>
          </a:lstStyle>
          <a:p>
            <a:pPr/>
            <a:r>
              <a:t>Why do you think Jesus’ disciples were so willing to leave everything and follow him?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>
            <a:lvl1pPr>
              <a:defRPr sz="11800"/>
            </a:lvl1pPr>
          </a:lstStyle>
          <a:p>
            <a:pPr/>
            <a:r>
              <a:t>Why do you think it was significant that Jesus fasted and was tempted by the devil?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/>
          <a:p>
            <a:pPr>
              <a:defRPr sz="11800"/>
            </a:pPr>
            <a:r>
              <a:t>What kinds of people did Jesus usually minister to</a:t>
            </a:r>
            <a:br/>
            <a:r>
              <a:t>and spend time with? What does this tell you about him?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Box 3"/>
          <p:cNvSpPr txBox="1"/>
          <p:nvPr/>
        </p:nvSpPr>
        <p:spPr>
          <a:xfrm>
            <a:off x="4358639" y="5181600"/>
            <a:ext cx="16123921" cy="74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4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400"/>
            </a:pPr>
            <a:r>
              <a:t> Read Ch. 24</a:t>
            </a:r>
          </a:p>
          <a:p>
            <a:pPr>
              <a:buSzPct val="100000"/>
              <a:buFont typeface="Arial"/>
              <a:buChar char="•"/>
              <a:defRPr b="1" sz="9400"/>
            </a:pPr>
            <a:r>
              <a:t> Memorize John 6:35</a:t>
            </a:r>
          </a:p>
          <a:p>
            <a:pPr>
              <a:defRPr b="1" i="1" sz="9400"/>
            </a:pPr>
            <a:r>
              <a:t>*Pastor Peter will be teaching the remaining lessons.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79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TextBox 3"/>
          <p:cNvSpPr txBox="1"/>
          <p:nvPr/>
        </p:nvSpPr>
        <p:spPr>
          <a:xfrm>
            <a:off x="4130040" y="4501244"/>
            <a:ext cx="16123920" cy="8945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400"/>
            </a:pPr>
            <a:r>
              <a:t>-THANK YOU to everyone who attended MYSTERY NIGHT!</a:t>
            </a:r>
          </a:p>
          <a:p>
            <a:pPr>
              <a:defRPr b="1" sz="9400"/>
            </a:pPr>
            <a:r>
              <a:t>-Bring 2 dozen homemade cookies to “Sunday Night FLY - Cookies for College Students” next Sunday @ 7pm!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itle 1"/>
          <p:cNvSpPr txBox="1"/>
          <p:nvPr>
            <p:ph type="title"/>
          </p:nvPr>
        </p:nvSpPr>
        <p:spPr>
          <a:xfrm>
            <a:off x="3962399" y="549275"/>
            <a:ext cx="16459201" cy="12557125"/>
          </a:xfrm>
          <a:prstGeom prst="rect">
            <a:avLst/>
          </a:prstGeom>
        </p:spPr>
        <p:txBody>
          <a:bodyPr/>
          <a:lstStyle>
            <a:lvl1pPr>
              <a:defRPr b="1" sz="118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