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Feb. 23,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t>(</a:t>
            </a:r>
            <a:r>
              <a:rPr sz="10800"/>
              <a:t>on Chapter 20)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737360">
              <a:defRPr sz="7410"/>
            </a:lvl1pPr>
          </a:lstStyle>
          <a:p>
            <a:pPr/>
            <a:r>
              <a:t>1. ________ made Esther Queen of Persia.</a:t>
            </a:r>
          </a:p>
        </p:txBody>
      </p:sp>
      <p:sp>
        <p:nvSpPr>
          <p:cNvPr id="11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Nebuchadnezzar</a:t>
            </a:r>
          </a:p>
          <a:p>
            <a:pPr marL="1028700" indent="-1028700">
              <a:buFontTx/>
              <a:buAutoNum type="alphaUcPeriod" startAt="1"/>
            </a:pPr>
            <a:r>
              <a:t>Xerxes</a:t>
            </a:r>
          </a:p>
          <a:p>
            <a:pPr marL="1028700" indent="-1028700">
              <a:buFontTx/>
              <a:buAutoNum type="alphaUcPeriod" startAt="1"/>
            </a:pPr>
            <a:r>
              <a:t>Cyrus</a:t>
            </a:r>
          </a:p>
          <a:p>
            <a:pPr marL="1028700" indent="-1028700">
              <a:buFontTx/>
              <a:buAutoNum type="alphaUcPeriod" startAt="1"/>
            </a:pPr>
            <a:r>
              <a:t>Mordecai</a:t>
            </a:r>
          </a:p>
        </p:txBody>
      </p:sp>
      <p:sp>
        <p:nvSpPr>
          <p:cNvPr id="112" name="Rectangle 3"/>
          <p:cNvSpPr/>
          <p:nvPr/>
        </p:nvSpPr>
        <p:spPr>
          <a:xfrm>
            <a:off x="3810000" y="62484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2. ________ was Esther’s family member and looked out for her.</a:t>
            </a:r>
          </a:p>
        </p:txBody>
      </p:sp>
      <p:sp>
        <p:nvSpPr>
          <p:cNvPr id="115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Nebuchadnezzar</a:t>
            </a:r>
          </a:p>
          <a:p>
            <a:pPr marL="1028700" indent="-1028700">
              <a:buFontTx/>
              <a:buAutoNum type="alphaUcPeriod" startAt="1"/>
            </a:pPr>
            <a:r>
              <a:t>Xerxes</a:t>
            </a:r>
          </a:p>
          <a:p>
            <a:pPr marL="1028700" indent="-1028700">
              <a:buFontTx/>
              <a:buAutoNum type="alphaUcPeriod" startAt="1"/>
            </a:pPr>
            <a:r>
              <a:t>Cyrus</a:t>
            </a:r>
          </a:p>
          <a:p>
            <a:pPr marL="1028700" indent="-1028700">
              <a:buFontTx/>
              <a:buAutoNum type="alphaUcPeriod" startAt="1"/>
            </a:pPr>
            <a:r>
              <a:t>Mordecai</a:t>
            </a:r>
          </a:p>
        </p:txBody>
      </p:sp>
      <p:sp>
        <p:nvSpPr>
          <p:cNvPr id="116" name="Rectangle 3"/>
          <p:cNvSpPr/>
          <p:nvPr/>
        </p:nvSpPr>
        <p:spPr>
          <a:xfrm>
            <a:off x="3810000" y="8686800"/>
            <a:ext cx="5181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Mordecai didn’t bow down to ________ (a noble in the king’s court).</a:t>
            </a:r>
          </a:p>
        </p:txBody>
      </p:sp>
      <p:sp>
        <p:nvSpPr>
          <p:cNvPr id="119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Haman</a:t>
            </a:r>
          </a:p>
          <a:p>
            <a:pPr marL="1028700" indent="-1028700">
              <a:buFontTx/>
              <a:buAutoNum type="alphaUcPeriod" startAt="1"/>
            </a:pPr>
            <a:r>
              <a:t>Samuel</a:t>
            </a:r>
          </a:p>
          <a:p>
            <a:pPr marL="1028700" indent="-1028700">
              <a:buFontTx/>
              <a:buAutoNum type="alphaUcPeriod" startAt="1"/>
            </a:pPr>
            <a:r>
              <a:t>Judah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20" name="Rectangle 3"/>
          <p:cNvSpPr/>
          <p:nvPr/>
        </p:nvSpPr>
        <p:spPr>
          <a:xfrm>
            <a:off x="3810000" y="5181600"/>
            <a:ext cx="5181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Haman’s plan was to exterminate the ________.</a:t>
            </a:r>
          </a:p>
        </p:txBody>
      </p:sp>
      <p:sp>
        <p:nvSpPr>
          <p:cNvPr id="12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Amorites</a:t>
            </a:r>
          </a:p>
          <a:p>
            <a:pPr marL="1028700" indent="-1028700">
              <a:buFontTx/>
              <a:buAutoNum type="alphaUcPeriod" startAt="1"/>
            </a:pPr>
            <a:r>
              <a:t>Jews</a:t>
            </a:r>
          </a:p>
          <a:p>
            <a:pPr marL="1028700" indent="-1028700">
              <a:buFontTx/>
              <a:buAutoNum type="alphaUcPeriod" startAt="1"/>
            </a:pPr>
            <a:r>
              <a:t>Persians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24" name="Rectangle 3"/>
          <p:cNvSpPr/>
          <p:nvPr/>
        </p:nvSpPr>
        <p:spPr>
          <a:xfrm>
            <a:off x="3810000" y="6248400"/>
            <a:ext cx="3505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664208">
              <a:defRPr sz="7098"/>
            </a:lvl1pPr>
          </a:lstStyle>
          <a:p>
            <a:pPr/>
            <a:r>
              <a:t>5. God gave Esther courage to ___________.</a:t>
            </a:r>
          </a:p>
        </p:txBody>
      </p:sp>
      <p:sp>
        <p:nvSpPr>
          <p:cNvPr id="12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Make Mordecai a noble</a:t>
            </a:r>
          </a:p>
          <a:p>
            <a:pPr marL="1028700" indent="-1028700">
              <a:buFontTx/>
              <a:buAutoNum type="alphaUcPeriod" startAt="1"/>
            </a:pPr>
            <a:r>
              <a:t>Return home to Jerusalem</a:t>
            </a:r>
          </a:p>
          <a:p>
            <a:pPr marL="1028700" indent="-1028700">
              <a:buFontTx/>
              <a:buAutoNum type="alphaUcPeriod" startAt="1"/>
            </a:pPr>
            <a:r>
              <a:t>Ask the king to spare her people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28" name="Rectangle 3"/>
          <p:cNvSpPr/>
          <p:nvPr/>
        </p:nvSpPr>
        <p:spPr>
          <a:xfrm>
            <a:off x="3810000" y="7467600"/>
            <a:ext cx="12649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6. True or False: King Xerxes didn’t grant protection and rights to the Jews.</a:t>
            </a:r>
          </a:p>
        </p:txBody>
      </p:sp>
      <p:sp>
        <p:nvSpPr>
          <p:cNvPr id="13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True</a:t>
            </a:r>
          </a:p>
          <a:p>
            <a:pPr marL="1028700" indent="-1028700">
              <a:buFontTx/>
              <a:buAutoNum type="alphaUcPeriod" startAt="1"/>
            </a:pPr>
            <a:r>
              <a:t>False</a:t>
            </a:r>
          </a:p>
        </p:txBody>
      </p:sp>
      <p:sp>
        <p:nvSpPr>
          <p:cNvPr id="132" name="Rectangle 3"/>
          <p:cNvSpPr/>
          <p:nvPr/>
        </p:nvSpPr>
        <p:spPr>
          <a:xfrm>
            <a:off x="3810000" y="6248400"/>
            <a:ext cx="3810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y2mate.com - chapter 21   rebuilding the walls_360p.mp4" descr="y2mate.com - chapter 21   rebuilding the walls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600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3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21.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9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16730" y="2"/>
            <a:ext cx="19950542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0" y="660400"/>
            <a:ext cx="12166600" cy="12369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29200" y="2133600"/>
            <a:ext cx="14706600" cy="9804400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itle 1"/>
          <p:cNvSpPr txBox="1"/>
          <p:nvPr>
            <p:ph type="title"/>
          </p:nvPr>
        </p:nvSpPr>
        <p:spPr>
          <a:xfrm>
            <a:off x="3962400" y="-457200"/>
            <a:ext cx="16459200" cy="3048000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Dung Gate today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21 Notes</a:t>
            </a:r>
          </a:p>
        </p:txBody>
      </p:sp>
      <p:sp>
        <p:nvSpPr>
          <p:cNvPr id="147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Ezra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Descendant of Aaron the High Priest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Teacher of the Law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Led thousands of Jews back to Jerusalem from exile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He discovered Jews intermarrying with neighboring cultures</a:t>
            </a:r>
            <a:r>
              <a:t>.  Ezra wept and confessed Israel’s sins to God.  Why?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Intermarrying opens the doors for idolatry... again!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Don’t risk a 2nd exile!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1st commandment issue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21 Notes</a:t>
            </a:r>
          </a:p>
        </p:txBody>
      </p:sp>
      <p:sp>
        <p:nvSpPr>
          <p:cNvPr id="150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Nehemiah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Cupbearer of King Xerxes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Tasted drinks to find poison before his king drank it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The king had to trust him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Appointed governor of Judah to rebuild Jerusalem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Repaired Jerusalem’s walls in 52 days!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Armed his workers with weapons.  Why?</a:t>
            </a:r>
          </a:p>
          <a:p>
            <a:pPr/>
            <a:r>
              <a:t>Faced opposition by Sanballat, Tobiah, Geshem, and others.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protected Israel and allowed the			    walls to be completed.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21 Notes</a:t>
            </a:r>
          </a:p>
        </p:txBody>
      </p:sp>
      <p:sp>
        <p:nvSpPr>
          <p:cNvPr id="153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Covenant Renewal (pg. 300)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Ezra read God’s Word out loud all day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Renewal celebration lasted months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It reminded Jews to avoid idolatry, to keep the Sabbath day, and make sacrifices at the Temple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The community is reformed around the Temple and Torah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No longer a nation state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A priestly theocracy w/ Levite priests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Became “People of the Book” - which book is that??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21 Notes</a:t>
            </a:r>
          </a:p>
        </p:txBody>
      </p:sp>
      <p:sp>
        <p:nvSpPr>
          <p:cNvPr id="156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Ezra/Nehemiah’s Main Messages: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God has kept His promises: remnant, land, temple, city.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Be faithful to temple service and Torah.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Avoid sins of ancestors that led to exile.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You’re still God’s covenant people.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God is with us!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Malachi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Last prophet of the Old Testament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Around 400 BC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“My name will be great among nations.”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Read pg. 304 - “Remember the law…”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Elijah (aka John the Baptist) is coming 				back before the Lord comes!		 	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In what ways do you see God’s faithfulness in this story?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Why do you think Nehemiah was so upset that Jerusalem’s walls were never rebuilt?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Why do you think Nehemiah was able to rebuild the city walls so quickly amidst such severe opposition?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What can you do to grow a greater dependence on God in difficult circumstances?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How do you feel when you hear God’s words: “I, the Lord, do not change?”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Box 3"/>
          <p:cNvSpPr txBox="1"/>
          <p:nvPr/>
        </p:nvSpPr>
        <p:spPr>
          <a:xfrm>
            <a:off x="4358640" y="5181600"/>
            <a:ext cx="16123920" cy="56692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 b="1" sz="8800"/>
            </a:lvl1pPr>
          </a:lstStyle>
          <a:p>
            <a:pPr/>
            <a:r>
              <a:t>*NO CLASS next Sunday because of the Church-wide Service Project at 9:45am in the Auditorium! Come &amp; serve!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TextBox 3"/>
          <p:cNvSpPr txBox="1"/>
          <p:nvPr/>
        </p:nvSpPr>
        <p:spPr>
          <a:xfrm>
            <a:off x="4358640" y="5181600"/>
            <a:ext cx="16123920" cy="56692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8800" u="sng"/>
            </a:pPr>
            <a:r>
              <a:t>Our next class will be Mar. 9:</a:t>
            </a:r>
          </a:p>
          <a:p>
            <a:pPr>
              <a:defRPr b="1" sz="8800"/>
            </a:pPr>
            <a:r>
              <a:t>-Please read Chapter 22</a:t>
            </a:r>
          </a:p>
          <a:p>
            <a:pPr>
              <a:defRPr b="1" i="1" sz="8800"/>
            </a:pPr>
            <a:r>
              <a:t>(the first chapter of the New Testament!)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TextBox 3"/>
          <p:cNvSpPr txBox="1"/>
          <p:nvPr/>
        </p:nvSpPr>
        <p:spPr>
          <a:xfrm>
            <a:off x="4130040" y="4972743"/>
            <a:ext cx="16123920" cy="76123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 u="sng"/>
            </a:pPr>
            <a:r>
              <a:t>You’re invited to Sunday Night FLY “Low Battery” TONIGHT @ 7pm!</a:t>
            </a:r>
          </a:p>
          <a:p>
            <a:pPr>
              <a:defRPr b="1" sz="9600"/>
            </a:pPr>
            <a:r>
              <a:t>-Large group discussion, snacks &amp; games! Bring a friend!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3"/>
          <p:cNvSpPr txBox="1"/>
          <p:nvPr/>
        </p:nvSpPr>
        <p:spPr>
          <a:xfrm>
            <a:off x="4358640" y="4183423"/>
            <a:ext cx="16123920" cy="10419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buSzPct val="100000"/>
              <a:buFont typeface="Arial"/>
              <a:buChar char="•"/>
              <a:defRPr b="1" sz="9600"/>
            </a:pPr>
            <a:r>
              <a:t>Help us at our Spaghetti Dinner on Wed, Mar. 5!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Setup @ 3:30-4:30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Food Prep @ 3:30-5:30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Servers @ 5:15-6:30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Dinner @ 5:30-6:30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Clean-up @ 6:15pm until Completed</a:t>
            </a:r>
          </a:p>
          <a:p>
            <a:pPr>
              <a:buSzPct val="100000"/>
              <a:buFont typeface="Arial"/>
              <a:buChar char="•"/>
              <a:defRPr sz="8700"/>
            </a:pPr>
            <a:r>
              <a:t> Sign-up on the FLY bulletin board!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Mystery Night 25 postcard.jpg" descr="Mystery Night 25 postcar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88634" y="-1"/>
            <a:ext cx="20406732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