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492625" y="8813800"/>
            <a:ext cx="15544801" cy="2724150"/>
          </a:xfrm>
          <a:prstGeom prst="rect">
            <a:avLst/>
          </a:prstGeom>
        </p:spPr>
        <p:txBody>
          <a:bodyPr anchor="t"/>
          <a:lstStyle>
            <a:lvl1pPr algn="l">
              <a:defRPr b="1" cap="all" sz="8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4492625" y="5813426"/>
            <a:ext cx="15544801" cy="300037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1pPr>
            <a:lvl2pPr marL="0" indent="4572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2pPr>
            <a:lvl3pPr marL="0" indent="9144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3pPr>
            <a:lvl4pPr marL="0" indent="13716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4pPr>
            <a:lvl5pPr marL="0" indent="1828800">
              <a:spcBef>
                <a:spcPts val="900"/>
              </a:spcBef>
              <a:buSzTx/>
              <a:buFontTx/>
              <a:buNone/>
              <a:defRPr sz="4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962400" y="3200400"/>
            <a:ext cx="8077200" cy="9051926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1123950" indent="-666750">
              <a:spcBef>
                <a:spcPts val="1300"/>
              </a:spcBef>
              <a:defRPr sz="5600"/>
            </a:lvl2pPr>
            <a:lvl3pPr marL="1554479" indent="-640079">
              <a:spcBef>
                <a:spcPts val="1300"/>
              </a:spcBef>
              <a:defRPr sz="5600"/>
            </a:lvl3pPr>
            <a:lvl4pPr marL="2082800" indent="-711200">
              <a:spcBef>
                <a:spcPts val="1300"/>
              </a:spcBef>
              <a:defRPr sz="5600"/>
            </a:lvl4pPr>
            <a:lvl5pPr marL="2540000" indent="-711200">
              <a:spcBef>
                <a:spcPts val="1300"/>
              </a:spcBef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100"/>
              </a:spcBef>
              <a:buSzTx/>
              <a:buFontTx/>
              <a:buNone/>
              <a:defRPr b="1" sz="4800"/>
            </a:lvl1pPr>
            <a:lvl2pPr marL="0" indent="457200">
              <a:spcBef>
                <a:spcPts val="1100"/>
              </a:spcBef>
              <a:buSzTx/>
              <a:buFontTx/>
              <a:buNone/>
              <a:defRPr b="1" sz="4800"/>
            </a:lvl2pPr>
            <a:lvl3pPr marL="0" indent="914400">
              <a:spcBef>
                <a:spcPts val="1100"/>
              </a:spcBef>
              <a:buSzTx/>
              <a:buFontTx/>
              <a:buNone/>
              <a:defRPr b="1" sz="4800"/>
            </a:lvl3pPr>
            <a:lvl4pPr marL="0" indent="1371600">
              <a:spcBef>
                <a:spcPts val="1100"/>
              </a:spcBef>
              <a:buSzTx/>
              <a:buFontTx/>
              <a:buNone/>
              <a:defRPr b="1" sz="4800"/>
            </a:lvl4pPr>
            <a:lvl5pPr marL="0" indent="1828800">
              <a:spcBef>
                <a:spcPts val="1100"/>
              </a:spcBef>
              <a:buSzTx/>
              <a:buFontTx/>
              <a:buNone/>
              <a:defRPr b="1"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12338050" y="3070225"/>
            <a:ext cx="8083550" cy="12795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100"/>
              </a:spcBef>
              <a:buSzTx/>
              <a:buFontTx/>
              <a:buNone/>
              <a:defRPr b="1" sz="4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3962400" y="546100"/>
            <a:ext cx="6016627" cy="2324100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0198100" y="546100"/>
            <a:ext cx="10223500" cy="117062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3962400" y="2870200"/>
            <a:ext cx="6016627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SzTx/>
              <a:buFontTx/>
              <a:buNone/>
              <a:defRPr sz="28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632576" y="9601200"/>
            <a:ext cx="10972801" cy="1133476"/>
          </a:xfrm>
          <a:prstGeom prst="rect">
            <a:avLst/>
          </a:prstGeom>
        </p:spPr>
        <p:txBody>
          <a:bodyPr anchor="b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6632576" y="1225550"/>
            <a:ext cx="10972801" cy="82296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632576" y="10734675"/>
            <a:ext cx="10972801" cy="16097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6362700" y="4910137"/>
            <a:ext cx="11658600" cy="220503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9" tIns="68579" rIns="68579" bIns="68579"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7905374" y="11270138"/>
            <a:ext cx="458827" cy="505459"/>
          </a:xfrm>
          <a:prstGeom prst="rect">
            <a:avLst/>
          </a:prstGeom>
        </p:spPr>
        <p:txBody>
          <a:bodyPr lIns="68579" tIns="68579" rIns="68579" bIns="68579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9917052" y="12802235"/>
            <a:ext cx="504548" cy="5511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5603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175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4747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9319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89120" marR="0" indent="-731520" algn="l" defTabSz="1828800" rtl="0" latinLnBrk="0">
        <a:lnSpc>
          <a:spcPct val="10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6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5099" y="-39676"/>
            <a:ext cx="18393801" cy="13795352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Welcome…"/>
          <p:cNvSpPr txBox="1"/>
          <p:nvPr/>
        </p:nvSpPr>
        <p:spPr>
          <a:xfrm>
            <a:off x="11988544" y="3178424"/>
            <a:ext cx="6750602" cy="6997701"/>
          </a:xfrm>
          <a:prstGeom prst="rect">
            <a:avLst/>
          </a:prstGeom>
          <a:gradFill>
            <a:gsLst>
              <a:gs pos="0">
                <a:srgbClr val="7D7D7D"/>
              </a:gs>
              <a:gs pos="100000">
                <a:srgbClr val="C6C6C6"/>
              </a:gs>
            </a:gsLst>
            <a:lin ang="10800000"/>
          </a:gra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Welcome 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Jr. FLY Confirmands!</a:t>
            </a: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</a:p>
          <a:p>
            <a:pPr algn="ctr" defTabSz="1733930">
              <a:defRPr sz="8000">
                <a:latin typeface="Open Sans"/>
                <a:ea typeface="Open Sans"/>
                <a:cs typeface="Open Sans"/>
                <a:sym typeface="Open Sans"/>
              </a:defRPr>
            </a:pPr>
            <a:r>
              <a:t>Feb. 16,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Welcome</a:t>
            </a:r>
            <a:br/>
            <a:r>
              <a:t>&amp;</a:t>
            </a:r>
            <a:b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xfrm>
            <a:off x="3962400" y="0"/>
            <a:ext cx="16459200" cy="13716000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QUIZ</a:t>
            </a:r>
            <a:br/>
            <a:r>
              <a:rPr sz="10800"/>
              <a:t>on last week’s Chapter 19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1. ______ gave Jews permission to rebuild their temple in Jerusalem.</a:t>
            </a:r>
          </a:p>
        </p:txBody>
      </p:sp>
      <p:sp>
        <p:nvSpPr>
          <p:cNvPr id="11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Nebuchadnezzar</a:t>
            </a:r>
          </a:p>
          <a:p>
            <a:pPr marL="1028700" indent="-1028700">
              <a:buFontTx/>
              <a:buAutoNum type="alphaUcPeriod" startAt="1"/>
            </a:pPr>
            <a:r>
              <a:t>Daniel</a:t>
            </a:r>
          </a:p>
          <a:p>
            <a:pPr marL="1028700" indent="-1028700">
              <a:buFontTx/>
              <a:buAutoNum type="alphaUcPeriod" startAt="1"/>
            </a:pPr>
            <a:r>
              <a:t>Cyrus</a:t>
            </a:r>
          </a:p>
          <a:p>
            <a:pPr marL="1028700" indent="-1028700">
              <a:buFontTx/>
              <a:buAutoNum type="alphaUcPeriod" startAt="1"/>
            </a:pPr>
            <a:r>
              <a:t>Tattenai</a:t>
            </a:r>
          </a:p>
        </p:txBody>
      </p:sp>
      <p:sp>
        <p:nvSpPr>
          <p:cNvPr id="112" name="Rectangle 3"/>
          <p:cNvSpPr/>
          <p:nvPr/>
        </p:nvSpPr>
        <p:spPr>
          <a:xfrm>
            <a:off x="3810000" y="7467600"/>
            <a:ext cx="4114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2. This man was the governor of Judah during the time of rebuilding.</a:t>
            </a:r>
          </a:p>
        </p:txBody>
      </p:sp>
      <p:sp>
        <p:nvSpPr>
          <p:cNvPr id="115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Nebuchadnezzar</a:t>
            </a:r>
          </a:p>
          <a:p>
            <a:pPr marL="1028700" indent="-1028700">
              <a:buFontTx/>
              <a:buAutoNum type="alphaUcPeriod" startAt="1"/>
            </a:pPr>
            <a:r>
              <a:t>Zerubbabel</a:t>
            </a:r>
          </a:p>
          <a:p>
            <a:pPr marL="1028700" indent="-1028700">
              <a:buFontTx/>
              <a:buAutoNum type="alphaUcPeriod" startAt="1"/>
            </a:pPr>
            <a:r>
              <a:t>Cyrus</a:t>
            </a:r>
          </a:p>
          <a:p>
            <a:pPr marL="1028700" indent="-1028700">
              <a:buFontTx/>
              <a:buAutoNum type="alphaUcPeriod" startAt="1"/>
            </a:pPr>
            <a:r>
              <a:t>Haggai</a:t>
            </a:r>
          </a:p>
        </p:txBody>
      </p:sp>
      <p:sp>
        <p:nvSpPr>
          <p:cNvPr id="116" name="Rectangle 3"/>
          <p:cNvSpPr/>
          <p:nvPr/>
        </p:nvSpPr>
        <p:spPr>
          <a:xfrm>
            <a:off x="3810000" y="6248400"/>
            <a:ext cx="5638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481327">
              <a:defRPr sz="6318"/>
            </a:lvl1pPr>
          </a:lstStyle>
          <a:p>
            <a:pPr/>
            <a:r>
              <a:t>3. True/False:  Judah’s enemies hindered and stopped the rebuilding of the Temple for 16 years.</a:t>
            </a:r>
          </a:p>
        </p:txBody>
      </p:sp>
      <p:sp>
        <p:nvSpPr>
          <p:cNvPr id="119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TRUE</a:t>
            </a:r>
          </a:p>
          <a:p>
            <a:pPr marL="0" indent="0">
              <a:buSzTx/>
              <a:buNone/>
            </a:pPr>
            <a:r>
              <a:t>FALSE</a:t>
            </a:r>
          </a:p>
        </p:txBody>
      </p:sp>
      <p:sp>
        <p:nvSpPr>
          <p:cNvPr id="120" name="Rectangle 3"/>
          <p:cNvSpPr/>
          <p:nvPr/>
        </p:nvSpPr>
        <p:spPr>
          <a:xfrm>
            <a:off x="3810000" y="5181600"/>
            <a:ext cx="27432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737360">
              <a:defRPr sz="7410"/>
            </a:lvl1pPr>
          </a:lstStyle>
          <a:p>
            <a:pPr/>
            <a:r>
              <a:t>4. Haggai’s main message to the Jews was: </a:t>
            </a:r>
          </a:p>
        </p:txBody>
      </p:sp>
      <p:sp>
        <p:nvSpPr>
          <p:cNvPr id="123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Come home!</a:t>
            </a:r>
          </a:p>
          <a:p>
            <a:pPr marL="1028700" indent="-1028700">
              <a:buFontTx/>
              <a:buAutoNum type="alphaUcPeriod" startAt="1"/>
            </a:pPr>
            <a:r>
              <a:t>Listen to Joshua!</a:t>
            </a:r>
          </a:p>
          <a:p>
            <a:pPr marL="1028700" indent="-1028700">
              <a:buFontTx/>
              <a:buAutoNum type="alphaUcPeriod" startAt="1"/>
            </a:pPr>
            <a:r>
              <a:t>Live love!</a:t>
            </a:r>
          </a:p>
          <a:p>
            <a:pPr marL="1028700" indent="-1028700">
              <a:buFontTx/>
              <a:buAutoNum type="alphaUcPeriod" startAt="1"/>
            </a:pPr>
            <a:r>
              <a:t>Be strong!</a:t>
            </a:r>
          </a:p>
        </p:txBody>
      </p:sp>
      <p:sp>
        <p:nvSpPr>
          <p:cNvPr id="124" name="Rectangle 3"/>
          <p:cNvSpPr/>
          <p:nvPr/>
        </p:nvSpPr>
        <p:spPr>
          <a:xfrm>
            <a:off x="3810000" y="8686800"/>
            <a:ext cx="5638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 defTabSz="1572768">
              <a:defRPr sz="6708"/>
            </a:lvl1pPr>
          </a:lstStyle>
          <a:p>
            <a:pPr/>
            <a:r>
              <a:t>5. This prophet/priest also lived during the time of Haggai’s ministry.</a:t>
            </a:r>
          </a:p>
        </p:txBody>
      </p:sp>
      <p:sp>
        <p:nvSpPr>
          <p:cNvPr id="127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Zechariah</a:t>
            </a:r>
          </a:p>
          <a:p>
            <a:pPr marL="1028700" indent="-1028700">
              <a:buFontTx/>
              <a:buAutoNum type="alphaUcPeriod" startAt="1"/>
            </a:pPr>
            <a:r>
              <a:t>Zerubbabel</a:t>
            </a:r>
          </a:p>
          <a:p>
            <a:pPr marL="1028700" indent="-1028700">
              <a:buFontTx/>
              <a:buAutoNum type="alphaUcPeriod" startAt="1"/>
            </a:pPr>
            <a:r>
              <a:t>Cyrus</a:t>
            </a:r>
          </a:p>
          <a:p>
            <a:pPr marL="1028700" indent="-1028700">
              <a:buFontTx/>
              <a:buAutoNum type="alphaUcPeriod" startAt="1"/>
            </a:pPr>
            <a:r>
              <a:t>None of the above</a:t>
            </a:r>
          </a:p>
        </p:txBody>
      </p:sp>
      <p:sp>
        <p:nvSpPr>
          <p:cNvPr id="128" name="Rectangle 3"/>
          <p:cNvSpPr/>
          <p:nvPr/>
        </p:nvSpPr>
        <p:spPr>
          <a:xfrm>
            <a:off x="3810000" y="5181600"/>
            <a:ext cx="56388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3505200" y="1828800"/>
            <a:ext cx="16459200" cy="2286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6. King Darius forced Tattenai to:</a:t>
            </a:r>
          </a:p>
        </p:txBody>
      </p:sp>
      <p:sp>
        <p:nvSpPr>
          <p:cNvPr id="131" name="Content Placeholder 2"/>
          <p:cNvSpPr txBox="1"/>
          <p:nvPr>
            <p:ph type="body" idx="1"/>
          </p:nvPr>
        </p:nvSpPr>
        <p:spPr>
          <a:xfrm>
            <a:off x="4114800" y="5149850"/>
            <a:ext cx="16459200" cy="9051926"/>
          </a:xfrm>
          <a:prstGeom prst="rect">
            <a:avLst/>
          </a:prstGeom>
        </p:spPr>
        <p:txBody>
          <a:bodyPr/>
          <a:lstStyle/>
          <a:p>
            <a:pPr marL="1028700" indent="-1028700">
              <a:buFontTx/>
              <a:buAutoNum type="alphaUcPeriod" startAt="1"/>
            </a:pPr>
            <a:r>
              <a:t>Pay for the rebuilding of the temple</a:t>
            </a:r>
          </a:p>
          <a:p>
            <a:pPr marL="1028700" indent="-1028700">
              <a:buFontTx/>
              <a:buAutoNum type="alphaUcPeriod" startAt="1"/>
            </a:pPr>
            <a:r>
              <a:t>Give daily supplies to the Jews</a:t>
            </a:r>
          </a:p>
          <a:p>
            <a:pPr marL="1028700" indent="-1028700">
              <a:buFontTx/>
              <a:buAutoNum type="alphaUcPeriod" startAt="1"/>
            </a:pPr>
            <a:r>
              <a:t>Offer animals for Jewish sacrifices</a:t>
            </a:r>
          </a:p>
          <a:p>
            <a:pPr marL="1028700" indent="-1028700">
              <a:buFontTx/>
              <a:buAutoNum type="alphaUcPeriod" startAt="1"/>
            </a:pPr>
            <a:r>
              <a:t>All of the above</a:t>
            </a:r>
          </a:p>
        </p:txBody>
      </p:sp>
      <p:sp>
        <p:nvSpPr>
          <p:cNvPr id="132" name="Rectangle 3"/>
          <p:cNvSpPr/>
          <p:nvPr/>
        </p:nvSpPr>
        <p:spPr>
          <a:xfrm>
            <a:off x="3810000" y="8686800"/>
            <a:ext cx="7467600" cy="1219200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y2mate.com - The Story chapter 20   the queen of beauty and courage_360p.mp4" descr="y2mate.com - The Story chapter 20   the queen of beauty and courage_360p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770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3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xfrm>
            <a:off x="3962400" y="-1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“See the Story,” create a simple image or symbol that you think best represents</a:t>
            </a:r>
            <a:br>
              <a:rPr sz="9600"/>
            </a:br>
            <a:r>
              <a:rPr sz="9600"/>
              <a:t>Chapter 20</a:t>
            </a:r>
            <a:br>
              <a:rPr sz="9600"/>
            </a:br>
            <a:r>
              <a:rPr sz="9600" u="sng"/>
              <a:t>AND explain it to someone   else!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20 Notes</a:t>
            </a:r>
          </a:p>
        </p:txBody>
      </p:sp>
      <p:sp>
        <p:nvSpPr>
          <p:cNvPr id="139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192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King Xerxes of Persia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Threw a big party and ordered his Queen Vashti to come to his party “to display her beauty.” (pg. 276)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How did she respond?</a:t>
            </a:r>
          </a:p>
          <a:p>
            <a:pPr lvl="2" marL="1371600" indent="-457200">
              <a:spcBef>
                <a:spcPts val="1100"/>
              </a:spcBef>
              <a:defRPr sz="4800"/>
            </a:pPr>
            <a:r>
              <a:t>NO WAY!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The king kicked her out and started a nation-wide search for a new queen.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Young women were forced to come to the capital city of Susa to receive beauty treatments.</a:t>
            </a:r>
          </a:p>
          <a:p>
            <a:pPr lvl="1" marL="1028700" indent="-571500">
              <a:spcBef>
                <a:spcPts val="1300"/>
              </a:spcBef>
              <a:defRPr sz="5600"/>
            </a:pPr>
            <a:r>
              <a:t>How would you feel if you were forced to 			be displayed in front of the king as			        	        a possible wife?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20 Notes</a:t>
            </a:r>
          </a:p>
        </p:txBody>
      </p:sp>
      <p:sp>
        <p:nvSpPr>
          <p:cNvPr id="142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49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Mordecai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A Jew in Persia who adopted his cousin, Esther, after her parents died.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Forbid Esther to reveal her nationality.  Why?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He visited Esther’s courtyard to check up on her every day.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b="1" sz="5800"/>
            </a:pPr>
            <a:r>
              <a:t>Esther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Taken to be part of the king’s harem in Susa.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Won the favor of everyone who knew her.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She won King Xerxes’ favor and was crowned queen.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Mordecai overheard 2 Persian guards              	      wanting to kill the king.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He told Esther who then told the king.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Mordecai was credited in saving the king.		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20 Notes</a:t>
            </a:r>
          </a:p>
        </p:txBody>
      </p:sp>
      <p:sp>
        <p:nvSpPr>
          <p:cNvPr id="145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49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Haman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King Xerxes honored Haman at the city gate.  All bowed down to Haman except for Mordecai.</a:t>
            </a:r>
          </a:p>
          <a:p>
            <a:pPr lvl="2" marL="1371600" indent="-457200">
              <a:lnSpc>
                <a:spcPct val="90000"/>
              </a:lnSpc>
              <a:spcBef>
                <a:spcPts val="1100"/>
              </a:spcBef>
              <a:defRPr sz="4800"/>
            </a:pPr>
            <a:r>
              <a:t>Why would Mordecai do this?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Haman discovered Mordecai was a Jew and conspired to destroy Mordecai’s people.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He forced the king to issue a decree that all Jews would be killed at the end of the year.</a:t>
            </a:r>
          </a:p>
          <a:p>
            <a:pPr>
              <a:lnSpc>
                <a:spcPct val="90000"/>
              </a:lnSpc>
            </a:pPr>
            <a:r>
              <a:t>Mordecai sent a message to Esther informing her about the decree.</a:t>
            </a:r>
          </a:p>
          <a:p>
            <a:pPr lvl="1" marL="1028700" indent="-571500">
              <a:lnSpc>
                <a:spcPct val="90000"/>
              </a:lnSpc>
              <a:spcBef>
                <a:spcPts val="1300"/>
              </a:spcBef>
              <a:defRPr sz="5600"/>
            </a:pPr>
            <a:r>
              <a:t>“Who knows but that you have come				to your royal position for such a 				  time as this?“ (pg. 286)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/>
          <p:cNvSpPr txBox="1"/>
          <p:nvPr>
            <p:ph type="title"/>
          </p:nvPr>
        </p:nvSpPr>
        <p:spPr>
          <a:xfrm>
            <a:off x="3962400" y="-3048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Chapter 20 Notes</a:t>
            </a:r>
          </a:p>
        </p:txBody>
      </p:sp>
      <p:sp>
        <p:nvSpPr>
          <p:cNvPr id="148" name="Content Placeholder 2"/>
          <p:cNvSpPr txBox="1"/>
          <p:nvPr>
            <p:ph type="body" idx="1"/>
          </p:nvPr>
        </p:nvSpPr>
        <p:spPr>
          <a:xfrm>
            <a:off x="3200400" y="1524000"/>
            <a:ext cx="18135600" cy="1249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Why was Esther worried about entering the king’s presence uninvited?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The king could’ve sentenced her to death.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Meanwhile, Haman plotted to murder Mordecai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The king ordered Haman to honor Mordecai                (read page 284 middle section)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Mordecai’s honor was exactly the type of honor that Haman wanted for himself!</a:t>
            </a:r>
          </a:p>
          <a:p>
            <a:pPr>
              <a:lnSpc>
                <a:spcPct val="90000"/>
              </a:lnSpc>
              <a:spcBef>
                <a:spcPts val="1300"/>
              </a:spcBef>
              <a:defRPr sz="5800"/>
            </a:pPr>
            <a:r>
              <a:t>During her 2</a:t>
            </a:r>
            <a:r>
              <a:rPr baseline="31000"/>
              <a:t>nd</a:t>
            </a:r>
            <a:r>
              <a:t> banquet for the king and Haman, Esther asked the king to “spare her people.”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What happened next?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Haman was killed on the pole he set			             	up for Mordecai.</a:t>
            </a:r>
          </a:p>
          <a:p>
            <a:pPr lvl="1" marL="1028700" indent="-571500">
              <a:lnSpc>
                <a:spcPct val="90000"/>
              </a:lnSpc>
              <a:spcBef>
                <a:spcPts val="1200"/>
              </a:spcBef>
              <a:defRPr sz="5000"/>
            </a:pPr>
            <a:r>
              <a:t>The Jews were saved.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 algn="l">
              <a:defRPr b="1" sz="12000" u="sng"/>
            </a:pPr>
            <a:r>
              <a:t>God’s Grace in Esther </a:t>
            </a:r>
            <a:r>
              <a:rPr sz="10800"/>
              <a:t>(Upper Story Connections):</a:t>
            </a:r>
            <a:br>
              <a:rPr sz="10800"/>
            </a:br>
            <a:r>
              <a:rPr sz="8800" u="none"/>
              <a:t>-Esther, like Jesus, is willing to die for her people and is an advocate on their behalf.</a:t>
            </a:r>
            <a:br>
              <a:rPr sz="8800" u="none"/>
            </a:br>
            <a:r>
              <a:rPr sz="8800" u="none"/>
              <a:t>-God preserves his people in the face of danger.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b="1" sz="12000"/>
            </a:pPr>
            <a:r>
              <a:t>On your worksheet… </a:t>
            </a:r>
            <a:br/>
            <a:r>
              <a:rPr sz="9600"/>
              <a:t>Under “Join The Story,” </a:t>
            </a:r>
            <a:br>
              <a:rPr sz="9600"/>
            </a:br>
            <a:r>
              <a:rPr sz="9600"/>
              <a:t>answer one of the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Discussion 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How did Mordecai respond when faced with the threat of disaster for his people?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How would you describe Queen Esther’s character?  What did you learn from her actions?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pPr/>
            <a:r>
              <a:t>In what ways have you experienced God’s faithfulness and protection in your life?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/>
          <a:p>
            <a:pPr>
              <a:defRPr sz="12000"/>
            </a:pPr>
            <a:r>
              <a:t>What does this chapter of </a:t>
            </a:r>
            <a:r>
              <a:rPr i="1"/>
              <a:t>The Story</a:t>
            </a:r>
            <a:r>
              <a:t> teach about God’s work behind the scenes of history?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extBox 3"/>
          <p:cNvSpPr txBox="1"/>
          <p:nvPr/>
        </p:nvSpPr>
        <p:spPr>
          <a:xfrm>
            <a:off x="4130040" y="4972743"/>
            <a:ext cx="16123920" cy="58978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 u="sng"/>
            </a:pPr>
            <a:r>
              <a:t>For Next Sunday:</a:t>
            </a:r>
          </a:p>
          <a:p>
            <a:pPr>
              <a:buSzPct val="100000"/>
              <a:buFont typeface="Arial"/>
              <a:buChar char="•"/>
              <a:defRPr b="1" sz="9600"/>
            </a:pPr>
            <a:r>
              <a:t> Read Chapter 21</a:t>
            </a:r>
          </a:p>
          <a:p>
            <a:pPr lvl="1">
              <a:defRPr b="1" i="1" sz="8800"/>
            </a:pPr>
            <a:r>
              <a:t>(the last Story lesson from the Old Testament!)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extBox 3"/>
          <p:cNvSpPr txBox="1"/>
          <p:nvPr/>
        </p:nvSpPr>
        <p:spPr>
          <a:xfrm>
            <a:off x="4130040" y="4972743"/>
            <a:ext cx="16123920" cy="76123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b="1" sz="9600" u="sng"/>
            </a:pPr>
            <a:r>
              <a:t>You’re invited to Sunday Night FLY “Low Battery” next Sunday @ 7pm!</a:t>
            </a:r>
          </a:p>
          <a:p>
            <a:pPr>
              <a:defRPr b="1" sz="9600"/>
            </a:pPr>
            <a:r>
              <a:t>-Large group discussion, snacks &amp; games! Bring a friend!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TextBox 3"/>
          <p:cNvSpPr txBox="1"/>
          <p:nvPr/>
        </p:nvSpPr>
        <p:spPr>
          <a:xfrm>
            <a:off x="4358640" y="4183423"/>
            <a:ext cx="16123920" cy="10419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buSzPct val="100000"/>
              <a:buFont typeface="Arial"/>
              <a:buChar char="•"/>
              <a:defRPr b="1" sz="9600"/>
            </a:pPr>
            <a:r>
              <a:t>Help us at our Spaghetti Dinner on Wed, Mar. 5!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Setup @ 3:30-4:30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Food Prep @ 3:30-5:30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Servers @ 5:15-6:30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Dinner @ 5:30-6:30</a:t>
            </a:r>
          </a:p>
          <a:p>
            <a:pPr>
              <a:buSzPct val="100000"/>
              <a:buFont typeface="Arial"/>
              <a:buChar char="•"/>
              <a:defRPr sz="5900"/>
            </a:pPr>
            <a:r>
              <a:t> Clean-up @ 6:15pm until Completed</a:t>
            </a:r>
          </a:p>
          <a:p>
            <a:pPr>
              <a:buSzPct val="100000"/>
              <a:buFont typeface="Arial"/>
              <a:buChar char="•"/>
              <a:defRPr sz="8700"/>
            </a:pPr>
            <a:r>
              <a:t> Sign-up on the FLY bulletin board!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 txBox="1"/>
          <p:nvPr>
            <p:ph type="title"/>
          </p:nvPr>
        </p:nvSpPr>
        <p:spPr>
          <a:xfrm>
            <a:off x="3962400" y="549275"/>
            <a:ext cx="16459200" cy="12557126"/>
          </a:xfrm>
          <a:prstGeom prst="rect">
            <a:avLst/>
          </a:prstGeom>
        </p:spPr>
        <p:txBody>
          <a:bodyPr/>
          <a:lstStyle>
            <a:lvl1pPr>
              <a:defRPr b="1" sz="12000"/>
            </a:lvl1pPr>
          </a:lstStyle>
          <a:p>
            <a:pPr/>
            <a:r>
              <a:t>Closing Prayers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