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Feb. 2,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rPr sz="10800"/>
              <a:t>on last week’s Chapter 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499616">
              <a:defRPr sz="6396"/>
            </a:lvl1pPr>
          </a:lstStyle>
          <a:p>
            <a:pPr/>
            <a:r>
              <a:t>1. This king was Hezekiah’s son who later repented of his sins and came to know the Lord…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Jehoiakim</a:t>
            </a:r>
          </a:p>
          <a:p>
            <a:pPr marL="1028700" indent="-1028700">
              <a:buFontTx/>
              <a:buAutoNum type="alphaUcPeriod" startAt="1"/>
            </a:pPr>
            <a:r>
              <a:t>Josiah</a:t>
            </a:r>
          </a:p>
          <a:p>
            <a:pPr marL="1028700" indent="-1028700">
              <a:buFontTx/>
              <a:buAutoNum type="alphaUcPeriod" startAt="1"/>
            </a:pPr>
            <a:r>
              <a:t>Manasseh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10000" y="7467600"/>
            <a:ext cx="5791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200" y="1828800"/>
            <a:ext cx="16459200" cy="3082359"/>
          </a:xfrm>
          <a:prstGeom prst="rect">
            <a:avLst/>
          </a:prstGeom>
        </p:spPr>
        <p:txBody>
          <a:bodyPr/>
          <a:lstStyle>
            <a:lvl1pPr algn="l" defTabSz="1463040">
              <a:defRPr sz="6240"/>
            </a:lvl1pPr>
          </a:lstStyle>
          <a:p>
            <a:pPr/>
            <a:r>
              <a:t>2. During this king’s reign, the Book of the Law of Moses was rediscovered and Judah and enjoyed peace for 31 years…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800" y="5883273"/>
            <a:ext cx="16459200" cy="9051927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Jehoiakim</a:t>
            </a:r>
          </a:p>
          <a:p>
            <a:pPr marL="1028700" indent="-1028700">
              <a:buFontTx/>
              <a:buAutoNum type="alphaUcPeriod" startAt="1"/>
            </a:pPr>
            <a:r>
              <a:t>Josiah</a:t>
            </a:r>
          </a:p>
          <a:p>
            <a:pPr marL="1028700" indent="-1028700">
              <a:buFontTx/>
              <a:buAutoNum type="alphaUcPeriod" startAt="1"/>
            </a:pPr>
            <a:r>
              <a:t>Manasseh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10000" y="7010400"/>
            <a:ext cx="5791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This Babylonian king conquered Judah and led Jerusalem to exile…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Nebuchadnezzar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Caesar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10000" y="51816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The prophet ________ preached this message, “Unbelief leads to doom.”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Jeremiah</a:t>
            </a:r>
          </a:p>
          <a:p>
            <a:pPr marL="1028700" indent="-1028700">
              <a:buFontTx/>
              <a:buAutoNum type="alphaUcPeriod" startAt="1"/>
            </a:pPr>
            <a:r>
              <a:t>John the Baptist</a:t>
            </a:r>
          </a:p>
          <a:p>
            <a:pPr marL="1028700" indent="-1028700">
              <a:buFontTx/>
              <a:buAutoNum type="alphaUcPeriod" startAt="1"/>
            </a:pPr>
            <a:r>
              <a:t>Isaiah</a:t>
            </a:r>
          </a:p>
          <a:p>
            <a:pPr marL="1028700" indent="-1028700">
              <a:buFontTx/>
              <a:buAutoNum type="alphaUcPeriod" startAt="1"/>
            </a:pPr>
            <a:r>
              <a:t>Ezekiel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10000" y="8686800"/>
            <a:ext cx="4267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The prophet ________ was known as the “weeping prophet.”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Jeremiah</a:t>
            </a:r>
          </a:p>
          <a:p>
            <a:pPr marL="1028700" indent="-1028700">
              <a:buFontTx/>
              <a:buAutoNum type="alphaUcPeriod" startAt="1"/>
            </a:pPr>
            <a:r>
              <a:t>John the Baptist</a:t>
            </a:r>
          </a:p>
          <a:p>
            <a:pPr marL="1028700" indent="-1028700">
              <a:buFontTx/>
              <a:buAutoNum type="alphaUcPeriod" startAt="1"/>
            </a:pPr>
            <a:r>
              <a:t>Isaiah</a:t>
            </a:r>
          </a:p>
          <a:p>
            <a:pPr marL="1028700" indent="-1028700">
              <a:buFontTx/>
              <a:buAutoNum type="alphaUcPeriod" startAt="1"/>
            </a:pPr>
            <a:r>
              <a:t>Ezekiel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10000" y="5181600"/>
            <a:ext cx="5181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6. Ezekiel’s vision of dry bones coming back to life means…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Ezekiel will be resurrected like Lazarus</a:t>
            </a:r>
          </a:p>
          <a:p>
            <a:pPr marL="1028700" indent="-1028700">
              <a:buFontTx/>
              <a:buAutoNum type="alphaUcPeriod" startAt="1"/>
            </a:pPr>
            <a:r>
              <a:t>The nation of Israel will come back to life</a:t>
            </a:r>
          </a:p>
          <a:p>
            <a:pPr marL="1028700" indent="-1028700">
              <a:buFontTx/>
              <a:buAutoNum type="alphaUcPeriod" startAt="1"/>
            </a:pPr>
            <a:r>
              <a:t>Babylon will provide hope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39" name="Rectangle 3"/>
          <p:cNvSpPr/>
          <p:nvPr/>
        </p:nvSpPr>
        <p:spPr>
          <a:xfrm>
            <a:off x="3810000" y="6248400"/>
            <a:ext cx="15392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962400" y="579437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Jeremiah 29:11</a:t>
            </a:r>
            <a:endParaRPr u="sng"/>
          </a:p>
          <a:p>
            <a:pPr>
              <a:defRPr b="1" sz="12000"/>
            </a:pPr>
            <a:endParaRPr u="sng"/>
          </a:p>
          <a:p>
            <a:pPr>
              <a:defRPr b="1" sz="8400"/>
            </a:pPr>
            <a:r>
              <a:rPr u="sng"/>
              <a:t>Recite it to someone sitting near you.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/>
          <p:nvPr>
            <p:ph type="title"/>
          </p:nvPr>
        </p:nvSpPr>
        <p:spPr>
          <a:xfrm>
            <a:off x="3048000" y="549275"/>
            <a:ext cx="18288000" cy="12557126"/>
          </a:xfrm>
          <a:prstGeom prst="rect">
            <a:avLst/>
          </a:prstGeom>
        </p:spPr>
        <p:txBody>
          <a:bodyPr/>
          <a:lstStyle/>
          <a:p>
            <a:pPr algn="l">
              <a:defRPr b="1" u="sng"/>
            </a:pPr>
            <a:r>
              <a:t>This Week’s Memory Work: Jer. 29:11</a:t>
            </a:r>
            <a:br/>
            <a:r>
              <a:rPr u="none"/>
              <a:t>- “For I know” – God knows his people.  He hasn’t forgotten them.</a:t>
            </a:r>
            <a:br>
              <a:rPr u="none"/>
            </a:br>
            <a:r>
              <a:rPr u="none"/>
              <a:t>- “Prosper” - God wants his people to thrive and grow in Him alone.</a:t>
            </a:r>
            <a:br>
              <a:rPr u="none"/>
            </a:br>
            <a:r>
              <a:rPr u="none"/>
              <a:t>- “Plans to give you hope” - He has a perfect plan for his people.</a:t>
            </a:r>
            <a:br>
              <a:rPr u="none"/>
            </a:br>
            <a:r>
              <a:rPr u="none"/>
              <a:t>-Upper Story connection?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y2mate.com - The Story chapter 18   daniel in exile_360p.mp4" descr="y2mate.com - The Story chapter 18   daniel in exile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83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18.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60227" y="-151544"/>
            <a:ext cx="15023173" cy="13867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18 Notes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“A faithful remnant (from Judah) survived in faraway Babylon</a:t>
            </a:r>
            <a:r>
              <a:t>…” (pg. 249).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Daniel, Shadrach, Meshach, and Abednego were taken into exile in 605 BC from Judah in the 1st deportation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Were healthy men – selected to serve in King Nebuchadnezzar’s palace.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4 men didn’t eat royal food – still followed Jewish law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gave them knowledge &amp; Daniel could understand visions and dreams.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Daniel interpreted the king’s dream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Babylon is just one minor part of God’s			grand story! (</a:t>
            </a:r>
            <a:r>
              <a:t>P</a:t>
            </a:r>
            <a:r>
              <a:t>g. 253)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18 Notes</a:t>
            </a:r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3200400" y="12192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300"/>
              </a:spcBef>
              <a:defRPr sz="5800"/>
            </a:pPr>
            <a:r>
              <a:t>Daniel was made ruler over the province of Babylon.</a:t>
            </a:r>
          </a:p>
          <a:p>
            <a:pPr>
              <a:spcBef>
                <a:spcPts val="1300"/>
              </a:spcBef>
              <a:defRPr sz="5800"/>
            </a:pPr>
            <a:r>
              <a:t>The king’s statue of gold – 90 feet tall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Everyone had to worship it or die in a furnace.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Who didn’t worship it?</a:t>
            </a:r>
          </a:p>
          <a:p>
            <a:pPr lvl="2" marL="1371600" indent="-457200">
              <a:spcBef>
                <a:spcPts val="1000"/>
              </a:spcBef>
              <a:defRPr sz="4400"/>
            </a:pPr>
            <a:r>
              <a:t>Shadrach, Meshach, and Abednago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What was their response?  (read on pg. 255)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They were thrown in the furnace.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What did the king see?</a:t>
            </a:r>
          </a:p>
          <a:p>
            <a:pPr lvl="2" marL="1371600" indent="-457200">
              <a:spcBef>
                <a:spcPts val="1000"/>
              </a:spcBef>
              <a:defRPr sz="4400"/>
            </a:pPr>
            <a:r>
              <a:t>Four men</a:t>
            </a:r>
            <a:r>
              <a:t>… the fourth “looks like a son of the gods.”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Did they survive?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YES!</a:t>
            </a:r>
          </a:p>
          <a:p>
            <a:pPr lvl="1" marL="1028700" indent="-571500">
              <a:spcBef>
                <a:spcPts val="1200"/>
              </a:spcBef>
              <a:defRPr sz="5000"/>
            </a:pPr>
            <a:r>
              <a:t>The King decreed that all people 			       shouldn’t say anything against God.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18 Notes</a:t>
            </a:r>
          </a:p>
        </p:txBody>
      </p:sp>
      <p:sp>
        <p:nvSpPr>
          <p:cNvPr id="159" name="Content Placeholder 2"/>
          <p:cNvSpPr txBox="1"/>
          <p:nvPr>
            <p:ph type="body" idx="1"/>
          </p:nvPr>
        </p:nvSpPr>
        <p:spPr>
          <a:xfrm>
            <a:off x="3200400" y="12192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King Nebuchadnezzar lost power</a:t>
            </a:r>
            <a:r>
              <a:t>…</a:t>
            </a:r>
          </a:p>
          <a:p>
            <a:pPr>
              <a:lnSpc>
                <a:spcPct val="90000"/>
              </a:lnSpc>
            </a:pPr>
            <a:r>
              <a:t>Then King Belshazzar lost power and was conquered by the invading Persians... (pg. 257)</a:t>
            </a:r>
          </a:p>
          <a:p>
            <a:pPr>
              <a:lnSpc>
                <a:spcPct val="90000"/>
              </a:lnSpc>
            </a:pPr>
            <a:r>
              <a:t>Now King Darius (also written as Cyrus) is in charge.</a:t>
            </a:r>
          </a:p>
          <a:p>
            <a:pPr>
              <a:lnSpc>
                <a:spcPct val="90000"/>
              </a:lnSpc>
            </a:pPr>
            <a:r>
              <a:t>Daniel served him and didn’t pray to him</a:t>
            </a:r>
            <a:r>
              <a:t>… oh oh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Other governors schemed against him.  Forced Darius to make a law against people who didn’t pray to Darius.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Did Darius want to hurt Daniel?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NO!  Darius was determined to save Daniel. (pg. 258)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Who saved Daniel in the lion’s den?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GOD!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18 Notes</a:t>
            </a:r>
          </a:p>
        </p:txBody>
      </p:sp>
      <p:sp>
        <p:nvSpPr>
          <p:cNvPr id="162" name="Content Placeholder 2"/>
          <p:cNvSpPr txBox="1"/>
          <p:nvPr>
            <p:ph type="body" idx="1"/>
          </p:nvPr>
        </p:nvSpPr>
        <p:spPr>
          <a:xfrm>
            <a:off x="3200400" y="18288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Jeremiah’s words to the exiled Jews</a:t>
            </a:r>
            <a:r>
              <a:t>…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Read pg. 261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What are some of God’s promises to His people?</a:t>
            </a:r>
          </a:p>
          <a:p>
            <a:pPr/>
            <a:r>
              <a:t>70 years after the first deportations to Babylon... King Cyrus permitted the exiled Jews to return home to Jerusalem... </a:t>
            </a:r>
          </a:p>
          <a:p>
            <a:pPr/>
            <a:r>
              <a:t>Upper Story connections from this chapter?</a:t>
            </a:r>
          </a:p>
          <a:p>
            <a:pPr/>
            <a:r>
              <a:t>What will happen next?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3"/>
          <p:cNvSpPr txBox="1"/>
          <p:nvPr/>
        </p:nvSpPr>
        <p:spPr>
          <a:xfrm>
            <a:off x="4319270" y="4748534"/>
            <a:ext cx="16123921" cy="4640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Read Chapter 19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No memory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extBox 3"/>
          <p:cNvSpPr txBox="1"/>
          <p:nvPr/>
        </p:nvSpPr>
        <p:spPr>
          <a:xfrm>
            <a:off x="4130040" y="4945382"/>
            <a:ext cx="16123920" cy="7612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THANK YOU to everyone who volunteered and attended our Coffee House on Friday!</a:t>
            </a:r>
          </a:p>
          <a:p>
            <a:pPr>
              <a:defRPr b="1" sz="9600"/>
            </a:pPr>
          </a:p>
          <a:p>
            <a:pPr>
              <a:defRPr b="1" sz="9600"/>
            </a:pPr>
            <a:r>
              <a:t>*No Sunday Night FLY next Sun.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