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1991911" y="11433873"/>
            <a:ext cx="390653" cy="441707"/>
          </a:xfrm>
          <a:prstGeom prst="rect">
            <a:avLst/>
          </a:prstGeom>
        </p:spPr>
        <p:txBody>
          <a:bodyPr lIns="38100" tIns="38100" rIns="38100" bIns="38100" anchor="b"/>
          <a:lstStyle>
            <a:lvl1pPr algn="ctr" defTabSz="825500">
              <a:defRPr sz="2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Text"/>
          <p:cNvSpPr txBox="1"/>
          <p:nvPr>
            <p:ph type="title"/>
          </p:nvPr>
        </p:nvSpPr>
        <p:spPr>
          <a:xfrm>
            <a:off x="7820025" y="5397102"/>
            <a:ext cx="8743950" cy="1653780"/>
          </a:xfrm>
          <a:prstGeom prst="rect">
            <a:avLst/>
          </a:prstGeom>
        </p:spPr>
        <p:txBody>
          <a:bodyPr lIns="51434" tIns="51434" rIns="51434" bIns="51434"/>
          <a:lstStyle/>
          <a:p>
            <a:pPr/>
            <a:r>
              <a:t>Title Text</a:t>
            </a:r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8591550" y="7372350"/>
            <a:ext cx="7200900" cy="1971675"/>
          </a:xfrm>
          <a:prstGeom prst="rect">
            <a:avLst/>
          </a:prstGeom>
        </p:spPr>
        <p:txBody>
          <a:bodyPr lIns="51434" tIns="51434" rIns="51434" bIns="51434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6396614" y="10121066"/>
            <a:ext cx="424536" cy="471170"/>
          </a:xfrm>
          <a:prstGeom prst="rect">
            <a:avLst/>
          </a:prstGeom>
        </p:spPr>
        <p:txBody>
          <a:bodyPr lIns="51434" tIns="51434" rIns="51434" bIns="51434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109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https://www.youtube.com/embed/A5mZtk9Ib2E?feature=oembed" TargetMode="External"/><Relationship Id="rId3" Type="http://schemas.openxmlformats.org/officeDocument/2006/relationships/image" Target="../media/image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Jan. 26,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 TIME!</a:t>
            </a:r>
            <a:br/>
            <a:r>
              <a:t>On Ch.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1. Assyria conquered Israel and deported the Israelites to:</a:t>
            </a:r>
          </a:p>
        </p:txBody>
      </p:sp>
      <p:sp>
        <p:nvSpPr>
          <p:cNvPr id="127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Egypt</a:t>
            </a:r>
          </a:p>
          <a:p>
            <a:pPr marL="1028700" indent="-1028700">
              <a:buFontTx/>
              <a:buAutoNum type="alphaUcPeriod" startAt="1"/>
            </a:pPr>
            <a:r>
              <a:t>Assyria</a:t>
            </a:r>
          </a:p>
          <a:p>
            <a:pPr marL="1028700" indent="-1028700">
              <a:buFontTx/>
              <a:buAutoNum type="alphaUcPeriod" startAt="1"/>
            </a:pPr>
            <a:r>
              <a:t>Judah</a:t>
            </a:r>
          </a:p>
          <a:p>
            <a:pPr marL="1028700" indent="-1028700">
              <a:buFontTx/>
              <a:buAutoNum type="alphaUcPeriod" startAt="1"/>
            </a:pPr>
            <a:r>
              <a:t>Rome</a:t>
            </a:r>
          </a:p>
        </p:txBody>
      </p:sp>
      <p:sp>
        <p:nvSpPr>
          <p:cNvPr id="128" name="Rectangle 3"/>
          <p:cNvSpPr/>
          <p:nvPr/>
        </p:nvSpPr>
        <p:spPr>
          <a:xfrm>
            <a:off x="3810000" y="6248400"/>
            <a:ext cx="10820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/>
          <a:p>
            <a:pPr algn="l" defTabSz="1572768">
              <a:defRPr sz="6708"/>
            </a:pPr>
            <a:r>
              <a:t>2. The Israelites were taken into exile because</a:t>
            </a:r>
            <a:r>
              <a:t>…</a:t>
            </a:r>
          </a:p>
        </p:txBody>
      </p:sp>
      <p:sp>
        <p:nvSpPr>
          <p:cNvPr id="13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The Israelites sinned.</a:t>
            </a:r>
          </a:p>
          <a:p>
            <a:pPr marL="1028700" indent="-1028700">
              <a:buFontTx/>
              <a:buAutoNum type="alphaUcPeriod" startAt="1"/>
            </a:pPr>
            <a:r>
              <a:t>King Hezekiah worshiped false gods.</a:t>
            </a:r>
          </a:p>
          <a:p>
            <a:pPr marL="1028700" indent="-1028700">
              <a:buFontTx/>
              <a:buAutoNum type="alphaUcPeriod" startAt="1"/>
            </a:pPr>
            <a:r>
              <a:t>King David said so.</a:t>
            </a:r>
          </a:p>
          <a:p>
            <a:pPr marL="1028700" indent="-1028700">
              <a:buFontTx/>
              <a:buAutoNum type="alphaUcPeriod" startAt="1"/>
            </a:pPr>
            <a:r>
              <a:t>None of the above.</a:t>
            </a:r>
          </a:p>
        </p:txBody>
      </p:sp>
      <p:sp>
        <p:nvSpPr>
          <p:cNvPr id="132" name="Rectangle 3"/>
          <p:cNvSpPr/>
          <p:nvPr/>
        </p:nvSpPr>
        <p:spPr>
          <a:xfrm>
            <a:off x="3810000" y="5181600"/>
            <a:ext cx="10820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792223">
              <a:defRPr sz="7644"/>
            </a:lvl1pPr>
          </a:lstStyle>
          <a:p>
            <a:pPr/>
            <a:r>
              <a:t>3. True or False: Hezekiah trusted in God.</a:t>
            </a:r>
          </a:p>
        </p:txBody>
      </p:sp>
      <p:sp>
        <p:nvSpPr>
          <p:cNvPr id="135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TRUE</a:t>
            </a:r>
          </a:p>
          <a:p>
            <a:pPr marL="1028700" indent="-1028700">
              <a:buFontTx/>
              <a:buAutoNum type="alphaUcPeriod" startAt="1"/>
            </a:pPr>
            <a:r>
              <a:t>FALSE</a:t>
            </a:r>
          </a:p>
        </p:txBody>
      </p:sp>
      <p:sp>
        <p:nvSpPr>
          <p:cNvPr id="136" name="Rectangle 3"/>
          <p:cNvSpPr/>
          <p:nvPr/>
        </p:nvSpPr>
        <p:spPr>
          <a:xfrm>
            <a:off x="3810000" y="5181600"/>
            <a:ext cx="10820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______ killed 185,000 Assyrian men in their army.</a:t>
            </a:r>
          </a:p>
        </p:txBody>
      </p:sp>
      <p:sp>
        <p:nvSpPr>
          <p:cNvPr id="139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Hezekiah</a:t>
            </a:r>
          </a:p>
          <a:p>
            <a:pPr marL="1028700" indent="-1028700">
              <a:buFontTx/>
              <a:buAutoNum type="alphaUcPeriod" startAt="1"/>
            </a:pPr>
            <a:r>
              <a:t>Judah</a:t>
            </a:r>
          </a:p>
          <a:p>
            <a:pPr marL="1028700" indent="-1028700">
              <a:buFontTx/>
              <a:buAutoNum type="alphaUcPeriod" startAt="1"/>
            </a:pPr>
            <a:r>
              <a:t>Sennacherib</a:t>
            </a:r>
          </a:p>
          <a:p>
            <a:pPr marL="1028700" indent="-1028700">
              <a:buFontTx/>
              <a:buAutoNum type="alphaUcPeriod" startAt="1"/>
            </a:pPr>
            <a:r>
              <a:t>The Angel of the Lord</a:t>
            </a:r>
          </a:p>
        </p:txBody>
      </p:sp>
      <p:sp>
        <p:nvSpPr>
          <p:cNvPr id="140" name="Rectangle 3"/>
          <p:cNvSpPr/>
          <p:nvPr/>
        </p:nvSpPr>
        <p:spPr>
          <a:xfrm>
            <a:off x="3810000" y="8686800"/>
            <a:ext cx="10820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5. The prophet, _______, began his 60 year ministry in Jerusalem.</a:t>
            </a:r>
          </a:p>
        </p:txBody>
      </p:sp>
      <p:sp>
        <p:nvSpPr>
          <p:cNvPr id="143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Hosea</a:t>
            </a:r>
          </a:p>
          <a:p>
            <a:pPr marL="1028700" indent="-1028700">
              <a:buFontTx/>
              <a:buAutoNum type="alphaUcPeriod" startAt="1"/>
            </a:pPr>
            <a:r>
              <a:t>Obadiah</a:t>
            </a:r>
          </a:p>
          <a:p>
            <a:pPr marL="1028700" indent="-1028700">
              <a:buFontTx/>
              <a:buAutoNum type="alphaUcPeriod" startAt="1"/>
            </a:pPr>
            <a:r>
              <a:t>Isaiah</a:t>
            </a:r>
          </a:p>
          <a:p>
            <a:pPr marL="1028700" indent="-1028700">
              <a:buFontTx/>
              <a:buAutoNum type="alphaUcPeriod" startAt="1"/>
            </a:pPr>
            <a:r>
              <a:t>Elijah</a:t>
            </a:r>
          </a:p>
        </p:txBody>
      </p:sp>
      <p:sp>
        <p:nvSpPr>
          <p:cNvPr id="144" name="Rectangle 3"/>
          <p:cNvSpPr/>
          <p:nvPr/>
        </p:nvSpPr>
        <p:spPr>
          <a:xfrm>
            <a:off x="3810000" y="7467600"/>
            <a:ext cx="10820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792223">
              <a:defRPr sz="7644"/>
            </a:lvl1pPr>
          </a:lstStyle>
          <a:p>
            <a:pPr/>
            <a:r>
              <a:t>6. Isaiah’s answer to his ministry call was: </a:t>
            </a:r>
          </a:p>
        </p:txBody>
      </p:sp>
      <p:sp>
        <p:nvSpPr>
          <p:cNvPr id="147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No.</a:t>
            </a:r>
          </a:p>
          <a:p>
            <a:pPr marL="1028700" indent="-1028700">
              <a:buFontTx/>
              <a:buAutoNum type="alphaUcPeriod" startAt="1"/>
            </a:pPr>
            <a:r>
              <a:t>Here am I. Send me!</a:t>
            </a:r>
          </a:p>
          <a:p>
            <a:pPr marL="1028700" indent="-1028700">
              <a:buFontTx/>
              <a:buAutoNum type="alphaUcPeriod" startAt="1"/>
            </a:pPr>
            <a:r>
              <a:t>I don’t speak well.</a:t>
            </a:r>
          </a:p>
          <a:p>
            <a:pPr marL="1028700" indent="-1028700">
              <a:buFontTx/>
              <a:buAutoNum type="alphaUcPeriod" startAt="1"/>
            </a:pPr>
            <a:r>
              <a:t>Send someone else.</a:t>
            </a:r>
          </a:p>
        </p:txBody>
      </p:sp>
      <p:sp>
        <p:nvSpPr>
          <p:cNvPr id="148" name="Rectangle 3"/>
          <p:cNvSpPr/>
          <p:nvPr/>
        </p:nvSpPr>
        <p:spPr>
          <a:xfrm>
            <a:off x="3810000" y="6248400"/>
            <a:ext cx="10820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7. One of Isaiah’s main messages was:</a:t>
            </a:r>
          </a:p>
        </p:txBody>
      </p:sp>
      <p:sp>
        <p:nvSpPr>
          <p:cNvPr id="15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The Israelites would return home someday.</a:t>
            </a:r>
          </a:p>
          <a:p>
            <a:pPr marL="1028700" indent="-1028700">
              <a:buFontTx/>
              <a:buAutoNum type="alphaUcPeriod" startAt="1"/>
            </a:pPr>
            <a:r>
              <a:t>Judah will be lost forever.</a:t>
            </a:r>
          </a:p>
          <a:p>
            <a:pPr marL="1028700" indent="-1028700">
              <a:buFontTx/>
              <a:buAutoNum type="alphaUcPeriod" startAt="1"/>
            </a:pPr>
            <a:r>
              <a:t>King David’s throne is lost.</a:t>
            </a:r>
          </a:p>
          <a:p>
            <a:pPr marL="1028700" indent="-1028700">
              <a:buFontTx/>
              <a:buAutoNum type="alphaUcPeriod" startAt="1"/>
            </a:pPr>
            <a:r>
              <a:t>None of the above.</a:t>
            </a:r>
          </a:p>
        </p:txBody>
      </p:sp>
      <p:sp>
        <p:nvSpPr>
          <p:cNvPr id="152" name="Rectangle 3"/>
          <p:cNvSpPr/>
          <p:nvPr/>
        </p:nvSpPr>
        <p:spPr>
          <a:xfrm>
            <a:off x="3810000" y="5181600"/>
            <a:ext cx="16154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1"/>
          <p:cNvSpPr txBox="1"/>
          <p:nvPr>
            <p:ph type="title"/>
          </p:nvPr>
        </p:nvSpPr>
        <p:spPr>
          <a:xfrm>
            <a:off x="3962400" y="579437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Lamentations 3:22-23</a:t>
            </a:r>
            <a:endParaRPr u="sng"/>
          </a:p>
          <a:p>
            <a:pPr>
              <a:defRPr b="1" sz="12000"/>
            </a:pPr>
            <a:endParaRPr u="sng"/>
          </a:p>
          <a:p>
            <a:pPr>
              <a:defRPr b="1" sz="8400"/>
            </a:pPr>
            <a:r>
              <a:rPr u="sng"/>
              <a:t>Recite it to someone sitting near you.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 algn="l">
              <a:defRPr b="1" sz="12000" u="sng"/>
            </a:pPr>
            <a:r>
              <a:t>Lamentations 3:22-23</a:t>
            </a:r>
            <a:br/>
            <a:r>
              <a:rPr sz="8800" u="none"/>
              <a:t>- “Great love” – The Hebrew for this phrase is plural and is about the Lord’s loving faithfulness to his covenant promises.</a:t>
            </a:r>
            <a:endParaRPr sz="8800" u="none"/>
          </a:p>
          <a:p>
            <a:pPr algn="l">
              <a:defRPr b="1" sz="12000" u="sng"/>
            </a:pPr>
            <a:r>
              <a:rPr sz="8800" u="none"/>
              <a:t>-What are His promises to you?</a:t>
            </a:r>
            <a:endParaRPr sz="8800" u="none"/>
          </a:p>
          <a:p>
            <a:pPr algn="l">
              <a:defRPr b="1" sz="12000" u="sng"/>
            </a:pPr>
            <a:r>
              <a:rPr sz="8800" u="none"/>
              <a:t>-What does this mean to you?</a:t>
            </a:r>
            <a:br>
              <a:rPr sz="8800" u="none"/>
            </a:b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The STORY! chapter 17   The kingdoms fall" descr="The STORY! chapter 17   The kingdoms fall"/>
          <p:cNvPicPr>
            <a:picLocks noChangeAspect="0"/>
          </p:cNvPicPr>
          <p:nvPr>
            <a:videoFile xmlns:mc="http://schemas.openxmlformats.org/markup-compatibility/2006" xmlns:aiw="http://developer.apple.com/namespaces/iwork" r:link="rId2" mc:Ignorable="aiw" aiw:title="The STORY! chapter 17   The kingdoms fall" aiw:author="Nicky Waters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2944" y="-2283792"/>
            <a:ext cx="24378111" cy="1828358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7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5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5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1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5200" y="-98801"/>
            <a:ext cx="8686800" cy="13913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6159" t="4451" r="2128" b="8565"/>
          <a:stretch>
            <a:fillRect/>
          </a:stretch>
        </p:blipFill>
        <p:spPr>
          <a:xfrm rot="16200000">
            <a:off x="5177093" y="1824292"/>
            <a:ext cx="13725015" cy="10058402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Frame 4"/>
          <p:cNvSpPr/>
          <p:nvPr/>
        </p:nvSpPr>
        <p:spPr>
          <a:xfrm>
            <a:off x="7010400" y="9601200"/>
            <a:ext cx="10210800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1088" y="2700"/>
                </a:moveTo>
                <a:lnTo>
                  <a:pt x="1088" y="18900"/>
                </a:lnTo>
                <a:lnTo>
                  <a:pt x="20512" y="18900"/>
                </a:lnTo>
                <a:lnTo>
                  <a:pt x="20512" y="270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4A7EBB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algn="ctr"/>
          </a:p>
        </p:txBody>
      </p:sp>
      <p:sp>
        <p:nvSpPr>
          <p:cNvPr id="165" name="TextBox 5"/>
          <p:cNvSpPr txBox="1"/>
          <p:nvPr/>
        </p:nvSpPr>
        <p:spPr>
          <a:xfrm>
            <a:off x="3139439" y="10210800"/>
            <a:ext cx="3779522" cy="26466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>
              <a:defRPr b="1" sz="8000"/>
            </a:pPr>
            <a:r>
              <a:t>Chapter</a:t>
            </a:r>
          </a:p>
          <a:p>
            <a:pPr algn="ctr">
              <a:defRPr b="1" sz="8000"/>
            </a:pPr>
            <a:r>
              <a:t>17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5" grpId="2"/>
      <p:bldP build="whole" bldLvl="1" animBg="1" rev="0" advAuto="0" spid="16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17 Notes</a:t>
            </a:r>
          </a:p>
        </p:txBody>
      </p:sp>
      <p:sp>
        <p:nvSpPr>
          <p:cNvPr id="168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Babylon overtook Assyria and is at Jerusalem’s doorstep</a:t>
            </a:r>
            <a:r>
              <a:t>… (pg. 231).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Israel is in exile.  Judah remains.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“Manasseh led them astray, so that they did more evil than the nations the LORD had destroyed before the Israelites,” (pg. 232).  Why would the author say this?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God says, “I will wipe out Jerusalem as one wipes a dish, wiping it and turning it upside down,” (pg. 232).  WOAH!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Manasseh was captured, a hook was put in his nose, and was brought to Assyria.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He prayed and was brought back to 				Jerusalem.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He “knew that the Lord is God.”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17 Notes</a:t>
            </a:r>
          </a:p>
        </p:txBody>
      </p:sp>
      <p:sp>
        <p:nvSpPr>
          <p:cNvPr id="171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King Amon reigned for 2 years.  Bad king.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Was assassinated.</a:t>
            </a:r>
          </a:p>
          <a:p>
            <a:pPr/>
            <a:r>
              <a:t>King Josiah reigned for 31 years.  Good king.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Rediscovered the “Book of the Law of Moses.”</a:t>
            </a:r>
          </a:p>
          <a:p>
            <a:pPr/>
            <a:r>
              <a:t>King Jehoahaz reigned 3 months.  Bad king.</a:t>
            </a:r>
          </a:p>
          <a:p>
            <a:pPr/>
            <a:r>
              <a:t>King Jehoiakim reigned 11 years.  Bad king.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Babylonians &amp; friends invaded Judah.</a:t>
            </a:r>
          </a:p>
          <a:p>
            <a:pPr/>
            <a:r>
              <a:t>King Jehoiachin reigned 3 months.  Bad king.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Nebuchadnezzar carried away almost			EVERYONE and EVERYTHING out of 			Jerusalem.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17 Notes</a:t>
            </a:r>
          </a:p>
        </p:txBody>
      </p:sp>
      <p:sp>
        <p:nvSpPr>
          <p:cNvPr id="174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Ezekiel was a young priest carried off into exile.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Main prophetic message: unbelief leads to doom.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gave him indescribable visions.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says, “I will spare some, for some of you will escape the sword,” (pg. 236).  GOOD NEWS!</a:t>
            </a:r>
          </a:p>
          <a:p>
            <a:pPr/>
            <a:r>
              <a:t>Jeremiah was called to be a prophet.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His answer to ministry: “I am too young.”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reminds him that He is with him.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Connection to your life today?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17 Notes</a:t>
            </a:r>
          </a:p>
        </p:txBody>
      </p:sp>
      <p:sp>
        <p:nvSpPr>
          <p:cNvPr id="177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Jeremiah was known as the “weeping prophet.”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Why?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He felt the burden of the people’s sin and the coming judgment.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Two main messages:</a:t>
            </a:r>
          </a:p>
          <a:p>
            <a:pPr lvl="2" marL="1371600" indent="-457200">
              <a:lnSpc>
                <a:spcPct val="90000"/>
              </a:lnSpc>
              <a:spcBef>
                <a:spcPts val="1100"/>
              </a:spcBef>
              <a:defRPr sz="4800"/>
            </a:pPr>
            <a:r>
              <a:t>Jerusalem will be completely destroyed.</a:t>
            </a:r>
          </a:p>
          <a:p>
            <a:pPr lvl="2" marL="1371600" indent="-457200">
              <a:lnSpc>
                <a:spcPct val="90000"/>
              </a:lnSpc>
              <a:spcBef>
                <a:spcPts val="1100"/>
              </a:spcBef>
              <a:defRPr sz="4800"/>
            </a:pPr>
            <a:r>
              <a:t>God’s mercy never fails. </a:t>
            </a:r>
          </a:p>
          <a:p>
            <a:pPr>
              <a:lnSpc>
                <a:spcPct val="90000"/>
              </a:lnSpc>
            </a:pPr>
            <a:r>
              <a:t>Nebuchadnezzar made Jehoiachin’s uncle the new king of Judah.  King Zedekiah. (pg. 234)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Reigned for 11 years.  Bad king.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Babylon finally destroyed everything				in Jerusalem.  Burned down the 		            	temple.  Jerusalem had fallen.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17 Notes</a:t>
            </a:r>
          </a:p>
        </p:txBody>
      </p:sp>
      <p:sp>
        <p:nvSpPr>
          <p:cNvPr id="180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God’s messages of hope for His exiled people.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“I will cleanse you from all your impurities.” (pg. 246)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“I will put my Spirit in you.”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“I will resettle your towns.”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“The desolate land will be cultivated.”</a:t>
            </a:r>
          </a:p>
          <a:p>
            <a:pPr/>
            <a:r>
              <a:t>Ezekiel’s vision of dry bones (pg. 246-247)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What happened?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The meaning: God will make the dead nation of Israel alive again!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Upper story meaning: We, too, will 				rise from the dead on the last day				   and live forever!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0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Read Chapter 18 of </a:t>
            </a:r>
            <a:r>
              <a:rPr i="1"/>
              <a:t>The Story</a:t>
            </a:r>
            <a:r>
              <a:t>!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 Memorize Jer. 29:11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xtBox 3"/>
          <p:cNvSpPr txBox="1"/>
          <p:nvPr/>
        </p:nvSpPr>
        <p:spPr>
          <a:xfrm>
            <a:off x="3345445" y="4104909"/>
            <a:ext cx="17941376" cy="67868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8500"/>
            </a:pPr>
            <a:r>
              <a:t>Sunday Night FLY “REMIX” is TONIGHT @ 7-8:45pm</a:t>
            </a:r>
          </a:p>
          <a:p>
            <a:pPr lvl="1">
              <a:defRPr b="1" sz="8500"/>
            </a:pPr>
            <a:r>
              <a:t>-YOU will VOTE for 1 lesson and 1 game we’ll do together tonight!</a:t>
            </a:r>
          </a:p>
          <a:p>
            <a:pPr lvl="1">
              <a:defRPr b="1" sz="8500"/>
            </a:pPr>
            <a:r>
              <a:t>-Bring your friends!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CH25 largeposter copy.jpg" descr="CH25 largeposter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4708" y="0"/>
            <a:ext cx="13645618" cy="20468426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Sign-up to volunteer at our Coffee House variety show on Friday, Jan. 31!…"/>
          <p:cNvSpPr txBox="1"/>
          <p:nvPr>
            <p:ph type="title" idx="4294967295"/>
          </p:nvPr>
        </p:nvSpPr>
        <p:spPr>
          <a:xfrm>
            <a:off x="13869713" y="549275"/>
            <a:ext cx="10283417" cy="12557126"/>
          </a:xfrm>
          <a:prstGeom prst="rect">
            <a:avLst/>
          </a:prstGeom>
        </p:spPr>
        <p:txBody>
          <a:bodyPr/>
          <a:lstStyle/>
          <a:p>
            <a:pPr defTabSz="1719072">
              <a:defRPr sz="11280">
                <a:solidFill>
                  <a:srgbClr val="FFFFFF"/>
                </a:solidFill>
              </a:defRPr>
            </a:pPr>
            <a:r>
              <a:t>Sign-up to volunteer at our </a:t>
            </a:r>
            <a:r>
              <a:rPr b="1"/>
              <a:t>Coffee House variety show</a:t>
            </a:r>
            <a:r>
              <a:t> on Friday, Jan. 31!</a:t>
            </a:r>
          </a:p>
          <a:p>
            <a:pPr defTabSz="1719072">
              <a:defRPr sz="11280">
                <a:solidFill>
                  <a:srgbClr val="FFFFFF"/>
                </a:solidFill>
              </a:defRPr>
            </a:pPr>
            <a:r>
              <a:t>Lots of crews to be a part of!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TextBox 3"/>
          <p:cNvSpPr txBox="1"/>
          <p:nvPr/>
        </p:nvSpPr>
        <p:spPr>
          <a:xfrm>
            <a:off x="2393444" y="3829361"/>
            <a:ext cx="20385093" cy="106984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7600"/>
            </a:pPr>
            <a:r>
              <a:t>Volunteer to help @ the 32nd Coffee House!</a:t>
            </a:r>
          </a:p>
          <a:p>
            <a:pPr>
              <a:buSzPct val="100000"/>
              <a:buFont typeface="Arial"/>
              <a:buChar char="•"/>
              <a:defRPr b="1" sz="7600"/>
            </a:pPr>
            <a:r>
              <a:t>Wed, Jan. 29 @ 6-8pm - Stage &amp; Lights Setup Crew</a:t>
            </a:r>
          </a:p>
          <a:p>
            <a:pPr>
              <a:buSzPct val="100000"/>
              <a:buFont typeface="Arial"/>
              <a:buChar char="•"/>
              <a:defRPr b="1" sz="7600"/>
            </a:pPr>
            <a:r>
              <a:t>Fri, Jan. 31:</a:t>
            </a:r>
          </a:p>
          <a:p>
            <a:pPr lvl="1" marL="457200" indent="0">
              <a:buSzPct val="100000"/>
              <a:buFont typeface="Arial"/>
              <a:buChar char="•"/>
              <a:defRPr b="1" sz="7600"/>
            </a:pPr>
            <a:r>
              <a:t>Setup Crew @ 4:30pm</a:t>
            </a:r>
          </a:p>
          <a:p>
            <a:pPr lvl="1" marL="457200" indent="0">
              <a:buSzPct val="100000"/>
              <a:buFont typeface="Arial"/>
              <a:buChar char="•"/>
              <a:defRPr b="1" sz="7600"/>
            </a:pPr>
            <a:r>
              <a:t>Kitchen Crew @ 5:45pm</a:t>
            </a:r>
          </a:p>
          <a:p>
            <a:pPr lvl="1" marL="457200" indent="0">
              <a:buSzPct val="100000"/>
              <a:buFont typeface="Arial"/>
              <a:buChar char="•"/>
              <a:defRPr b="1" sz="7600"/>
            </a:pPr>
            <a:r>
              <a:t>Servers @ 6pm</a:t>
            </a:r>
          </a:p>
          <a:p>
            <a:pPr lvl="1" marL="457200" indent="0">
              <a:buSzPct val="100000"/>
              <a:buFont typeface="Arial"/>
              <a:buChar char="•"/>
              <a:defRPr b="1" sz="7600"/>
            </a:pPr>
            <a:r>
              <a:t>Clean-up Crew following the show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