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8" name="Shape 10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gradFill flip="none" rotWithShape="1">
          <a:gsLst>
            <a:gs pos="0">
              <a:srgbClr val="000000"/>
            </a:gs>
            <a:gs pos="100000">
              <a:srgbClr val="3B3B3B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1991911" y="11433873"/>
            <a:ext cx="390653" cy="441707"/>
          </a:xfrm>
          <a:prstGeom prst="rect">
            <a:avLst/>
          </a:prstGeom>
        </p:spPr>
        <p:txBody>
          <a:bodyPr lIns="38100" tIns="38100" rIns="38100" bIns="38100" anchor="b"/>
          <a:lstStyle>
            <a:lvl1pPr algn="ctr" defTabSz="825500">
              <a:defRPr sz="2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 Text"/>
          <p:cNvSpPr txBox="1"/>
          <p:nvPr>
            <p:ph type="title"/>
          </p:nvPr>
        </p:nvSpPr>
        <p:spPr>
          <a:xfrm>
            <a:off x="6362700" y="4910137"/>
            <a:ext cx="11658600" cy="220503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xfrm>
            <a:off x="17905374" y="11270138"/>
            <a:ext cx="458827" cy="50545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hyperlink" Target="mailto:flypenfield@gmail.com" TargetMode="Externa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099" y="-39676"/>
            <a:ext cx="18393801" cy="13795352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Welcome…"/>
          <p:cNvSpPr txBox="1"/>
          <p:nvPr/>
        </p:nvSpPr>
        <p:spPr>
          <a:xfrm>
            <a:off x="11988544" y="3178424"/>
            <a:ext cx="6750602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Jan. 19,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/>
          <p:nvPr>
            <p:ph type="title"/>
          </p:nvPr>
        </p:nvSpPr>
        <p:spPr>
          <a:xfrm>
            <a:off x="3962400" y="579437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This Week’s</a:t>
            </a:r>
            <a:br/>
            <a:r>
              <a:t>Memory Work:</a:t>
            </a:r>
            <a:br/>
            <a:r>
              <a:rPr u="sng"/>
              <a:t>Isaiah 53:5</a:t>
            </a:r>
            <a:endParaRPr u="sng"/>
          </a:p>
          <a:p>
            <a:pPr>
              <a:defRPr b="1" sz="12000"/>
            </a:pPr>
            <a:endParaRPr u="sng"/>
          </a:p>
          <a:p>
            <a:pPr>
              <a:defRPr b="1" sz="8400"/>
            </a:pPr>
            <a:r>
              <a:rPr u="sng"/>
              <a:t>Recite it to someone sitting near you.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 algn="l">
              <a:defRPr b="1" sz="12000" u="sng"/>
            </a:pPr>
            <a:r>
              <a:t>Isaiah 53:5</a:t>
            </a:r>
            <a:br/>
            <a:r>
              <a:rPr sz="10100" u="none"/>
              <a:t>-Who is Isaiah prophesying about?</a:t>
            </a:r>
            <a:br>
              <a:rPr sz="10100" u="none"/>
            </a:br>
            <a:r>
              <a:rPr sz="10100" u="none"/>
              <a:t>-How are we healed?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y2mate.com - The Story chapter 16   the beginning of the end_360p.mp4" descr="y2mate.com - The Story chapter 16   the beginning of the end_36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1" y="0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697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19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1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1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16.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</a:t>
            </a:r>
            <a:br/>
            <a:r>
              <a:rPr sz="9600"/>
              <a:t>Answer the two questions under “Hear the Story.”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14400" y="-10515600"/>
            <a:ext cx="24841200" cy="324342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16 Notes</a:t>
            </a:r>
          </a:p>
        </p:txBody>
      </p:sp>
      <p:sp>
        <p:nvSpPr>
          <p:cNvPr id="128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/>
            <a:r>
              <a:t>In the 9</a:t>
            </a:r>
            <a:r>
              <a:rPr baseline="31000"/>
              <a:t>th</a:t>
            </a:r>
            <a:r>
              <a:t> year of Hoshea’s reign, Assyria conquered Israel and deported the Israelites to Assyria (pg. 219).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“All this took place because the Israelites had sinned against the LORD their God,”(pg. 219).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They were taken into exile.</a:t>
            </a:r>
          </a:p>
          <a:p>
            <a:pPr/>
            <a:r>
              <a:t>Meanwhile, King Hezekiah reigned in Judah.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“He did what was right in the eyes of the LORD,” (pg. 220).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2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16 Notes</a:t>
            </a:r>
          </a:p>
        </p:txBody>
      </p:sp>
      <p:sp>
        <p:nvSpPr>
          <p:cNvPr id="131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An Assyrian commander tried to intimidate King Hezekiah and God’s people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What happened?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The largest army on earth was on Judah’s doorstep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Hezekiah trusted in God’s Word spoken through the prophet, Isaiah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God said to Hezekiah, “I will defend this city and save it, for my sake and for the sake of David my servant,” (pg. 224).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That night the angel of the LORD went out and killed 185,000 Assyrian men in their army.  Sennacherib withdrew.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Sennacherib was killed by his sons.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16 Notes</a:t>
            </a:r>
          </a:p>
        </p:txBody>
      </p:sp>
      <p:sp>
        <p:nvSpPr>
          <p:cNvPr id="134" name="Content Placeholder 2"/>
          <p:cNvSpPr txBox="1"/>
          <p:nvPr>
            <p:ph type="body" idx="1"/>
          </p:nvPr>
        </p:nvSpPr>
        <p:spPr>
          <a:xfrm>
            <a:off x="3048000" y="1524000"/>
            <a:ext cx="18288000" cy="12192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The Prophet Isaiah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Began his 60 year ministry in Jerusalem in 740 BC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Became well-known during Hezekiah’s reign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Isaiah’s answer to his ministry call – “Here am I.  Send me!”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His main messages:</a:t>
            </a:r>
          </a:p>
          <a:p>
            <a:pPr lvl="2" marL="1371600" indent="-457200">
              <a:lnSpc>
                <a:spcPct val="90000"/>
              </a:lnSpc>
              <a:spcBef>
                <a:spcPts val="1200"/>
              </a:spcBef>
              <a:defRPr sz="5000"/>
            </a:pPr>
            <a:r>
              <a:t>Jerusalem will fall.  God’s judgment.</a:t>
            </a:r>
            <a:endParaRPr sz="4400"/>
          </a:p>
          <a:p>
            <a:pPr lvl="2" marL="1371600" indent="-457200">
              <a:lnSpc>
                <a:spcPct val="90000"/>
              </a:lnSpc>
              <a:spcBef>
                <a:spcPts val="1200"/>
              </a:spcBef>
              <a:defRPr sz="5000"/>
            </a:pPr>
            <a:r>
              <a:t>The Israelites would return home someday.  God’s promise.</a:t>
            </a:r>
            <a:endParaRPr sz="4400"/>
          </a:p>
          <a:p>
            <a:pPr lvl="2" marL="1371600" indent="-457200">
              <a:lnSpc>
                <a:spcPct val="90000"/>
              </a:lnSpc>
              <a:spcBef>
                <a:spcPts val="1200"/>
              </a:spcBef>
              <a:defRPr sz="5000"/>
            </a:pPr>
            <a:r>
              <a:t>The Israelites would rebuild.  God’s promise.</a:t>
            </a:r>
            <a:endParaRPr sz="4400"/>
          </a:p>
          <a:p>
            <a:pPr lvl="2" marL="1371600" indent="-457200">
              <a:lnSpc>
                <a:spcPct val="90000"/>
              </a:lnSpc>
              <a:spcBef>
                <a:spcPts val="1200"/>
              </a:spcBef>
              <a:defRPr sz="5000"/>
            </a:pPr>
            <a:r>
              <a:t>All people will be saved.  God’s Messianic Promise.</a:t>
            </a:r>
            <a:endParaRPr sz="4400"/>
          </a:p>
          <a:p>
            <a:pPr lvl="2" marL="1371600" indent="-457200">
              <a:lnSpc>
                <a:spcPct val="90000"/>
              </a:lnSpc>
              <a:spcBef>
                <a:spcPts val="1200"/>
              </a:spcBef>
              <a:defRPr sz="5000"/>
            </a:pPr>
            <a:r>
              <a:t>God’s kingdom will last forever.  God’s promise.</a:t>
            </a:r>
            <a:endParaRPr sz="4400"/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King Hezekiah died and his son, 			Mannaseeh, was bad</a:t>
            </a:r>
            <a:r>
              <a:t>… oh oh...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 one of the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Discussion Questions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Why do you think Hezekiah experienced so much opposition?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Do you think obedience to God guarantees success or freedom from hardship?  Why?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How does God give his followers confidence in the face of adversity? How does he give you confidence?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1"/>
          <p:cNvSpPr txBox="1"/>
          <p:nvPr>
            <p:ph type="title"/>
          </p:nvPr>
        </p:nvSpPr>
        <p:spPr>
          <a:xfrm>
            <a:off x="3962400" y="-457201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What were some of the main themes in Isaiah’s prophecies?  How would you have responded if you were an Israelite?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How did God show mercy to his people in spite of their actions?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How has God shown mercy to you?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Questions?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TextBox 3"/>
          <p:cNvSpPr txBox="1"/>
          <p:nvPr/>
        </p:nvSpPr>
        <p:spPr>
          <a:xfrm>
            <a:off x="3345445" y="4104909"/>
            <a:ext cx="22110971" cy="94284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8500"/>
            </a:pPr>
            <a:r>
              <a:t>DUE Today:</a:t>
            </a:r>
          </a:p>
          <a:p>
            <a:pPr>
              <a:defRPr b="1" sz="8500"/>
            </a:pPr>
            <a:r>
              <a:t>-One Thing I Learned Paper</a:t>
            </a:r>
          </a:p>
          <a:p>
            <a:pPr>
              <a:defRPr b="1" sz="8500"/>
            </a:pPr>
            <a:r>
              <a:t>-email to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flypenfield@gmail.com</a:t>
            </a:r>
          </a:p>
          <a:p>
            <a:pPr>
              <a:defRPr b="1" sz="8500"/>
            </a:pPr>
          </a:p>
          <a:p>
            <a:pPr>
              <a:defRPr b="1" sz="8500"/>
            </a:pPr>
            <a:r>
              <a:t>For Next Sunday:</a:t>
            </a:r>
          </a:p>
          <a:p>
            <a:pPr>
              <a:buSzPct val="100000"/>
              <a:buFont typeface="Arial"/>
              <a:buChar char="•"/>
              <a:defRPr b="1" sz="8500"/>
            </a:pPr>
            <a:r>
              <a:t>Read Chapter 17 of </a:t>
            </a:r>
            <a:r>
              <a:rPr i="1"/>
              <a:t>The Story</a:t>
            </a:r>
            <a:r>
              <a:t>!</a:t>
            </a:r>
          </a:p>
          <a:p>
            <a:pPr>
              <a:buSzPct val="100000"/>
              <a:buFont typeface="Arial"/>
              <a:buChar char="•"/>
              <a:defRPr b="1" sz="8500"/>
            </a:pPr>
            <a:r>
              <a:t> Memorize Lamentations 3:22-23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TextBox 3"/>
          <p:cNvSpPr txBox="1"/>
          <p:nvPr/>
        </p:nvSpPr>
        <p:spPr>
          <a:xfrm>
            <a:off x="3345445" y="4104909"/>
            <a:ext cx="17941376" cy="67868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8500"/>
            </a:pPr>
            <a:r>
              <a:t>Sunday Night FLY “REMIX” next Sunday, Jan. 26 @ 7-8:45pm</a:t>
            </a:r>
          </a:p>
          <a:p>
            <a:pPr lvl="1">
              <a:defRPr b="1" sz="8500"/>
            </a:pPr>
            <a:r>
              <a:t>-YOU will VOTE for 1 lesson and 1 game we’ll do together!</a:t>
            </a:r>
          </a:p>
          <a:p>
            <a:pPr lvl="1">
              <a:defRPr b="1" sz="8500"/>
            </a:pPr>
            <a:r>
              <a:t>-Bring your friends!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CH25 largeposter copy.jpg" descr="CH25 largeposter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4708" y="0"/>
            <a:ext cx="13645618" cy="20468426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Sign-up to volunteer at our Coffee House variety show on Friday, Jan. 31!…"/>
          <p:cNvSpPr txBox="1"/>
          <p:nvPr>
            <p:ph type="title" idx="4294967295"/>
          </p:nvPr>
        </p:nvSpPr>
        <p:spPr>
          <a:xfrm>
            <a:off x="13869713" y="549275"/>
            <a:ext cx="10283417" cy="12557126"/>
          </a:xfrm>
          <a:prstGeom prst="rect">
            <a:avLst/>
          </a:prstGeom>
        </p:spPr>
        <p:txBody>
          <a:bodyPr/>
          <a:lstStyle/>
          <a:p>
            <a:pPr defTabSz="1719072">
              <a:defRPr sz="11280">
                <a:solidFill>
                  <a:srgbClr val="FFFFFF"/>
                </a:solidFill>
              </a:defRPr>
            </a:pPr>
            <a:r>
              <a:t>Sign-up to volunteer at our </a:t>
            </a:r>
            <a:r>
              <a:rPr b="1"/>
              <a:t>Coffee House variety show</a:t>
            </a:r>
            <a:r>
              <a:t> on Friday, Jan. 31!</a:t>
            </a:r>
          </a:p>
          <a:p>
            <a:pPr defTabSz="1719072">
              <a:defRPr sz="11280">
                <a:solidFill>
                  <a:srgbClr val="FFFFFF"/>
                </a:solidFill>
              </a:defRPr>
            </a:pPr>
            <a:r>
              <a:t>Lots of crews to be a part of!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TextBox 3"/>
          <p:cNvSpPr txBox="1"/>
          <p:nvPr/>
        </p:nvSpPr>
        <p:spPr>
          <a:xfrm>
            <a:off x="2393444" y="3829361"/>
            <a:ext cx="20385093" cy="106984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7600"/>
            </a:pPr>
            <a:r>
              <a:t>Volunteer to help @ the 32nd Coffee House!</a:t>
            </a:r>
          </a:p>
          <a:p>
            <a:pPr>
              <a:buSzPct val="100000"/>
              <a:buFont typeface="Arial"/>
              <a:buChar char="•"/>
              <a:defRPr b="1" sz="7600"/>
            </a:pPr>
            <a:r>
              <a:t>Wed, Jan. 29 @ 6-8pm - Stage &amp; Lights Setup Crew</a:t>
            </a:r>
          </a:p>
          <a:p>
            <a:pPr>
              <a:buSzPct val="100000"/>
              <a:buFont typeface="Arial"/>
              <a:buChar char="•"/>
              <a:defRPr b="1" sz="7600"/>
            </a:pPr>
            <a:r>
              <a:t>Fri, Jan. 31:</a:t>
            </a:r>
          </a:p>
          <a:p>
            <a:pPr lvl="1" marL="457200" indent="0">
              <a:buSzPct val="100000"/>
              <a:buFont typeface="Arial"/>
              <a:buChar char="•"/>
              <a:defRPr b="1" sz="7600"/>
            </a:pPr>
            <a:r>
              <a:t>Setup Crew @ 4:30pm</a:t>
            </a:r>
          </a:p>
          <a:p>
            <a:pPr lvl="1" marL="457200" indent="0">
              <a:buSzPct val="100000"/>
              <a:buFont typeface="Arial"/>
              <a:buChar char="•"/>
              <a:defRPr b="1" sz="7600"/>
            </a:pPr>
            <a:r>
              <a:t>Kitchen Crew @ 5:45pm</a:t>
            </a:r>
          </a:p>
          <a:p>
            <a:pPr lvl="1" marL="457200" indent="0">
              <a:buSzPct val="100000"/>
              <a:buFont typeface="Arial"/>
              <a:buChar char="•"/>
              <a:defRPr b="1" sz="7600"/>
            </a:pPr>
            <a:r>
              <a:t>Servers @ 6pm</a:t>
            </a:r>
          </a:p>
          <a:p>
            <a:pPr lvl="1" marL="457200" indent="0">
              <a:buSzPct val="100000"/>
              <a:buFont typeface="Arial"/>
              <a:buChar char="•"/>
              <a:defRPr b="1" sz="7600"/>
            </a:pPr>
            <a:r>
              <a:t>Clean-up Crew following the show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