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media2.mp4" ContentType="video/unknown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019800" y="2126457"/>
            <a:ext cx="12344400" cy="171450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half" idx="1"/>
          </p:nvPr>
        </p:nvSpPr>
        <p:spPr>
          <a:xfrm>
            <a:off x="6019800" y="4114800"/>
            <a:ext cx="12344400" cy="6788945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100" y="-39675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Nov. 24,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 TIME</a:t>
            </a:r>
          </a:p>
          <a:p>
            <a:pPr>
              <a:defRPr b="1" sz="12000"/>
            </a:pPr>
            <a:r>
              <a:t>on Chapter 8!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The Israelite cycle begins with…</a:t>
            </a:r>
          </a:p>
        </p:txBody>
      </p:sp>
      <p:sp>
        <p:nvSpPr>
          <p:cNvPr id="12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Israelites worshiping other gods.</a:t>
            </a:r>
          </a:p>
          <a:p>
            <a:pPr marL="1028700" indent="-1028700">
              <a:buFontTx/>
              <a:buAutoNum type="alphaUcPeriod" startAt="1"/>
            </a:pPr>
            <a:r>
              <a:t>A judge brings them back to God.</a:t>
            </a:r>
          </a:p>
          <a:p>
            <a:pPr marL="1028700" indent="-1028700">
              <a:buFontTx/>
              <a:buAutoNum type="alphaUcPeriod" startAt="1"/>
            </a:pPr>
            <a:r>
              <a:t>The judge dies.</a:t>
            </a:r>
          </a:p>
          <a:p>
            <a:pPr marL="1028700" indent="-1028700">
              <a:buFontTx/>
              <a:buAutoNum type="alphaUcPeriod" startAt="1"/>
            </a:pPr>
            <a:r>
              <a:t>None of the above.</a:t>
            </a:r>
          </a:p>
        </p:txBody>
      </p:sp>
      <p:sp>
        <p:nvSpPr>
          <p:cNvPr id="121" name="Rectangle 3"/>
          <p:cNvSpPr/>
          <p:nvPr/>
        </p:nvSpPr>
        <p:spPr>
          <a:xfrm>
            <a:off x="3810000" y="5029200"/>
            <a:ext cx="12649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Whenever the Israelites cried out to God, He would send them a…</a:t>
            </a:r>
          </a:p>
        </p:txBody>
      </p:sp>
      <p:sp>
        <p:nvSpPr>
          <p:cNvPr id="12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Queen</a:t>
            </a:r>
          </a:p>
          <a:p>
            <a:pPr marL="1028700" indent="-1028700">
              <a:buFontTx/>
              <a:buAutoNum type="alphaUcPeriod" startAt="1"/>
            </a:pPr>
            <a:r>
              <a:t>Judge</a:t>
            </a:r>
          </a:p>
          <a:p>
            <a:pPr marL="1028700" indent="-1028700">
              <a:buFontTx/>
              <a:buAutoNum type="alphaUcPeriod" startAt="1"/>
            </a:pPr>
            <a:r>
              <a:t>Rule</a:t>
            </a:r>
          </a:p>
          <a:p>
            <a:pPr marL="1028700" indent="-1028700">
              <a:buFontTx/>
              <a:buAutoNum type="alphaUcPeriod" startAt="1"/>
            </a:pPr>
            <a:r>
              <a:t>New covenant</a:t>
            </a:r>
          </a:p>
          <a:p>
            <a:pPr marL="1028700" indent="-1028700">
              <a:buFontTx/>
              <a:buAutoNum type="alphaUcPeriod" startAt="1"/>
            </a:pPr>
            <a:r>
              <a:t>King</a:t>
            </a:r>
          </a:p>
        </p:txBody>
      </p:sp>
      <p:sp>
        <p:nvSpPr>
          <p:cNvPr id="125" name="Rectangle 3"/>
          <p:cNvSpPr/>
          <p:nvPr/>
        </p:nvSpPr>
        <p:spPr>
          <a:xfrm>
            <a:off x="3810000" y="62484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3. Gideon was a…</a:t>
            </a:r>
          </a:p>
        </p:txBody>
      </p:sp>
      <p:sp>
        <p:nvSpPr>
          <p:cNvPr id="12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King</a:t>
            </a:r>
          </a:p>
          <a:p>
            <a:pPr marL="1028700" indent="-1028700">
              <a:buFontTx/>
              <a:buAutoNum type="alphaUcPeriod" startAt="1"/>
            </a:pPr>
            <a:r>
              <a:t>Farmer</a:t>
            </a:r>
          </a:p>
          <a:p>
            <a:pPr marL="1028700" indent="-1028700">
              <a:buFontTx/>
              <a:buAutoNum type="alphaUcPeriod" startAt="1"/>
            </a:pPr>
            <a:r>
              <a:t>Judge</a:t>
            </a:r>
          </a:p>
          <a:p>
            <a:pPr marL="1028700" indent="-1028700">
              <a:buFontTx/>
              <a:buAutoNum type="alphaUcPeriod" startAt="1"/>
            </a:pPr>
            <a:r>
              <a:t>Both B &amp; C</a:t>
            </a:r>
          </a:p>
          <a:p>
            <a:pPr marL="1028700" indent="-1028700">
              <a:buFontTx/>
              <a:buAutoNum type="alphaUcPeriod" startAt="1"/>
            </a:pPr>
            <a:r>
              <a:t>Both A &amp; C</a:t>
            </a:r>
          </a:p>
        </p:txBody>
      </p:sp>
      <p:sp>
        <p:nvSpPr>
          <p:cNvPr id="129" name="Rectangle 3"/>
          <p:cNvSpPr/>
          <p:nvPr/>
        </p:nvSpPr>
        <p:spPr>
          <a:xfrm>
            <a:off x="3810000" y="85344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Gideon defeated the Midianites with his army of ____ men.</a:t>
            </a:r>
          </a:p>
        </p:txBody>
      </p:sp>
      <p:sp>
        <p:nvSpPr>
          <p:cNvPr id="13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20,000</a:t>
            </a:r>
          </a:p>
          <a:p>
            <a:pPr marL="1028700" indent="-1028700">
              <a:buFontTx/>
              <a:buAutoNum type="alphaUcPeriod" startAt="1"/>
            </a:pPr>
            <a:r>
              <a:t>10,000</a:t>
            </a:r>
          </a:p>
          <a:p>
            <a:pPr marL="1028700" indent="-1028700">
              <a:buFontTx/>
              <a:buAutoNum type="alphaUcPeriod" startAt="1"/>
            </a:pPr>
            <a:r>
              <a:t>1,000</a:t>
            </a:r>
          </a:p>
          <a:p>
            <a:pPr marL="1028700" indent="-1028700">
              <a:buFontTx/>
              <a:buAutoNum type="alphaUcPeriod" startAt="1"/>
            </a:pPr>
            <a:r>
              <a:t>300</a:t>
            </a:r>
          </a:p>
          <a:p>
            <a:pPr marL="1028700" indent="-1028700">
              <a:buFontTx/>
              <a:buAutoNum type="alphaUcPeriod" startAt="1"/>
            </a:pPr>
            <a:r>
              <a:t>3</a:t>
            </a:r>
          </a:p>
        </p:txBody>
      </p:sp>
      <p:sp>
        <p:nvSpPr>
          <p:cNvPr id="133" name="Rectangle 3"/>
          <p:cNvSpPr/>
          <p:nvPr/>
        </p:nvSpPr>
        <p:spPr>
          <a:xfrm>
            <a:off x="3810000" y="8534400"/>
            <a:ext cx="320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Samson killed ____ men with a jawbone from a donkey.</a:t>
            </a:r>
          </a:p>
        </p:txBody>
      </p:sp>
      <p:sp>
        <p:nvSpPr>
          <p:cNvPr id="13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20,000</a:t>
            </a:r>
          </a:p>
          <a:p>
            <a:pPr marL="1028700" indent="-1028700">
              <a:buFontTx/>
              <a:buAutoNum type="alphaUcPeriod" startAt="1"/>
            </a:pPr>
            <a:r>
              <a:t>10,000</a:t>
            </a:r>
          </a:p>
          <a:p>
            <a:pPr marL="1028700" indent="-1028700">
              <a:buFontTx/>
              <a:buAutoNum type="alphaUcPeriod" startAt="1"/>
            </a:pPr>
            <a:r>
              <a:t>1,000</a:t>
            </a:r>
          </a:p>
          <a:p>
            <a:pPr marL="1028700" indent="-1028700">
              <a:buFontTx/>
              <a:buAutoNum type="alphaUcPeriod" startAt="1"/>
            </a:pPr>
            <a:r>
              <a:t>300</a:t>
            </a:r>
          </a:p>
          <a:p>
            <a:pPr marL="1028700" indent="-1028700">
              <a:buFontTx/>
              <a:buAutoNum type="alphaUcPeriod" startAt="1"/>
            </a:pPr>
            <a:r>
              <a:t>3</a:t>
            </a:r>
          </a:p>
        </p:txBody>
      </p:sp>
      <p:sp>
        <p:nvSpPr>
          <p:cNvPr id="137" name="Rectangle 3"/>
          <p:cNvSpPr/>
          <p:nvPr/>
        </p:nvSpPr>
        <p:spPr>
          <a:xfrm>
            <a:off x="3810000" y="7467600"/>
            <a:ext cx="3810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This woman tricked Samson into telling her the secret of his strength…</a:t>
            </a:r>
          </a:p>
        </p:txBody>
      </p:sp>
      <p:sp>
        <p:nvSpPr>
          <p:cNvPr id="14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Deborah</a:t>
            </a:r>
          </a:p>
          <a:p>
            <a:pPr marL="1028700" indent="-1028700">
              <a:buFontTx/>
              <a:buAutoNum type="alphaUcPeriod" startAt="1"/>
            </a:pPr>
            <a:r>
              <a:t>Zapporah</a:t>
            </a:r>
          </a:p>
          <a:p>
            <a:pPr marL="1028700" indent="-1028700">
              <a:buFontTx/>
              <a:buAutoNum type="alphaUcPeriod" startAt="1"/>
            </a:pPr>
            <a:r>
              <a:t>Mary</a:t>
            </a:r>
          </a:p>
          <a:p>
            <a:pPr marL="1028700" indent="-1028700">
              <a:buFontTx/>
              <a:buAutoNum type="alphaUcPeriod" startAt="1"/>
            </a:pPr>
            <a:r>
              <a:t>Delilah</a:t>
            </a:r>
          </a:p>
          <a:p>
            <a:pPr marL="1028700" indent="-1028700">
              <a:buFontTx/>
              <a:buAutoNum type="alphaUcPeriod" startAt="1"/>
            </a:pPr>
            <a:r>
              <a:t>Ruth</a:t>
            </a:r>
          </a:p>
        </p:txBody>
      </p:sp>
      <p:sp>
        <p:nvSpPr>
          <p:cNvPr id="141" name="Rectangle 3"/>
          <p:cNvSpPr/>
          <p:nvPr/>
        </p:nvSpPr>
        <p:spPr>
          <a:xfrm>
            <a:off x="3810000" y="86868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7. When Samson died, he also killed many ______ rulers.</a:t>
            </a:r>
          </a:p>
        </p:txBody>
      </p:sp>
      <p:sp>
        <p:nvSpPr>
          <p:cNvPr id="14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Midianite</a:t>
            </a:r>
          </a:p>
          <a:p>
            <a:pPr marL="1028700" indent="-1028700">
              <a:buFontTx/>
              <a:buAutoNum type="alphaUcPeriod" startAt="1"/>
            </a:pPr>
            <a:r>
              <a:t>Philistine</a:t>
            </a:r>
          </a:p>
          <a:p>
            <a:pPr marL="1028700" indent="-1028700">
              <a:buFontTx/>
              <a:buAutoNum type="alphaUcPeriod" startAt="1"/>
            </a:pPr>
            <a:r>
              <a:t>Egyptian</a:t>
            </a:r>
          </a:p>
          <a:p>
            <a:pPr marL="1028700" indent="-1028700">
              <a:buFontTx/>
              <a:buAutoNum type="alphaUcPeriod" startAt="1"/>
            </a:pPr>
            <a:r>
              <a:t>Israelite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45" name="Rectangle 3"/>
          <p:cNvSpPr/>
          <p:nvPr/>
        </p:nvSpPr>
        <p:spPr>
          <a:xfrm>
            <a:off x="3810000" y="6248400"/>
            <a:ext cx="5029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y2mate.com - The Story! chapter 9   the faith of a foreign_360p.mp4" descr="y2mate.com - The Story! chapter 9   the faith of a foreign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90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9.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title"/>
          </p:nvPr>
        </p:nvSpPr>
        <p:spPr>
          <a:xfrm>
            <a:off x="4796397" y="2149078"/>
            <a:ext cx="14791206" cy="9417844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worksheet: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were the key events from the 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was most meaningful to you from this 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60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Chapter 9 begins with a famine in Bethlehem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Ironic because “Bethlehem” means “house of bread” in Hebrew</a:t>
            </a:r>
          </a:p>
          <a:p>
            <a:pPr/>
            <a:r>
              <a:t>Elimelek &amp; Naomi w/ their two sons moved to Moab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Moabites and Israelites didn’t always get along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Mahlon and Kilion married Orpah and Ruth (both Maobite women)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father and sons died leaving the 3		women as widows.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Who remained with Naomi?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63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Who was Boaz? (pg. 123)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Wealthy landowner in Bethlehem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Relative of Elimelek (Naomi’s late husband)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Married Ruth</a:t>
            </a:r>
          </a:p>
          <a:p>
            <a:pPr/>
            <a:r>
              <a:t>Boaz was the “guardian-redeemer” or “kinsman-redeemer.”  What does that mean?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 close relative marries the widow of a kinsman who has no son in order to produce one.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Naomi’s family line could continue 		through Ruth and Boaz.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66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What are the Upper Story connections?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welcomes non-Israelites into his family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God welcomes all who love him &amp; are baptized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Boaz redeemed Naomi’s family line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Jesus redeemed all mankind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From this family, stemmed King David</a:t>
            </a:r>
            <a:r>
              <a:t>… and</a:t>
            </a:r>
            <a:r>
              <a:t> David’s greater Son, Jesus Christ.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Check out Jesus’ genealogy in Matthew 1 &amp; Luke 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y2mate.com - The Story chapter 10   standing tall_360p.mp4" descr="y2mate.com - The Story chapter 10   standing tall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016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10.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/>
          <p:nvPr>
            <p:ph type="title"/>
          </p:nvPr>
        </p:nvSpPr>
        <p:spPr>
          <a:xfrm>
            <a:off x="4796397" y="2149078"/>
            <a:ext cx="14791206" cy="9417844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worksheet: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were the key events from the 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was most meaningful to you from this 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83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Chapter 10 begins with Hannah becoming pregnant with Samuel (pg. 130).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“I will give him to the LORD for all the days of his life</a:t>
            </a:r>
            <a:r>
              <a:t>…”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Samuel ministered as Eli’s “apprentice.”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called Samuel to be his prophet.  (pg. 132)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Does God call us?  How?</a:t>
            </a:r>
          </a:p>
          <a:p>
            <a:pPr/>
            <a:r>
              <a:t>Philistines captured the Ark of the Covenant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How did God use it against the			      Philistines?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86" name="Content Placeholder 2"/>
          <p:cNvSpPr txBox="1"/>
          <p:nvPr>
            <p:ph type="body" idx="1"/>
          </p:nvPr>
        </p:nvSpPr>
        <p:spPr>
          <a:xfrm>
            <a:off x="3962400" y="1524000"/>
            <a:ext cx="16459200" cy="12192000"/>
          </a:xfrm>
          <a:prstGeom prst="rect">
            <a:avLst/>
          </a:prstGeom>
        </p:spPr>
        <p:txBody>
          <a:bodyPr/>
          <a:lstStyle/>
          <a:p>
            <a:pPr/>
            <a:r>
              <a:t>Israel wanted a king “such as all the other nations have” (pg. 135).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LORD told Samuel, “</a:t>
            </a:r>
            <a:r>
              <a:t>…they have rejected me as their king.”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How did Israel reject God as their king?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After Samuel warned Israel that their king would be sinful – they still demanded a king! (pg. 136)</a:t>
            </a:r>
          </a:p>
          <a:p>
            <a:pPr/>
            <a:r>
              <a:t>Samuel annointed Saul as king of Israel (pg. 137)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Saul was 30 years old when he 			became king and reigned for 40			years.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89" name="Content Placeholder 2"/>
          <p:cNvSpPr txBox="1"/>
          <p:nvPr>
            <p:ph type="body" idx="1"/>
          </p:nvPr>
        </p:nvSpPr>
        <p:spPr>
          <a:xfrm>
            <a:off x="3962400" y="1524000"/>
            <a:ext cx="16459200" cy="12192000"/>
          </a:xfrm>
          <a:prstGeom prst="rect">
            <a:avLst/>
          </a:prstGeom>
        </p:spPr>
        <p:txBody>
          <a:bodyPr/>
          <a:lstStyle/>
          <a:p>
            <a:pPr/>
            <a:r>
              <a:t>Saul sinned against God many times (pgs. 142 &amp; 143)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He was a jealous and impatient man.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Samuel warned Saul that his time was up.  It was time to find a successor.</a:t>
            </a:r>
          </a:p>
          <a:p>
            <a:pPr/>
            <a:r>
              <a:t>What are the Upper Story connections from Chapter 10?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9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Group 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Do you think it was wrong for the Israelites to ask for a king?  Why?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 you think God allowed the Israelites to have a king?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Can you think of a time when you tried to “take matters into your own hands” instead of obeying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Where do you see God’s grace in Chapter 10?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Where do you see God’s grace in your own life?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Read Chapter 11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No memory work!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extBox 3"/>
          <p:cNvSpPr txBox="1"/>
          <p:nvPr/>
        </p:nvSpPr>
        <p:spPr>
          <a:xfrm>
            <a:off x="3749040" y="4267200"/>
            <a:ext cx="167335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REMINDER:</a:t>
            </a:r>
          </a:p>
          <a:p>
            <a:pPr>
              <a:defRPr b="1" i="1" sz="9600"/>
            </a:pPr>
            <a:r>
              <a:t>-15 Sermon Notes &amp; 15 Service Hours are due by May 1, 2025!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Double-click to edit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" name="SNFLY HalfTruths24.jpg" descr="SNFLY HalfTruths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16941" y="-1"/>
            <a:ext cx="1775011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