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8" r:id="rId38"/>
    <p:sldId id="296" r:id="rId39"/>
    <p:sldId id="294" r:id="rId40"/>
    <p:sldId id="297" r:id="rId4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7"/>
  </p:normalViewPr>
  <p:slideViewPr>
    <p:cSldViewPr snapToGrid="0">
      <p:cViewPr varScale="1">
        <p:scale>
          <a:sx n="59" d="100"/>
          <a:sy n="59" d="100"/>
        </p:scale>
        <p:origin x="552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1" name="Shape 10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2400">
        <a:latin typeface="+mn-lt"/>
        <a:ea typeface="+mn-ea"/>
        <a:cs typeface="+mn-cs"/>
        <a:sym typeface="Calibri"/>
      </a:defRPr>
    </a:lvl1pPr>
    <a:lvl2pPr indent="228600" latinLnBrk="0">
      <a:defRPr sz="2400">
        <a:latin typeface="+mn-lt"/>
        <a:ea typeface="+mn-ea"/>
        <a:cs typeface="+mn-cs"/>
        <a:sym typeface="Calibri"/>
      </a:defRPr>
    </a:lvl2pPr>
    <a:lvl3pPr indent="457200" latinLnBrk="0">
      <a:defRPr sz="2400">
        <a:latin typeface="+mn-lt"/>
        <a:ea typeface="+mn-ea"/>
        <a:cs typeface="+mn-cs"/>
        <a:sym typeface="Calibri"/>
      </a:defRPr>
    </a:lvl3pPr>
    <a:lvl4pPr indent="685800" latinLnBrk="0">
      <a:defRPr sz="2400">
        <a:latin typeface="+mn-lt"/>
        <a:ea typeface="+mn-ea"/>
        <a:cs typeface="+mn-cs"/>
        <a:sym typeface="Calibri"/>
      </a:defRPr>
    </a:lvl4pPr>
    <a:lvl5pPr indent="914400" latinLnBrk="0">
      <a:defRPr sz="2400">
        <a:latin typeface="+mn-lt"/>
        <a:ea typeface="+mn-ea"/>
        <a:cs typeface="+mn-cs"/>
        <a:sym typeface="Calibri"/>
      </a:defRPr>
    </a:lvl5pPr>
    <a:lvl6pPr indent="1143000" latinLnBrk="0">
      <a:defRPr sz="2400">
        <a:latin typeface="+mn-lt"/>
        <a:ea typeface="+mn-ea"/>
        <a:cs typeface="+mn-cs"/>
        <a:sym typeface="Calibri"/>
      </a:defRPr>
    </a:lvl6pPr>
    <a:lvl7pPr indent="1371600" latinLnBrk="0">
      <a:defRPr sz="2400">
        <a:latin typeface="+mn-lt"/>
        <a:ea typeface="+mn-ea"/>
        <a:cs typeface="+mn-cs"/>
        <a:sym typeface="Calibri"/>
      </a:defRPr>
    </a:lvl7pPr>
    <a:lvl8pPr indent="1600200" latinLnBrk="0">
      <a:defRPr sz="2400">
        <a:latin typeface="+mn-lt"/>
        <a:ea typeface="+mn-ea"/>
        <a:cs typeface="+mn-cs"/>
        <a:sym typeface="Calibri"/>
      </a:defRPr>
    </a:lvl8pPr>
    <a:lvl9pPr indent="1828800" latinLnBrk="0">
      <a:defRPr sz="24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4492625" y="8813800"/>
            <a:ext cx="15544801" cy="2724150"/>
          </a:xfrm>
          <a:prstGeom prst="rect">
            <a:avLst/>
          </a:prstGeo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492625" y="5813426"/>
            <a:ext cx="15544801" cy="300037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1pPr>
            <a:lvl2pPr marL="0" indent="4572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2pPr>
            <a:lvl3pPr marL="0" indent="9144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3pPr>
            <a:lvl4pPr marL="0" indent="13716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4pPr>
            <a:lvl5pPr marL="0" indent="18288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962400" y="3200400"/>
            <a:ext cx="8077200" cy="9051926"/>
          </a:xfrm>
          <a:prstGeom prst="rect">
            <a:avLst/>
          </a:prstGeom>
        </p:spPr>
        <p:txBody>
          <a:bodyPr/>
          <a:lstStyle>
            <a:lvl1pPr>
              <a:spcBef>
                <a:spcPts val="1300"/>
              </a:spcBef>
              <a:defRPr sz="5600"/>
            </a:lvl1pPr>
            <a:lvl2pPr marL="1123950" indent="-666750">
              <a:spcBef>
                <a:spcPts val="1300"/>
              </a:spcBef>
              <a:defRPr sz="5600"/>
            </a:lvl2pPr>
            <a:lvl3pPr marL="1554479" indent="-640079">
              <a:spcBef>
                <a:spcPts val="1300"/>
              </a:spcBef>
              <a:defRPr sz="5600"/>
            </a:lvl3pPr>
            <a:lvl4pPr marL="2082800" indent="-711200">
              <a:spcBef>
                <a:spcPts val="1300"/>
              </a:spcBef>
              <a:defRPr sz="5600"/>
            </a:lvl4pPr>
            <a:lvl5pPr marL="2540000" indent="-711200">
              <a:spcBef>
                <a:spcPts val="1300"/>
              </a:spcBef>
              <a:defRPr sz="5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962400" y="3070225"/>
            <a:ext cx="8080376" cy="127952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100"/>
              </a:spcBef>
              <a:buSzTx/>
              <a:buFontTx/>
              <a:buNone/>
              <a:defRPr sz="4800" b="1"/>
            </a:lvl1pPr>
            <a:lvl2pPr marL="0" indent="457200">
              <a:spcBef>
                <a:spcPts val="1100"/>
              </a:spcBef>
              <a:buSzTx/>
              <a:buFontTx/>
              <a:buNone/>
              <a:defRPr sz="4800" b="1"/>
            </a:lvl2pPr>
            <a:lvl3pPr marL="0" indent="914400">
              <a:spcBef>
                <a:spcPts val="1100"/>
              </a:spcBef>
              <a:buSzTx/>
              <a:buFontTx/>
              <a:buNone/>
              <a:defRPr sz="4800" b="1"/>
            </a:lvl3pPr>
            <a:lvl4pPr marL="0" indent="1371600">
              <a:spcBef>
                <a:spcPts val="1100"/>
              </a:spcBef>
              <a:buSzTx/>
              <a:buFontTx/>
              <a:buNone/>
              <a:defRPr sz="4800" b="1"/>
            </a:lvl4pPr>
            <a:lvl5pPr marL="0" indent="1828800">
              <a:spcBef>
                <a:spcPts val="1100"/>
              </a:spcBef>
              <a:buSzTx/>
              <a:buFontTx/>
              <a:buNone/>
              <a:defRPr sz="48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12338050" y="3070225"/>
            <a:ext cx="8083550" cy="1279525"/>
          </a:xfrm>
          <a:prstGeom prst="rect">
            <a:avLst/>
          </a:prstGeom>
          <a:ln w="12700"/>
        </p:spPr>
        <p:txBody>
          <a:bodyPr anchor="b"/>
          <a:lstStyle/>
          <a:p>
            <a:pPr marL="0" indent="0">
              <a:spcBef>
                <a:spcPts val="1100"/>
              </a:spcBef>
              <a:buSzTx/>
              <a:buFontTx/>
              <a:buNone/>
              <a:defRPr sz="48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3962400" y="546100"/>
            <a:ext cx="6016627" cy="2324100"/>
          </a:xfrm>
          <a:prstGeom prst="rect">
            <a:avLst/>
          </a:prstGeom>
        </p:spPr>
        <p:txBody>
          <a:bodyPr anchor="b"/>
          <a:lstStyle>
            <a:lvl1pPr algn="l">
              <a:defRPr sz="4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0198100" y="546100"/>
            <a:ext cx="10223500" cy="117062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962400" y="2870200"/>
            <a:ext cx="6016627" cy="9382126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spcBef>
                <a:spcPts val="600"/>
              </a:spcBef>
              <a:buSzTx/>
              <a:buFontTx/>
              <a:buNone/>
              <a:defRPr sz="28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6632576" y="9601200"/>
            <a:ext cx="10972801" cy="1133476"/>
          </a:xfrm>
          <a:prstGeom prst="rect">
            <a:avLst/>
          </a:prstGeom>
        </p:spPr>
        <p:txBody>
          <a:bodyPr anchor="b"/>
          <a:lstStyle>
            <a:lvl1pPr algn="l">
              <a:defRPr sz="4000" b="1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6632576" y="1225550"/>
            <a:ext cx="10972801" cy="82296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632576" y="10734675"/>
            <a:ext cx="10972801" cy="16097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SzTx/>
              <a:buFontTx/>
              <a:buNone/>
              <a:defRPr sz="2800"/>
            </a:lvl1pPr>
            <a:lvl2pPr marL="0" indent="457200">
              <a:spcBef>
                <a:spcPts val="600"/>
              </a:spcBef>
              <a:buSzTx/>
              <a:buFontTx/>
              <a:buNone/>
              <a:defRPr sz="2800"/>
            </a:lvl2pPr>
            <a:lvl3pPr marL="0" indent="914400">
              <a:spcBef>
                <a:spcPts val="600"/>
              </a:spcBef>
              <a:buSzTx/>
              <a:buFontTx/>
              <a:buNone/>
              <a:defRPr sz="2800"/>
            </a:lvl3pPr>
            <a:lvl4pPr marL="0" indent="1371600">
              <a:spcBef>
                <a:spcPts val="600"/>
              </a:spcBef>
              <a:buSzTx/>
              <a:buFontTx/>
              <a:buNone/>
              <a:defRPr sz="2800"/>
            </a:lvl4pPr>
            <a:lvl5pPr marL="0" indent="1828800">
              <a:spcBef>
                <a:spcPts val="600"/>
              </a:spcBef>
              <a:buSzTx/>
              <a:buFontTx/>
              <a:buNone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xfrm>
            <a:off x="6362700" y="4910137"/>
            <a:ext cx="11658600" cy="2205038"/>
          </a:xfrm>
          <a:prstGeom prst="rect">
            <a:avLst/>
          </a:prstGeom>
        </p:spPr>
        <p:txBody>
          <a:bodyPr lIns="68579" tIns="68579" rIns="68579" bIns="68579"/>
          <a:lstStyle/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391400" y="7543800"/>
            <a:ext cx="9601200" cy="2628900"/>
          </a:xfrm>
          <a:prstGeom prst="rect">
            <a:avLst/>
          </a:prstGeom>
        </p:spPr>
        <p:txBody>
          <a:bodyPr lIns="68579" tIns="68579" rIns="68579" bIns="68579"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7905372" y="11270138"/>
            <a:ext cx="458828" cy="505461"/>
          </a:xfrm>
          <a:prstGeom prst="rect">
            <a:avLst/>
          </a:prstGeom>
        </p:spPr>
        <p:txBody>
          <a:bodyPr lIns="68579" tIns="68579" rIns="68579" bIns="68579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/>
  <p:txStyles>
    <p:titleStyle>
      <a:lvl1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6858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1110342" marR="0" indent="-653142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sz="6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524000" marR="0" indent="-6096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2103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sz="6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5603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»"/>
        <a:tabLst/>
        <a:defRPr sz="6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30175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4747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9319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389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faithpenfield.org/sermons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100" y="304752"/>
            <a:ext cx="18393800" cy="13795350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Welcome…"/>
          <p:cNvSpPr txBox="1"/>
          <p:nvPr/>
        </p:nvSpPr>
        <p:spPr>
          <a:xfrm>
            <a:off x="11988544" y="3178424"/>
            <a:ext cx="6750601" cy="6997701"/>
          </a:xfrm>
          <a:prstGeom prst="rect">
            <a:avLst/>
          </a:prstGeom>
          <a:gradFill>
            <a:gsLst>
              <a:gs pos="0">
                <a:srgbClr val="7D7D7D"/>
              </a:gs>
              <a:gs pos="100000">
                <a:srgbClr val="C6C6C6"/>
              </a:gs>
            </a:gsLst>
            <a:lin ang="10800000"/>
          </a:gra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Welcome 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Jr. FLY Confirmands!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Oct. 6, 2024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Welcome</a:t>
            </a:r>
            <a:br/>
            <a:r>
              <a:t>&amp;</a:t>
            </a:r>
            <a:br/>
            <a:r>
              <a:t>Opening Prayer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Rectangle 3"/>
          <p:cNvSpPr txBox="1">
            <a:spLocks noGrp="1"/>
          </p:cNvSpPr>
          <p:nvPr>
            <p:ph type="subTitle" idx="1"/>
          </p:nvPr>
        </p:nvSpPr>
        <p:spPr>
          <a:xfrm>
            <a:off x="4572000" y="1066800"/>
            <a:ext cx="15392400" cy="114300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ts val="2600"/>
              </a:spcBef>
              <a:defRPr sz="1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Sermon Notes</a:t>
            </a:r>
            <a:endParaRPr sz="5800"/>
          </a:p>
          <a:p>
            <a:pPr algn="l">
              <a:lnSpc>
                <a:spcPct val="80000"/>
              </a:lnSpc>
              <a:buSzPct val="100000"/>
              <a:buFont typeface="Arial"/>
              <a:buChar char="•"/>
              <a:defRPr sz="6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The main points need to be specific.</a:t>
            </a:r>
            <a:endParaRPr sz="5800"/>
          </a:p>
          <a:p>
            <a:pPr marL="457200" lvl="1" indent="0" algn="l">
              <a:lnSpc>
                <a:spcPct val="80000"/>
              </a:lnSpc>
              <a:spcBef>
                <a:spcPts val="1200"/>
              </a:spcBef>
              <a:buSzPct val="100000"/>
              <a:buFont typeface="Arial"/>
              <a:buChar char="•"/>
              <a:defRPr sz="5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Why?  Who?  What?</a:t>
            </a:r>
          </a:p>
          <a:p>
            <a:pPr algn="l">
              <a:lnSpc>
                <a:spcPct val="80000"/>
              </a:lnSpc>
              <a:buSzPct val="100000"/>
              <a:buFont typeface="Arial"/>
              <a:buChar char="•"/>
              <a:defRPr sz="6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How does the sermon or text apply to my life?</a:t>
            </a:r>
            <a:endParaRPr sz="5800"/>
          </a:p>
          <a:p>
            <a:pPr algn="l">
              <a:lnSpc>
                <a:spcPct val="80000"/>
              </a:lnSpc>
              <a:buSzPct val="100000"/>
              <a:buFont typeface="Arial"/>
              <a:buChar char="•"/>
              <a:defRPr sz="6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Talk about it with your parent/guardian and then have them sign it</a:t>
            </a:r>
            <a:endParaRPr sz="5800"/>
          </a:p>
          <a:p>
            <a:pPr algn="l">
              <a:lnSpc>
                <a:spcPct val="80000"/>
              </a:lnSpc>
              <a:buSzPct val="100000"/>
              <a:buFont typeface="Arial"/>
              <a:buChar char="•"/>
              <a:defRPr sz="6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It’s OK to listen to recorded sermons online (in case you miss a Sunday or need to hear it again to fill in missing details)</a:t>
            </a:r>
            <a:endParaRPr sz="5800"/>
          </a:p>
          <a:p>
            <a:pPr marL="457200" lvl="1" indent="0" algn="l">
              <a:lnSpc>
                <a:spcPct val="80000"/>
              </a:lnSpc>
              <a:spcBef>
                <a:spcPts val="1200"/>
              </a:spcBef>
              <a:buSzPct val="100000"/>
              <a:buFont typeface="Arial"/>
              <a:buChar char="•"/>
              <a:defRPr sz="5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https://faithpenfield.org/sermons/</a:t>
            </a:r>
            <a:r>
              <a:t> 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1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11" name="Content Placeholder 3" descr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030193">
            <a:off x="4926011" y="2205038"/>
            <a:ext cx="14585951" cy="94011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1"/>
                                        </p:tgtEl>
                                      </p:cBhvr>
                                      <p:by x="179999" y="179999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01043 -0.414204" pathEditMode="relative">
                                      <p:cBhvr>
                                        <p:cTn id="10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le 1"/>
          <p:cNvSpPr txBox="1">
            <a:spLocks noGrp="1"/>
          </p:cNvSpPr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>
            <a:lvl1pPr>
              <a:defRPr sz="12000" b="1"/>
            </a:lvl1pPr>
          </a:lstStyle>
          <a:p>
            <a:r>
              <a:t>QUIZ TIME!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1"/>
          <p:cNvSpPr txBox="1">
            <a:spLocks noGrp="1"/>
          </p:cNvSpPr>
          <p:nvPr>
            <p:ph type="title"/>
          </p:nvPr>
        </p:nvSpPr>
        <p:spPr>
          <a:xfrm>
            <a:off x="3505200" y="24384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r>
              <a:t>1. Which brother was sold into slavery because his brothers were jealous?</a:t>
            </a:r>
          </a:p>
        </p:txBody>
      </p:sp>
      <p:sp>
        <p:nvSpPr>
          <p:cNvPr id="116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/>
            </a:pPr>
            <a:r>
              <a:t>Reuben</a:t>
            </a:r>
          </a:p>
          <a:p>
            <a:pPr marL="1028700" indent="-1028700">
              <a:buFontTx/>
              <a:buAutoNum type="alphaUcPeriod"/>
            </a:pPr>
            <a:r>
              <a:t>Joseph</a:t>
            </a:r>
          </a:p>
          <a:p>
            <a:pPr marL="1028700" indent="-1028700">
              <a:buFontTx/>
              <a:buAutoNum type="alphaUcPeriod"/>
            </a:pPr>
            <a:r>
              <a:t>Benjamin</a:t>
            </a:r>
          </a:p>
          <a:p>
            <a:pPr marL="1028700" indent="-1028700">
              <a:buFontTx/>
              <a:buAutoNum type="alphaUcPeriod"/>
            </a:pPr>
            <a:r>
              <a:t>Judah</a:t>
            </a:r>
          </a:p>
        </p:txBody>
      </p:sp>
      <p:sp>
        <p:nvSpPr>
          <p:cNvPr id="117" name="Rectangle 3"/>
          <p:cNvSpPr/>
          <p:nvPr/>
        </p:nvSpPr>
        <p:spPr>
          <a:xfrm>
            <a:off x="3810000" y="6400800"/>
            <a:ext cx="4114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/>
          <p:cNvSpPr txBox="1">
            <a:spLocks noGrp="1"/>
          </p:cNvSpPr>
          <p:nvPr>
            <p:ph type="title"/>
          </p:nvPr>
        </p:nvSpPr>
        <p:spPr>
          <a:xfrm>
            <a:off x="3505200" y="24384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645919">
              <a:defRPr sz="7019"/>
            </a:lvl1pPr>
          </a:lstStyle>
          <a:p>
            <a:r>
              <a:t>2. Who bought Joseph from the Ishmaelites?</a:t>
            </a:r>
          </a:p>
        </p:txBody>
      </p:sp>
      <p:sp>
        <p:nvSpPr>
          <p:cNvPr id="120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/>
            </a:pPr>
            <a:r>
              <a:t>Pharoah</a:t>
            </a:r>
          </a:p>
          <a:p>
            <a:pPr marL="1028700" indent="-1028700">
              <a:buFontTx/>
              <a:buAutoNum type="alphaUcPeriod"/>
            </a:pPr>
            <a:r>
              <a:t>Prison warden</a:t>
            </a:r>
          </a:p>
          <a:p>
            <a:pPr marL="1028700" indent="-1028700">
              <a:buFontTx/>
              <a:buAutoNum type="alphaUcPeriod"/>
            </a:pPr>
            <a:r>
              <a:t>Potiphar</a:t>
            </a:r>
          </a:p>
          <a:p>
            <a:pPr marL="1028700" indent="-1028700">
              <a:buFontTx/>
              <a:buAutoNum type="alphaUcPeriod"/>
            </a:pPr>
            <a:r>
              <a:t>Potiphar’s wife</a:t>
            </a:r>
          </a:p>
        </p:txBody>
      </p:sp>
      <p:sp>
        <p:nvSpPr>
          <p:cNvPr id="121" name="Rectangle 3"/>
          <p:cNvSpPr/>
          <p:nvPr/>
        </p:nvSpPr>
        <p:spPr>
          <a:xfrm>
            <a:off x="3810000" y="7467600"/>
            <a:ext cx="4724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le 1"/>
          <p:cNvSpPr txBox="1">
            <a:spLocks noGrp="1"/>
          </p:cNvSpPr>
          <p:nvPr>
            <p:ph type="title"/>
          </p:nvPr>
        </p:nvSpPr>
        <p:spPr>
          <a:xfrm>
            <a:off x="3505200" y="24384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r>
              <a:t>3. Who did Joseph run away from – leaving his cloak behind?</a:t>
            </a:r>
          </a:p>
        </p:txBody>
      </p:sp>
      <p:sp>
        <p:nvSpPr>
          <p:cNvPr id="124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/>
            </a:pPr>
            <a:r>
              <a:t>Pharoah</a:t>
            </a:r>
          </a:p>
          <a:p>
            <a:pPr marL="1028700" indent="-1028700">
              <a:buFontTx/>
              <a:buAutoNum type="alphaUcPeriod"/>
            </a:pPr>
            <a:r>
              <a:t>Prison warden</a:t>
            </a:r>
          </a:p>
          <a:p>
            <a:pPr marL="1028700" indent="-1028700">
              <a:buFontTx/>
              <a:buAutoNum type="alphaUcPeriod"/>
            </a:pPr>
            <a:r>
              <a:t>Potiphar</a:t>
            </a:r>
          </a:p>
          <a:p>
            <a:pPr marL="1028700" indent="-1028700">
              <a:buFontTx/>
              <a:buAutoNum type="alphaUcPeriod"/>
            </a:pPr>
            <a:r>
              <a:t>Potiphar’s wife</a:t>
            </a:r>
          </a:p>
        </p:txBody>
      </p:sp>
      <p:sp>
        <p:nvSpPr>
          <p:cNvPr id="125" name="Rectangle 3"/>
          <p:cNvSpPr/>
          <p:nvPr/>
        </p:nvSpPr>
        <p:spPr>
          <a:xfrm>
            <a:off x="3810000" y="8686800"/>
            <a:ext cx="67056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1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itle 1"/>
          <p:cNvSpPr txBox="1">
            <a:spLocks noGrp="1"/>
          </p:cNvSpPr>
          <p:nvPr>
            <p:ph type="title"/>
          </p:nvPr>
        </p:nvSpPr>
        <p:spPr>
          <a:xfrm>
            <a:off x="3505200" y="2438400"/>
            <a:ext cx="16459200" cy="2286000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r>
              <a:t>4. What did Pharoah’s dreams mean?</a:t>
            </a:r>
          </a:p>
        </p:txBody>
      </p:sp>
      <p:sp>
        <p:nvSpPr>
          <p:cNvPr id="128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/>
            </a:pPr>
            <a:r>
              <a:t>7 years of food &amp; 7 years of famine</a:t>
            </a:r>
          </a:p>
          <a:p>
            <a:pPr marL="1028700" indent="-1028700">
              <a:buFontTx/>
              <a:buAutoNum type="alphaUcPeriod"/>
            </a:pPr>
            <a:r>
              <a:t>7 years of peace &amp; 7 years of war</a:t>
            </a:r>
          </a:p>
          <a:p>
            <a:pPr marL="1028700" indent="-1028700">
              <a:buFontTx/>
              <a:buAutoNum type="alphaUcPeriod"/>
            </a:pPr>
            <a:r>
              <a:t>7 months of food &amp; 7 months of famine</a:t>
            </a:r>
          </a:p>
          <a:p>
            <a:pPr marL="1028700" indent="-1028700">
              <a:buFontTx/>
              <a:buAutoNum type="alphaUcPeriod"/>
            </a:pPr>
            <a:r>
              <a:t>None of the above</a:t>
            </a:r>
          </a:p>
        </p:txBody>
      </p:sp>
      <p:sp>
        <p:nvSpPr>
          <p:cNvPr id="129" name="Rectangle 3"/>
          <p:cNvSpPr/>
          <p:nvPr/>
        </p:nvSpPr>
        <p:spPr>
          <a:xfrm>
            <a:off x="3810000" y="5181600"/>
            <a:ext cx="134112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itle 1"/>
          <p:cNvSpPr txBox="1">
            <a:spLocks noGrp="1"/>
          </p:cNvSpPr>
          <p:nvPr>
            <p:ph type="title"/>
          </p:nvPr>
        </p:nvSpPr>
        <p:spPr>
          <a:xfrm>
            <a:off x="3505200" y="24384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r>
              <a:t>5. Who sent the brothers to buy food in Egypt?</a:t>
            </a:r>
          </a:p>
        </p:txBody>
      </p:sp>
      <p:sp>
        <p:nvSpPr>
          <p:cNvPr id="132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/>
            </a:pPr>
            <a:r>
              <a:t>Joseph</a:t>
            </a:r>
          </a:p>
          <a:p>
            <a:pPr marL="1028700" indent="-1028700">
              <a:buFontTx/>
              <a:buAutoNum type="alphaUcPeriod"/>
            </a:pPr>
            <a:r>
              <a:t>Judah</a:t>
            </a:r>
          </a:p>
          <a:p>
            <a:pPr marL="1028700" indent="-1028700">
              <a:buFontTx/>
              <a:buAutoNum type="alphaUcPeriod"/>
            </a:pPr>
            <a:r>
              <a:t>Benjamin</a:t>
            </a:r>
          </a:p>
          <a:p>
            <a:pPr marL="1028700" indent="-1028700">
              <a:buFontTx/>
              <a:buAutoNum type="alphaUcPeriod"/>
            </a:pPr>
            <a:r>
              <a:t>Jacob</a:t>
            </a:r>
          </a:p>
        </p:txBody>
      </p:sp>
      <p:sp>
        <p:nvSpPr>
          <p:cNvPr id="133" name="Rectangle 3"/>
          <p:cNvSpPr/>
          <p:nvPr/>
        </p:nvSpPr>
        <p:spPr>
          <a:xfrm>
            <a:off x="3810000" y="8686800"/>
            <a:ext cx="4114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1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1"/>
          <p:cNvSpPr txBox="1">
            <a:spLocks noGrp="1"/>
          </p:cNvSpPr>
          <p:nvPr>
            <p:ph type="title"/>
          </p:nvPr>
        </p:nvSpPr>
        <p:spPr>
          <a:xfrm>
            <a:off x="3505200" y="24384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r>
              <a:t>6. Did the brothers recognize Joseph right away?</a:t>
            </a:r>
          </a:p>
        </p:txBody>
      </p:sp>
      <p:sp>
        <p:nvSpPr>
          <p:cNvPr id="136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Yes</a:t>
            </a:r>
          </a:p>
          <a:p>
            <a:pPr marL="0" indent="0">
              <a:buSzTx/>
              <a:buNone/>
            </a:pPr>
            <a:r>
              <a:t>No</a:t>
            </a:r>
          </a:p>
        </p:txBody>
      </p:sp>
      <p:sp>
        <p:nvSpPr>
          <p:cNvPr id="137" name="Rectangle 3"/>
          <p:cNvSpPr/>
          <p:nvPr/>
        </p:nvSpPr>
        <p:spPr>
          <a:xfrm>
            <a:off x="3810000" y="6248400"/>
            <a:ext cx="1828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1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itle 1"/>
          <p:cNvSpPr txBox="1">
            <a:spLocks noGrp="1"/>
          </p:cNvSpPr>
          <p:nvPr>
            <p:ph type="title"/>
          </p:nvPr>
        </p:nvSpPr>
        <p:spPr>
          <a:xfrm>
            <a:off x="3505200" y="2438400"/>
            <a:ext cx="16459200" cy="2286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7. Chapter 3 ended with…</a:t>
            </a:r>
          </a:p>
        </p:txBody>
      </p:sp>
      <p:sp>
        <p:nvSpPr>
          <p:cNvPr id="140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/>
            </a:pPr>
            <a:r>
              <a:t>Pharoah hurting Joseph</a:t>
            </a:r>
          </a:p>
          <a:p>
            <a:pPr marL="1028700" indent="-1028700">
              <a:buFontTx/>
              <a:buAutoNum type="alphaUcPeriod"/>
            </a:pPr>
            <a:r>
              <a:t>Another famine</a:t>
            </a:r>
          </a:p>
          <a:p>
            <a:pPr marL="1028700" indent="-1028700">
              <a:buFontTx/>
              <a:buAutoNum type="alphaUcPeriod"/>
            </a:pPr>
            <a:r>
              <a:t>Joseph forgiving his brothers</a:t>
            </a:r>
          </a:p>
          <a:p>
            <a:pPr marL="1028700" indent="-1028700">
              <a:buFontTx/>
              <a:buAutoNum type="alphaUcPeriod"/>
            </a:pPr>
            <a:r>
              <a:t>Moses’ birth</a:t>
            </a:r>
          </a:p>
        </p:txBody>
      </p:sp>
      <p:sp>
        <p:nvSpPr>
          <p:cNvPr id="141" name="Rectangle 3"/>
          <p:cNvSpPr/>
          <p:nvPr/>
        </p:nvSpPr>
        <p:spPr>
          <a:xfrm>
            <a:off x="3810000" y="7467600"/>
            <a:ext cx="112776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1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itle 1"/>
          <p:cNvSpPr txBox="1">
            <a:spLocks noGrp="1"/>
          </p:cNvSpPr>
          <p:nvPr>
            <p:ph type="title"/>
          </p:nvPr>
        </p:nvSpPr>
        <p:spPr>
          <a:xfrm>
            <a:off x="3962400" y="3179366"/>
            <a:ext cx="16459200" cy="9927035"/>
          </a:xfrm>
          <a:prstGeom prst="rect">
            <a:avLst/>
          </a:prstGeom>
        </p:spPr>
        <p:txBody>
          <a:bodyPr/>
          <a:lstStyle/>
          <a:p>
            <a:pPr>
              <a:defRPr sz="10800" b="1" u="sng"/>
            </a:pPr>
            <a:r>
              <a:t>Memory Work</a:t>
            </a:r>
            <a:br/>
            <a:r>
              <a:rPr b="0" u="none"/>
              <a:t>Take turns reciting it to someone sitting near you.</a:t>
            </a:r>
            <a:br>
              <a:rPr sz="8600" u="none"/>
            </a:br>
            <a:br>
              <a:rPr sz="8600" u="none"/>
            </a:br>
            <a:endParaRPr sz="8600" u="none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This Week’s</a:t>
            </a:r>
            <a:br/>
            <a:r>
              <a:t>Memory Work:</a:t>
            </a:r>
            <a:br/>
            <a:r>
              <a:rPr u="sng"/>
              <a:t>Exodus 3:14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Next Week’s</a:t>
            </a:r>
            <a:br/>
            <a:r>
              <a:t>Memory Work:</a:t>
            </a:r>
            <a:br/>
            <a:r>
              <a:rPr u="sng"/>
              <a:t>Exodus 20:2-3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This week’s video:</a:t>
            </a:r>
            <a:br/>
            <a:r>
              <a:rPr i="1"/>
              <a:t>“Deliverance”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The Story Teen Edition StoryScene 4_ DELIVERANCE.mp4" descr="The Story Teen Edition StoryScene 4_ DELIVERANCE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642" fill="hold"/>
                                        <p:tgtEl>
                                          <p:spTgt spid="1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51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On your worksheet… </a:t>
            </a:r>
            <a:br/>
            <a:r>
              <a:rPr sz="9600"/>
              <a:t>Under “See the Story,” create a simple image or symbol that you think best represents</a:t>
            </a:r>
            <a:br>
              <a:rPr sz="9600"/>
            </a:br>
            <a:r>
              <a:rPr sz="9600"/>
              <a:t>Chapter 4.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With a partner…</a:t>
            </a:r>
            <a:br/>
            <a:r>
              <a:rPr sz="9600"/>
              <a:t>Answer the two questions under “Hear the Story.”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 b="1"/>
            </a:lvl1pPr>
          </a:lstStyle>
          <a:p>
            <a:r>
              <a:t>What were the key events from chapter 4?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 b="1"/>
            </a:lvl1pPr>
          </a:lstStyle>
          <a:p>
            <a:r>
              <a:t>What was most meaningful to you from this story?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Chapter Notes</a:t>
            </a:r>
          </a:p>
        </p:txBody>
      </p:sp>
      <p:sp>
        <p:nvSpPr>
          <p:cNvPr id="162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3522133" y="2895600"/>
            <a:ext cx="16459201" cy="10210800"/>
          </a:xfrm>
          <a:prstGeom prst="rect">
            <a:avLst/>
          </a:prstGeom>
        </p:spPr>
        <p:txBody>
          <a:bodyPr/>
          <a:lstStyle/>
          <a:p>
            <a:r>
              <a:rPr dirty="0"/>
              <a:t>“God heard their groaning and he remembered his covenant…” (pg. 45)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rPr dirty="0"/>
              <a:t>Who was groaning?  Why?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rPr dirty="0"/>
              <a:t>What’s the covenant?</a:t>
            </a:r>
          </a:p>
          <a:p>
            <a:pPr marL="1028700" lvl="1" indent="-571500">
              <a:spcBef>
                <a:spcPts val="1300"/>
              </a:spcBef>
              <a:defRPr sz="5600" b="1"/>
            </a:pPr>
            <a:r>
              <a:rPr dirty="0"/>
              <a:t>Upper Story Connection: </a:t>
            </a:r>
            <a:r>
              <a:rPr b="0" dirty="0"/>
              <a:t>“While we were still sinners, Christ died for us,” Romans 5:8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rPr dirty="0"/>
              <a:t>In the middle of our sinfulness, God hears us (because </a:t>
            </a:r>
            <a:r>
              <a:rPr lang="en-US" dirty="0"/>
              <a:t>H</a:t>
            </a:r>
            <a:r>
              <a:rPr dirty="0"/>
              <a:t>e LOVES us) and He does something about our situation... 	                      		                 He forgives us through </a:t>
            </a:r>
            <a:r>
              <a:rPr b="1" dirty="0"/>
              <a:t>Jesus!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1" build="p" bldLvl="5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itle 1"/>
          <p:cNvSpPr txBox="1">
            <a:spLocks noGrp="1"/>
          </p:cNvSpPr>
          <p:nvPr>
            <p:ph type="title"/>
          </p:nvPr>
        </p:nvSpPr>
        <p:spPr>
          <a:xfrm>
            <a:off x="3962400" y="-609600"/>
            <a:ext cx="16459200" cy="2620936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Chapter Notes</a:t>
            </a:r>
          </a:p>
        </p:txBody>
      </p:sp>
      <p:sp>
        <p:nvSpPr>
          <p:cNvPr id="165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3352800" y="1524000"/>
            <a:ext cx="17983200" cy="124968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t>“Holy” (pg. 45) means “set apart”</a:t>
            </a:r>
          </a:p>
          <a:p>
            <a:pPr>
              <a:lnSpc>
                <a:spcPct val="90000"/>
              </a:lnSpc>
            </a:pPr>
            <a:r>
              <a:t>“God said to Moses, “I AM WHO I AM.” (pg. 46)</a:t>
            </a:r>
          </a:p>
          <a:p>
            <a:pPr marL="1028700" lvl="1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The name by which God wished to be known and worshiped in Israel.  No other name like it!</a:t>
            </a:r>
          </a:p>
          <a:p>
            <a:pPr>
              <a:lnSpc>
                <a:spcPct val="90000"/>
              </a:lnSpc>
            </a:pPr>
            <a:r>
              <a:t>“The LORD” – the Hebrew name is “Yahweh” (aka “He is.”)</a:t>
            </a:r>
          </a:p>
          <a:p>
            <a:pPr>
              <a:lnSpc>
                <a:spcPct val="90000"/>
              </a:lnSpc>
            </a:pPr>
            <a:r>
              <a:t>Moses couldn’t speak well.  So God sent Moses’ brother, Aaron, to speak.</a:t>
            </a:r>
          </a:p>
          <a:p>
            <a:pPr>
              <a:lnSpc>
                <a:spcPct val="90000"/>
              </a:lnSpc>
            </a:pPr>
            <a:r>
              <a:t>“Redeem” (pg. 48) means “to rescue 		     from captivity.”</a:t>
            </a:r>
          </a:p>
          <a:p>
            <a:pPr marL="1028700" lvl="1" indent="-571500">
              <a:lnSpc>
                <a:spcPct val="90000"/>
              </a:lnSpc>
              <a:spcBef>
                <a:spcPts val="1300"/>
              </a:spcBef>
              <a:defRPr sz="5600" b="1"/>
            </a:pPr>
            <a:r>
              <a:t>Upper Story: </a:t>
            </a:r>
            <a:r>
              <a:rPr b="0"/>
              <a:t>God rescued us from				    sin through Jesus.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1" build="p" bldLvl="5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The 10 Plagues</a:t>
            </a:r>
          </a:p>
        </p:txBody>
      </p:sp>
      <p:sp>
        <p:nvSpPr>
          <p:cNvPr id="168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3962400" y="3200400"/>
            <a:ext cx="16459200" cy="10515600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rabicPeriod"/>
            </a:pPr>
            <a:r>
              <a:t>Nile to blood – against Apis, Isis, Khnum, &amp; Osiris – gods of the Nile</a:t>
            </a:r>
          </a:p>
          <a:p>
            <a:pPr marL="1028700" indent="-1028700">
              <a:buFontTx/>
              <a:buAutoNum type="arabicPeriod"/>
            </a:pPr>
            <a:r>
              <a:t>Frogs – against Heqet – frog-headed goddess</a:t>
            </a:r>
          </a:p>
          <a:p>
            <a:pPr marL="1028700" indent="-1028700">
              <a:buFontTx/>
              <a:buAutoNum type="arabicPeriod"/>
            </a:pPr>
            <a:r>
              <a:t>Gnats – against Set – god of the desert</a:t>
            </a:r>
          </a:p>
          <a:p>
            <a:pPr marL="1028700" indent="-1028700">
              <a:buFontTx/>
              <a:buAutoNum type="arabicPeriod"/>
            </a:pPr>
            <a:r>
              <a:t>Flies – against Uatchit, the fly god</a:t>
            </a:r>
          </a:p>
          <a:p>
            <a:pPr marL="1028700" indent="-1028700">
              <a:buFontTx/>
              <a:buAutoNum type="arabicPeriod"/>
            </a:pPr>
            <a:r>
              <a:t>Death of livestock – against Hathor and Apis – cattle gods</a:t>
            </a:r>
          </a:p>
          <a:p>
            <a:pPr marL="1028700" indent="-1028700">
              <a:buFontTx/>
              <a:buAutoNum type="arabicPeriod"/>
            </a:pPr>
            <a:r>
              <a:t>Boils – against Sekhmet, Sunu, -			the gods of health &amp; disease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1" build="p" bldLvl="5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The 10 Plagues</a:t>
            </a:r>
          </a:p>
        </p:txBody>
      </p:sp>
      <p:sp>
        <p:nvSpPr>
          <p:cNvPr id="17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3962400" y="3200400"/>
            <a:ext cx="16459200" cy="1051560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7. Hail – against Nut – the sky goddess; Osiris – the crop fertility god; and Set – the storm god</a:t>
            </a:r>
          </a:p>
          <a:p>
            <a:pPr marL="0" indent="0">
              <a:buSzTx/>
              <a:buNone/>
            </a:pPr>
            <a:r>
              <a:t>8. Locusts – against Nut, Osiris, &amp; Set</a:t>
            </a:r>
          </a:p>
          <a:p>
            <a:pPr marL="0" indent="0">
              <a:buSzTx/>
              <a:buNone/>
            </a:pPr>
            <a:r>
              <a:t>9. Darkness – against Re – the sun god symbolized by Pharaoh himself</a:t>
            </a:r>
          </a:p>
          <a:p>
            <a:pPr marL="0" indent="0">
              <a:buSzTx/>
              <a:buNone/>
            </a:pPr>
            <a:r>
              <a:t>10. Death of firstborn males – against Isis – the protector of children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1" build="p" bldLvl="5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itle 1"/>
          <p:cNvSpPr txBox="1">
            <a:spLocks noGrp="1"/>
          </p:cNvSpPr>
          <p:nvPr>
            <p:ph type="title"/>
          </p:nvPr>
        </p:nvSpPr>
        <p:spPr>
          <a:xfrm>
            <a:off x="3962400" y="304800"/>
            <a:ext cx="16459200" cy="2620936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Chapter Notes</a:t>
            </a:r>
          </a:p>
        </p:txBody>
      </p:sp>
      <p:sp>
        <p:nvSpPr>
          <p:cNvPr id="174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3352800" y="2438400"/>
            <a:ext cx="17983200" cy="12496800"/>
          </a:xfrm>
          <a:prstGeom prst="rect">
            <a:avLst/>
          </a:prstGeom>
        </p:spPr>
        <p:txBody>
          <a:bodyPr/>
          <a:lstStyle/>
          <a:p>
            <a:r>
              <a:t>What was the role of the Passover lamb? (pgs. 51 &amp; 52)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t>Perfect lamb had to be killed = Jesus.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t>Blood was spilled = Jesus.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t>Israelites were saved = We are saved through Jesus.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t>Passover meal = Holy Communion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1" build="p" bldLvl="5" animBg="1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itle 1"/>
          <p:cNvSpPr txBox="1">
            <a:spLocks noGrp="1"/>
          </p:cNvSpPr>
          <p:nvPr>
            <p:ph type="title"/>
          </p:nvPr>
        </p:nvSpPr>
        <p:spPr>
          <a:xfrm>
            <a:off x="3962400" y="-609600"/>
            <a:ext cx="16459200" cy="2620936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Chapter Notes</a:t>
            </a:r>
          </a:p>
        </p:txBody>
      </p:sp>
      <p:sp>
        <p:nvSpPr>
          <p:cNvPr id="17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3352800" y="1524000"/>
            <a:ext cx="17983200" cy="12496800"/>
          </a:xfrm>
          <a:prstGeom prst="rect">
            <a:avLst/>
          </a:prstGeom>
        </p:spPr>
        <p:txBody>
          <a:bodyPr/>
          <a:lstStyle/>
          <a:p>
            <a:r>
              <a:rPr dirty="0"/>
              <a:t>God delivered them out of Egypt through water.  He will later deliver them into the Promised Land through water.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rPr b="1" dirty="0"/>
              <a:t>Upper Story Connection </a:t>
            </a:r>
            <a:r>
              <a:rPr dirty="0"/>
              <a:t>– God delivered you out of sin through water and the Holy Spirit in your Baptism.</a:t>
            </a:r>
          </a:p>
          <a:p>
            <a:r>
              <a:rPr dirty="0"/>
              <a:t>The Israelites grumbled against God and Moses (pgs. 55-57).  Did God still provide for their needs?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rPr dirty="0"/>
              <a:t>Yes!  Water, manna, and quail.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rPr dirty="0"/>
              <a:t>Exactly enough to fulfill their needs.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rPr dirty="0"/>
              <a:t>God takes care of our needs today.				What are some examples?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1" build="p" bldLvl="5" animBg="1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On your worksheet… </a:t>
            </a:r>
            <a:br/>
            <a:r>
              <a:rPr sz="9600"/>
              <a:t>Under “Join The Story,” </a:t>
            </a:r>
            <a:br>
              <a:rPr sz="9600"/>
            </a:br>
            <a:r>
              <a:rPr sz="9600"/>
              <a:t>answer the 2 questions.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 algn="l">
              <a:defRPr sz="12000" b="1" u="sng"/>
            </a:pPr>
            <a:r>
              <a:t>Discussion Questions:</a:t>
            </a:r>
            <a:br/>
            <a:r>
              <a:rPr sz="10800" u="none"/>
              <a:t>1. How did God show concern for the Israelites after hearing their cries for help?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 algn="l">
              <a:defRPr sz="10800" b="1"/>
            </a:lvl1pPr>
          </a:lstStyle>
          <a:p>
            <a:r>
              <a:t>2. Do you think Moses was qualified to lead the people?  In what ways did he feel he wasn’t qualified?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 algn="l">
              <a:defRPr sz="10800" b="1"/>
            </a:lvl1pPr>
          </a:lstStyle>
          <a:p>
            <a:r>
              <a:t>3. Have you ever felt unqualified or unable to do something?  How did you handle it?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 algn="l">
              <a:defRPr sz="10800" b="1"/>
            </a:lvl1pPr>
          </a:lstStyle>
          <a:p>
            <a:r>
              <a:t>4. Do you believe God performs miracles today?  Why or why not?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 algn="l">
              <a:defRPr sz="10800" b="1"/>
            </a:lvl1pPr>
          </a:lstStyle>
          <a:p>
            <a:r>
              <a:t>5. Why do you think God “hardens Pharaoh’s heart?”  What might this mean?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 algn="l">
              <a:defRPr sz="10800" b="1"/>
            </a:lvl1pPr>
          </a:lstStyle>
          <a:p>
            <a:r>
              <a:t>6. What does this story say about the character of God?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 algn="l">
              <a:defRPr sz="10800" b="1"/>
            </a:lvl1pPr>
          </a:lstStyle>
          <a:p>
            <a:r>
              <a:t>7. What does the idea of “deliverance” mean in our world today?  Where is God’s rescue needed?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TextBox 3"/>
          <p:cNvSpPr txBox="1"/>
          <p:nvPr/>
        </p:nvSpPr>
        <p:spPr>
          <a:xfrm>
            <a:off x="4358640" y="5181600"/>
            <a:ext cx="16123920" cy="46405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>
              <a:defRPr sz="9600" b="1"/>
            </a:pPr>
            <a:r>
              <a:t>For Next Sunday:</a:t>
            </a:r>
          </a:p>
          <a:p>
            <a:pPr>
              <a:buSzPct val="100000"/>
              <a:buFont typeface="Arial"/>
              <a:buChar char="•"/>
              <a:defRPr sz="9600" b="1"/>
            </a:pPr>
            <a:r>
              <a:t>Read Chapter 5 of </a:t>
            </a:r>
            <a:r>
              <a:rPr i="1"/>
              <a:t>The Story</a:t>
            </a:r>
            <a:r>
              <a:t>!</a:t>
            </a:r>
          </a:p>
          <a:p>
            <a:pPr>
              <a:buSzPct val="100000"/>
              <a:buFont typeface="Arial"/>
              <a:buChar char="•"/>
              <a:defRPr sz="9600" b="1"/>
            </a:pPr>
            <a:r>
              <a:t> Memorize Exodus 20:2-3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TextBox 3"/>
          <p:cNvSpPr txBox="1"/>
          <p:nvPr/>
        </p:nvSpPr>
        <p:spPr>
          <a:xfrm>
            <a:off x="4358640" y="5181600"/>
            <a:ext cx="16123920" cy="461664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>
              <a:defRPr sz="9600" b="1"/>
            </a:pPr>
            <a:r>
              <a:rPr lang="en-US" dirty="0"/>
              <a:t>Be sure to check out the Confirmation Projects in the Concourse today!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26945830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TextBox 3"/>
          <p:cNvSpPr txBox="1"/>
          <p:nvPr/>
        </p:nvSpPr>
        <p:spPr>
          <a:xfrm>
            <a:off x="1390650" y="4301066"/>
            <a:ext cx="22383750" cy="634019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tIns="91439" bIns="91439">
            <a:spAutoFit/>
          </a:bodyPr>
          <a:lstStyle/>
          <a:p>
            <a:pPr>
              <a:defRPr sz="9600" b="1"/>
            </a:pPr>
            <a:r>
              <a:rPr lang="en-US" sz="8000" dirty="0"/>
              <a:t>Everyone is invited to </a:t>
            </a:r>
            <a:r>
              <a:rPr lang="en-US" sz="8000" u="sng" dirty="0"/>
              <a:t>Sunday Night FLY next Sunday, Oct. 13 @ 7-8:45pm</a:t>
            </a:r>
            <a:r>
              <a:rPr lang="en-US" sz="8000" dirty="0"/>
              <a:t>.</a:t>
            </a:r>
          </a:p>
          <a:p>
            <a:pPr>
              <a:defRPr sz="9600" b="1"/>
            </a:pPr>
            <a:r>
              <a:rPr lang="en-US" sz="8000" dirty="0"/>
              <a:t>-We will discuss our identity in Christ and play   some games together!</a:t>
            </a:r>
          </a:p>
          <a:p>
            <a:pPr>
              <a:defRPr sz="9600" b="1"/>
            </a:pPr>
            <a:r>
              <a:rPr lang="en-US" sz="8000" dirty="0"/>
              <a:t>-FLY Café &amp; Switch is open from 6:30-9pm!</a:t>
            </a:r>
          </a:p>
        </p:txBody>
      </p:sp>
    </p:spTree>
    <p:extLst>
      <p:ext uri="{BB962C8B-B14F-4D97-AF65-F5344CB8AC3E}">
        <p14:creationId xmlns:p14="http://schemas.microsoft.com/office/powerpoint/2010/main" val="139973593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 b="1"/>
            </a:lvl1pPr>
          </a:lstStyle>
          <a:p>
            <a:r>
              <a:t>Closing Prayers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533" y="-1879663"/>
            <a:ext cx="24525066" cy="18393799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Have a great week!"/>
          <p:cNvSpPr txBox="1"/>
          <p:nvPr/>
        </p:nvSpPr>
        <p:spPr>
          <a:xfrm>
            <a:off x="11920725" y="2337132"/>
            <a:ext cx="9000801" cy="8559801"/>
          </a:xfrm>
          <a:prstGeom prst="rect">
            <a:avLst/>
          </a:prstGeom>
          <a:gradFill>
            <a:gsLst>
              <a:gs pos="0">
                <a:srgbClr val="7D7D7D"/>
              </a:gs>
              <a:gs pos="100000">
                <a:srgbClr val="C6C6C6"/>
              </a:gs>
            </a:gsLst>
            <a:lin ang="10800000"/>
          </a:gra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r>
              <a:t>Have a great week!</a:t>
            </a:r>
          </a:p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blurRad="76200" dist="381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blurRad="76200" dist="381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blurRad="76200" dist="381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blurRad="76200" dist="381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1050</Words>
  <Application>Microsoft Macintosh PowerPoint</Application>
  <PresentationFormat>Custom</PresentationFormat>
  <Paragraphs>112</Paragraphs>
  <Slides>40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PowerPoint Presentation</vt:lpstr>
      <vt:lpstr>Welcome &amp; Opening Prayer</vt:lpstr>
      <vt:lpstr>PowerPoint Presentation</vt:lpstr>
      <vt:lpstr>PowerPoint Presentation</vt:lpstr>
      <vt:lpstr>QUIZ TIME!</vt:lpstr>
      <vt:lpstr>1. Which brother was sold into slavery because his brothers were jealous?</vt:lpstr>
      <vt:lpstr>2. Who bought Joseph from the Ishmaelites?</vt:lpstr>
      <vt:lpstr>3. Who did Joseph run away from – leaving his cloak behind?</vt:lpstr>
      <vt:lpstr>4. What did Pharoah’s dreams mean?</vt:lpstr>
      <vt:lpstr>5. Who sent the brothers to buy food in Egypt?</vt:lpstr>
      <vt:lpstr>6. Did the brothers recognize Joseph right away?</vt:lpstr>
      <vt:lpstr>7. Chapter 3 ended with…</vt:lpstr>
      <vt:lpstr>Memory Work Take turns reciting it to someone sitting near you.  </vt:lpstr>
      <vt:lpstr>This Week’s Memory Work: Exodus 3:14</vt:lpstr>
      <vt:lpstr>Next Week’s Memory Work: Exodus 20:2-3</vt:lpstr>
      <vt:lpstr>This week’s video: “Deliverance”</vt:lpstr>
      <vt:lpstr>PowerPoint Presentation</vt:lpstr>
      <vt:lpstr>On your worksheet…  Under “See the Story,” create a simple image or symbol that you think best represents Chapter 4.</vt:lpstr>
      <vt:lpstr>With a partner… Answer the two questions under “Hear the Story.”</vt:lpstr>
      <vt:lpstr>What were the key events from chapter 4?</vt:lpstr>
      <vt:lpstr>What was most meaningful to you from this story?</vt:lpstr>
      <vt:lpstr>Chapter Notes</vt:lpstr>
      <vt:lpstr>Chapter Notes</vt:lpstr>
      <vt:lpstr>The 10 Plagues</vt:lpstr>
      <vt:lpstr>The 10 Plagues</vt:lpstr>
      <vt:lpstr>Chapter Notes</vt:lpstr>
      <vt:lpstr>Chapter Notes</vt:lpstr>
      <vt:lpstr>On your worksheet…  Under “Join The Story,”  answer the 2 questions.</vt:lpstr>
      <vt:lpstr>Discussion Questions: 1. How did God show concern for the Israelites after hearing their cries for help?</vt:lpstr>
      <vt:lpstr>2. Do you think Moses was qualified to lead the people?  In what ways did he feel he wasn’t qualified?</vt:lpstr>
      <vt:lpstr>3. Have you ever felt unqualified or unable to do something?  How did you handle it?</vt:lpstr>
      <vt:lpstr>4. Do you believe God performs miracles today?  Why or why not?</vt:lpstr>
      <vt:lpstr>5. Why do you think God “hardens Pharaoh’s heart?”  What might this mean?</vt:lpstr>
      <vt:lpstr>6. What does this story say about the character of God?</vt:lpstr>
      <vt:lpstr>7. What does the idea of “deliverance” mean in our world today?  Where is God’s rescue needed?</vt:lpstr>
      <vt:lpstr>PowerPoint Presentation</vt:lpstr>
      <vt:lpstr>PowerPoint Presentation</vt:lpstr>
      <vt:lpstr>PowerPoint Presentation</vt:lpstr>
      <vt:lpstr>Closing Prayers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Users 2</cp:lastModifiedBy>
  <cp:revision>4</cp:revision>
  <dcterms:modified xsi:type="dcterms:W3CDTF">2024-08-29T20:06:04Z</dcterms:modified>
</cp:coreProperties>
</file>