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8" r:id="rId27"/>
    <p:sldId id="289" r:id="rId28"/>
    <p:sldId id="286" r:id="rId29"/>
    <p:sldId id="287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12"/>
    <p:restoredTop sz="94724"/>
  </p:normalViewPr>
  <p:slideViewPr>
    <p:cSldViewPr snapToGrid="0">
      <p:cViewPr>
        <p:scale>
          <a:sx n="34" d="100"/>
          <a:sy n="34" d="100"/>
        </p:scale>
        <p:origin x="-1048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sz="4800" b="1"/>
            </a:lvl1pPr>
            <a:lvl2pPr marL="0" indent="457200">
              <a:spcBef>
                <a:spcPts val="1100"/>
              </a:spcBef>
              <a:buSzTx/>
              <a:buFontTx/>
              <a:buNone/>
              <a:defRPr sz="4800" b="1"/>
            </a:lvl2pPr>
            <a:lvl3pPr marL="0" indent="914400">
              <a:spcBef>
                <a:spcPts val="1100"/>
              </a:spcBef>
              <a:buSzTx/>
              <a:buFontTx/>
              <a:buNone/>
              <a:defRPr sz="4800" b="1"/>
            </a:lvl3pPr>
            <a:lvl4pPr marL="0" indent="1371600">
              <a:spcBef>
                <a:spcPts val="1100"/>
              </a:spcBef>
              <a:buSzTx/>
              <a:buFontTx/>
              <a:buNone/>
              <a:defRPr sz="4800" b="1"/>
            </a:lvl4pPr>
            <a:lvl5pPr marL="0" indent="1828800">
              <a:spcBef>
                <a:spcPts val="1100"/>
              </a:spcBef>
              <a:buSzTx/>
              <a:buFontTx/>
              <a:buNone/>
              <a:defRPr sz="4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sz="4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000500" y="4181475"/>
            <a:ext cx="16383000" cy="290959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0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000500" y="10834822"/>
            <a:ext cx="16383000" cy="520542"/>
          </a:xfrm>
          <a:prstGeom prst="rect">
            <a:avLst/>
          </a:prstGeom>
          <a:ln w="3175"/>
        </p:spPr>
        <p:txBody>
          <a:bodyPr lIns="38100" tIns="38100" rIns="38100" bIns="38100"/>
          <a:lstStyle>
            <a:lvl1pPr marL="0" indent="0" algn="ctr" defTabSz="685165">
              <a:spcBef>
                <a:spcPts val="0"/>
              </a:spcBef>
              <a:buSzTx/>
              <a:buFontTx/>
              <a:buNone/>
              <a:defRPr sz="2656"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00500" y="6953250"/>
            <a:ext cx="16383000" cy="1884264"/>
          </a:xfrm>
          <a:prstGeom prst="rect">
            <a:avLst/>
          </a:prstGeom>
        </p:spPr>
        <p:txBody>
          <a:bodyPr lIns="38100" tIns="38100" rIns="38100" bIns="38100"/>
          <a:lstStyle>
            <a:lvl1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SzTx/>
              <a:buFontTx/>
              <a:buNone/>
              <a:defRPr>
                <a:solidFill>
                  <a:srgbClr val="D5D5D5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Welcome…"/>
          <p:cNvSpPr txBox="1"/>
          <p:nvPr/>
        </p:nvSpPr>
        <p:spPr>
          <a:xfrm>
            <a:off x="11920725" y="2826251"/>
            <a:ext cx="9000801" cy="7581563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Welcome 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Jr. FLY Confirmands!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Sept. </a:t>
            </a:r>
            <a:r>
              <a:rPr lang="en-US" dirty="0"/>
              <a:t>22, 2024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rPr dirty="0"/>
              <a:t>QUIZ TIME</a:t>
            </a:r>
            <a:r>
              <a:rPr lang="en-US" dirty="0"/>
              <a:t> on last week’s lesson!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r>
              <a:t>1. What did God create on the sixth day of creation?</a:t>
            </a:r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Stars</a:t>
            </a:r>
          </a:p>
          <a:p>
            <a:pPr marL="1028700" indent="-1028700">
              <a:buFontTx/>
              <a:buAutoNum type="alphaUcPeriod"/>
            </a:pPr>
            <a:r>
              <a:t>Oceans</a:t>
            </a:r>
          </a:p>
          <a:p>
            <a:pPr marL="1028700" indent="-1028700">
              <a:buFontTx/>
              <a:buAutoNum type="alphaUcPeriod"/>
            </a:pPr>
            <a:r>
              <a:t>People</a:t>
            </a:r>
          </a:p>
          <a:p>
            <a:pPr marL="1028700" indent="-1028700">
              <a:buFontTx/>
              <a:buAutoNum type="alphaUcPeriod"/>
            </a:pPr>
            <a:r>
              <a:t>Fish</a:t>
            </a:r>
          </a:p>
        </p:txBody>
      </p:sp>
      <p:sp>
        <p:nvSpPr>
          <p:cNvPr id="130" name="Rectangle 3"/>
          <p:cNvSpPr/>
          <p:nvPr/>
        </p:nvSpPr>
        <p:spPr>
          <a:xfrm>
            <a:off x="3810000" y="7467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2. Who ate the forbidden fruit first?</a:t>
            </a:r>
          </a:p>
        </p:txBody>
      </p:sp>
      <p:sp>
        <p:nvSpPr>
          <p:cNvPr id="13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Adam</a:t>
            </a:r>
          </a:p>
          <a:p>
            <a:pPr marL="1028700" indent="-1028700">
              <a:buFontTx/>
              <a:buAutoNum type="alphaUcPeriod"/>
            </a:pPr>
            <a:r>
              <a:t>Eve</a:t>
            </a:r>
          </a:p>
          <a:p>
            <a:pPr marL="1028700" indent="-1028700">
              <a:buFontTx/>
              <a:buAutoNum type="alphaUcPeriod"/>
            </a:pPr>
            <a:r>
              <a:t>Serpent</a:t>
            </a:r>
          </a:p>
          <a:p>
            <a:pPr marL="1028700" indent="-1028700">
              <a:buFontTx/>
              <a:buAutoNum type="alphaUcPeriod"/>
            </a:pPr>
            <a:r>
              <a:t>Cain</a:t>
            </a:r>
          </a:p>
        </p:txBody>
      </p:sp>
      <p:sp>
        <p:nvSpPr>
          <p:cNvPr id="134" name="Rectangle 3"/>
          <p:cNvSpPr/>
          <p:nvPr/>
        </p:nvSpPr>
        <p:spPr>
          <a:xfrm>
            <a:off x="3810000" y="62484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>
            <a:spLocks noGrp="1"/>
          </p:cNvSpPr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/>
          <a:p>
            <a:pPr algn="l" defTabSz="1572768">
              <a:defRPr sz="6708"/>
            </a:pPr>
            <a:r>
              <a:t>3. Who was God talking to when he said, “Let us make mankind in our image…”?</a:t>
            </a:r>
          </a:p>
        </p:txBody>
      </p:sp>
      <p:sp>
        <p:nvSpPr>
          <p:cNvPr id="13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Animals</a:t>
            </a:r>
          </a:p>
          <a:p>
            <a:pPr marL="1028700" indent="-1028700">
              <a:buFontTx/>
              <a:buAutoNum type="alphaUcPeriod"/>
            </a:pPr>
            <a:r>
              <a:t>Angels</a:t>
            </a:r>
          </a:p>
          <a:p>
            <a:pPr marL="1028700" indent="-1028700">
              <a:buFontTx/>
              <a:buAutoNum type="alphaUcPeriod"/>
            </a:pPr>
            <a:r>
              <a:t>Jesus</a:t>
            </a:r>
          </a:p>
          <a:p>
            <a:pPr marL="1028700" indent="-1028700">
              <a:buFontTx/>
              <a:buAutoNum type="alphaUcPeriod"/>
            </a:pPr>
            <a:r>
              <a:t>The Trinity</a:t>
            </a:r>
          </a:p>
        </p:txBody>
      </p:sp>
      <p:sp>
        <p:nvSpPr>
          <p:cNvPr id="138" name="Rectangle 3"/>
          <p:cNvSpPr/>
          <p:nvPr/>
        </p:nvSpPr>
        <p:spPr>
          <a:xfrm>
            <a:off x="3962400" y="8686800"/>
            <a:ext cx="6858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4. Why did God flood the earth?</a:t>
            </a:r>
          </a:p>
        </p:txBody>
      </p:sp>
      <p:sp>
        <p:nvSpPr>
          <p:cNvPr id="14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People were evil</a:t>
            </a:r>
          </a:p>
          <a:p>
            <a:pPr marL="1028700" indent="-1028700">
              <a:buFontTx/>
              <a:buAutoNum type="alphaUcPeriod"/>
            </a:pPr>
            <a:r>
              <a:t>Creation needed rain</a:t>
            </a:r>
          </a:p>
          <a:p>
            <a:pPr marL="1028700" indent="-1028700">
              <a:buFontTx/>
              <a:buAutoNum type="alphaUcPeriod"/>
            </a:pPr>
            <a:r>
              <a:t>Noah told God to flood the earth</a:t>
            </a:r>
          </a:p>
          <a:p>
            <a:pPr marL="1028700" indent="-1028700">
              <a:buFontTx/>
              <a:buAutoNum type="alphaUcPeriod"/>
            </a:pPr>
            <a:r>
              <a:t>None of the above</a:t>
            </a:r>
          </a:p>
        </p:txBody>
      </p:sp>
      <p:sp>
        <p:nvSpPr>
          <p:cNvPr id="142" name="Rectangle 3"/>
          <p:cNvSpPr/>
          <p:nvPr/>
        </p:nvSpPr>
        <p:spPr>
          <a:xfrm>
            <a:off x="3671248" y="5202166"/>
            <a:ext cx="7606352" cy="1219201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5. What’s a covenant?</a:t>
            </a:r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/>
            </a:pPr>
            <a:r>
              <a:t>A stone tablet</a:t>
            </a:r>
          </a:p>
          <a:p>
            <a:pPr marL="1028700" indent="-1028700">
              <a:buFontTx/>
              <a:buAutoNum type="alphaUcPeriod"/>
            </a:pPr>
            <a:r>
              <a:t>An unbreakable promise between two parties</a:t>
            </a:r>
          </a:p>
          <a:p>
            <a:pPr marL="1028700" indent="-1028700">
              <a:buFontTx/>
              <a:buAutoNum type="alphaUcPeriod"/>
            </a:pPr>
            <a:r>
              <a:t>A secret cove</a:t>
            </a:r>
          </a:p>
          <a:p>
            <a:pPr marL="1028700" indent="-1028700">
              <a:buFontTx/>
              <a:buAutoNum type="alphaUcPeriod"/>
            </a:pPr>
            <a:r>
              <a:t>None of the above.</a:t>
            </a:r>
          </a:p>
        </p:txBody>
      </p:sp>
      <p:sp>
        <p:nvSpPr>
          <p:cNvPr id="146" name="Rectangle 3"/>
          <p:cNvSpPr/>
          <p:nvPr/>
        </p:nvSpPr>
        <p:spPr>
          <a:xfrm>
            <a:off x="3505200" y="6553200"/>
            <a:ext cx="16967780" cy="976676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>
            <a:spLocks noGrp="1"/>
          </p:cNvSpPr>
          <p:nvPr>
            <p:ph type="title"/>
          </p:nvPr>
        </p:nvSpPr>
        <p:spPr>
          <a:xfrm>
            <a:off x="3505200" y="24384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00783">
              <a:defRPr sz="7254"/>
            </a:lvl1pPr>
          </a:lstStyle>
          <a:p>
            <a:r>
              <a:t>6. What’s so important about the rainbow?</a:t>
            </a:r>
          </a:p>
        </p:txBody>
      </p:sp>
      <p:sp>
        <p:nvSpPr>
          <p:cNvPr id="14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A. It’s a covenant between God and mankind</a:t>
            </a:r>
          </a:p>
          <a:p>
            <a:pPr marL="0" indent="0">
              <a:buSzTx/>
              <a:buNone/>
            </a:pPr>
            <a:r>
              <a:t>B. It reminds God not to flood the earth</a:t>
            </a:r>
          </a:p>
          <a:p>
            <a:pPr marL="0" indent="0">
              <a:buSzTx/>
              <a:buNone/>
            </a:pPr>
            <a:r>
              <a:t>C. Both A &amp; B</a:t>
            </a:r>
          </a:p>
          <a:p>
            <a:pPr marL="0" indent="0">
              <a:buSzTx/>
              <a:buNone/>
            </a:pPr>
            <a:r>
              <a:t>D. None of the above</a:t>
            </a:r>
          </a:p>
        </p:txBody>
      </p:sp>
      <p:sp>
        <p:nvSpPr>
          <p:cNvPr id="150" name="Rectangle 3"/>
          <p:cNvSpPr/>
          <p:nvPr/>
        </p:nvSpPr>
        <p:spPr>
          <a:xfrm>
            <a:off x="3657600" y="7467600"/>
            <a:ext cx="5486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Genesis 22:17-18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3962400" y="3179366"/>
            <a:ext cx="16459200" cy="9927035"/>
          </a:xfrm>
          <a:prstGeom prst="rect">
            <a:avLst/>
          </a:prstGeom>
        </p:spPr>
        <p:txBody>
          <a:bodyPr/>
          <a:lstStyle/>
          <a:p>
            <a:pPr>
              <a:defRPr sz="10800" b="1" u="sng"/>
            </a:pPr>
            <a:r>
              <a:rPr dirty="0"/>
              <a:t>Memory Work</a:t>
            </a:r>
            <a:br>
              <a:rPr dirty="0"/>
            </a:br>
            <a:r>
              <a:rPr b="0" u="none" dirty="0"/>
              <a:t>Write it down on the half-sheet of paper and hand it in to </a:t>
            </a:r>
            <a:r>
              <a:rPr lang="en-US" b="0" u="none" dirty="0"/>
              <a:t>Mark.</a:t>
            </a:r>
            <a:br>
              <a:rPr sz="8600" u="none" dirty="0"/>
            </a:br>
            <a:br>
              <a:rPr sz="8600" u="none" dirty="0"/>
            </a:br>
            <a:endParaRPr sz="8600" u="none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Next Week’s</a:t>
            </a:r>
            <a:br/>
            <a:r>
              <a:t>Memory Work:</a:t>
            </a:r>
            <a:br/>
            <a:r>
              <a:rPr u="sng"/>
              <a:t>Genesis 49:22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This week’s video:</a:t>
            </a:r>
            <a:br/>
            <a:r>
              <a:rPr i="1"/>
              <a:t>God Builds A Nation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chapter 2 video.mp4" descr="chapter 2 video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257" y="-3520"/>
            <a:ext cx="24396514" cy="137230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were the key events from chapter 2?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What was the most meaningful to you from this story?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962400" y="2558643"/>
            <a:ext cx="16459200" cy="11277601"/>
          </a:xfrm>
          <a:prstGeom prst="rect">
            <a:avLst/>
          </a:prstGeom>
        </p:spPr>
        <p:txBody>
          <a:bodyPr/>
          <a:lstStyle/>
          <a:p>
            <a:r>
              <a:rPr dirty="0"/>
              <a:t>God’s promise to Abram – “dust &amp; stars” (pgs. 14 &amp; 15)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Childless Abram will have countless offspring?!</a:t>
            </a:r>
          </a:p>
          <a:p>
            <a:r>
              <a:rPr dirty="0"/>
              <a:t>Sarai’s slave, Hagar, and Abram had a boy named _________. (pg. 16)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He wasn’t the promised son.  Why?</a:t>
            </a:r>
          </a:p>
          <a:p>
            <a:r>
              <a:rPr dirty="0"/>
              <a:t>Whenever a name change occurs – something significant happens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Abram 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Abraham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rPr dirty="0"/>
              <a:t>Sarai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  </a:t>
            </a:r>
            <a:r>
              <a:rPr dirty="0"/>
              <a:t>Sarah</a:t>
            </a:r>
          </a:p>
        </p:txBody>
      </p:sp>
      <p:sp>
        <p:nvSpPr>
          <p:cNvPr id="172" name="TextBox 3"/>
          <p:cNvSpPr txBox="1"/>
          <p:nvPr/>
        </p:nvSpPr>
        <p:spPr>
          <a:xfrm>
            <a:off x="7698225" y="6714846"/>
            <a:ext cx="2774872" cy="1173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6400"/>
            </a:lvl1pPr>
          </a:lstStyle>
          <a:p>
            <a:r>
              <a:t>Ishmael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build="p" bldLvl="5" animBg="1" advAuto="0"/>
      <p:bldP spid="172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>
            <a:spLocks noGrp="1"/>
          </p:cNvSpPr>
          <p:nvPr>
            <p:ph type="title"/>
          </p:nvPr>
        </p:nvSpPr>
        <p:spPr>
          <a:xfrm>
            <a:off x="38100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5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3048000" y="1981200"/>
            <a:ext cx="11125200" cy="11277600"/>
          </a:xfrm>
          <a:prstGeom prst="rect">
            <a:avLst/>
          </a:prstGeom>
        </p:spPr>
        <p:txBody>
          <a:bodyPr/>
          <a:lstStyle/>
          <a:p>
            <a:r>
              <a:t>Isaac means “he laughs”</a:t>
            </a:r>
          </a:p>
          <a:p>
            <a:r>
              <a:t>God tested Abraham (pg. 19)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Isaac carried wood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Isaac walked up hill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Abraham almost killed his promised son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A sacrifice was made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Abraham believed God could raise Isaac back from death</a:t>
            </a:r>
          </a:p>
        </p:txBody>
      </p:sp>
      <p:sp>
        <p:nvSpPr>
          <p:cNvPr id="176" name="Content Placeholder 2"/>
          <p:cNvSpPr txBox="1"/>
          <p:nvPr/>
        </p:nvSpPr>
        <p:spPr>
          <a:xfrm>
            <a:off x="13865868" y="2324672"/>
            <a:ext cx="9324991" cy="112776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 b="1" u="sng"/>
            </a:pPr>
            <a:r>
              <a:t>UPPER STORY CONNECTION</a:t>
            </a:r>
          </a:p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/>
            </a:pPr>
            <a:r>
              <a:t>Jesus carried a cross</a:t>
            </a:r>
          </a:p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/>
            </a:pPr>
            <a:r>
              <a:t>Jesus walked up hill</a:t>
            </a:r>
          </a:p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/>
            </a:pPr>
            <a:r>
              <a:t>The Promised Son was killed</a:t>
            </a:r>
          </a:p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/>
            </a:pPr>
            <a:r>
              <a:t>The final sacrifice was made</a:t>
            </a:r>
          </a:p>
          <a:p>
            <a:pPr marL="1028700" lvl="1" indent="-571500">
              <a:spcBef>
                <a:spcPts val="1300"/>
              </a:spcBef>
              <a:buSzPct val="100000"/>
              <a:buFont typeface="Arial"/>
              <a:buChar char="–"/>
              <a:defRPr sz="5600"/>
            </a:pPr>
            <a:r>
              <a:t>Rose from the                         dead!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1" build="p" animBg="1" advAuto="0"/>
      <p:bldP spid="176" grpId="2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>
            <a:spLocks noGrp="1"/>
          </p:cNvSpPr>
          <p:nvPr>
            <p:ph type="title"/>
          </p:nvPr>
        </p:nvSpPr>
        <p:spPr>
          <a:xfrm>
            <a:off x="38100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 Notes</a:t>
            </a:r>
          </a:p>
        </p:txBody>
      </p:sp>
      <p:sp>
        <p:nvSpPr>
          <p:cNvPr id="17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048000" y="1981200"/>
            <a:ext cx="17983200" cy="11277600"/>
          </a:xfrm>
          <a:prstGeom prst="rect">
            <a:avLst/>
          </a:prstGeom>
        </p:spPr>
        <p:txBody>
          <a:bodyPr/>
          <a:lstStyle/>
          <a:p>
            <a:r>
              <a:t>Isaac &amp; Rebekah had twins: Esau &amp; Jacob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Esau: hairy hunter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Jacob: quiet liar</a:t>
            </a:r>
          </a:p>
          <a:p>
            <a:r>
              <a:t>Rebekah &amp; Jacob schemed to receive Esau’s inheritance from Isaac (who was dying) (pg. 21)</a:t>
            </a:r>
          </a:p>
          <a:p>
            <a:r>
              <a:t>Jacob wrestled with God.</a:t>
            </a:r>
          </a:p>
          <a:p>
            <a:pPr marL="1028700" lvl="1" indent="-571500">
              <a:spcBef>
                <a:spcPts val="1300"/>
              </a:spcBef>
              <a:defRPr sz="5600"/>
            </a:pPr>
            <a:r>
              <a:t>Jacob’s name changed to “Israel” (pg. 24)</a:t>
            </a:r>
          </a:p>
          <a:p>
            <a:r>
              <a:t>Esau accepted Jacob and forgave him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1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Chapter 2 Discussion Questions on pg. 473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 b="1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Questions?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9600" b="1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Read Chapter 3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sz="9600" b="1"/>
            </a:pPr>
            <a:r>
              <a:t> Memorize Gen. 49:22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390650" y="4301066"/>
            <a:ext cx="22383750" cy="880240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sz="8000" dirty="0"/>
              <a:t>Many thanks to everyone who served at Rise Against Hunger yesterday!</a:t>
            </a:r>
          </a:p>
          <a:p>
            <a:pPr>
              <a:defRPr sz="9600" b="1"/>
            </a:pPr>
            <a:endParaRPr lang="en-US" sz="8000" dirty="0"/>
          </a:p>
          <a:p>
            <a:pPr>
              <a:defRPr sz="9600" b="1"/>
            </a:pPr>
            <a:r>
              <a:rPr lang="en-US" sz="8000" dirty="0"/>
              <a:t>Everyone is invited to our </a:t>
            </a:r>
            <a:r>
              <a:rPr lang="en-US" sz="8000" u="sng" dirty="0"/>
              <a:t>Sunday Night FLY REMIX </a:t>
            </a:r>
            <a:r>
              <a:rPr lang="en-US" sz="8000" dirty="0"/>
              <a:t>TONIGHT@ 7pm.</a:t>
            </a:r>
          </a:p>
          <a:p>
            <a:pPr>
              <a:defRPr sz="9600" b="1"/>
            </a:pPr>
            <a:r>
              <a:rPr lang="en-US" sz="8000" dirty="0"/>
              <a:t>-YOU will vote for the lesson &amp; game we’ll do together!</a:t>
            </a:r>
          </a:p>
        </p:txBody>
      </p:sp>
    </p:spTree>
    <p:extLst>
      <p:ext uri="{BB962C8B-B14F-4D97-AF65-F5344CB8AC3E}">
        <p14:creationId xmlns:p14="http://schemas.microsoft.com/office/powerpoint/2010/main" val="13997359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3"/>
          <p:cNvSpPr txBox="1"/>
          <p:nvPr/>
        </p:nvSpPr>
        <p:spPr>
          <a:xfrm>
            <a:off x="1181100" y="4262966"/>
            <a:ext cx="20535900" cy="830996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/>
          <a:p>
            <a:pPr>
              <a:defRPr sz="9600" b="1"/>
            </a:pPr>
            <a:r>
              <a:rPr lang="en-US" u="sng" dirty="0"/>
              <a:t>2024 Jr. FLY Fall Retreat</a:t>
            </a:r>
          </a:p>
          <a:p>
            <a:pPr>
              <a:defRPr sz="9600" b="1"/>
            </a:pPr>
            <a:r>
              <a:rPr lang="en-US" sz="7200" dirty="0"/>
              <a:t>-Sept. 27-29 @ Camp Stella Maris</a:t>
            </a:r>
          </a:p>
          <a:p>
            <a:pPr>
              <a:defRPr sz="9600" b="1"/>
            </a:pPr>
            <a:r>
              <a:rPr lang="en-US" sz="7200" dirty="0"/>
              <a:t>-Leaving at 5:30pm on Friday; arrive back at Faith by 9:30am on Sunday</a:t>
            </a:r>
          </a:p>
          <a:p>
            <a:pPr>
              <a:defRPr sz="9600" b="1"/>
            </a:pPr>
            <a:r>
              <a:rPr lang="en-US" sz="7200" dirty="0"/>
              <a:t>-Outdoor games, zip-line, Bible sessions, and more!</a:t>
            </a:r>
          </a:p>
          <a:p>
            <a:pPr>
              <a:defRPr sz="9600" b="1"/>
            </a:pPr>
            <a:r>
              <a:rPr lang="en-US" sz="7200" dirty="0"/>
              <a:t>-Cost is $160 and registration form is due TODAY in the FLY Registrar’s box in the Copy Room.</a:t>
            </a:r>
          </a:p>
        </p:txBody>
      </p:sp>
    </p:spTree>
    <p:extLst>
      <p:ext uri="{BB962C8B-B14F-4D97-AF65-F5344CB8AC3E}">
        <p14:creationId xmlns:p14="http://schemas.microsoft.com/office/powerpoint/2010/main" val="426847952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1"/>
          <p:cNvSpPr txBox="1">
            <a:spLocks noGrp="1"/>
          </p:cNvSpPr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 b="1"/>
            </a:lvl1pPr>
          </a:lstStyle>
          <a:p>
            <a:r>
              <a:t>Closing Prayers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533" y="-1879663"/>
            <a:ext cx="24525066" cy="18393799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Have a great week!"/>
          <p:cNvSpPr txBox="1"/>
          <p:nvPr/>
        </p:nvSpPr>
        <p:spPr>
          <a:xfrm>
            <a:off x="11920725" y="2337132"/>
            <a:ext cx="9000801" cy="85598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r>
              <a:t>Have a great week!</a:t>
            </a:r>
          </a:p>
          <a:p>
            <a:pPr algn="ctr" defTabSz="1733930">
              <a:defRPr sz="81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624</Words>
  <Application>Microsoft Macintosh PowerPoint</Application>
  <PresentationFormat>Custom</PresentationFormat>
  <Paragraphs>94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Graphik</vt:lpstr>
      <vt:lpstr>Graphik-Medium</vt:lpstr>
      <vt:lpstr>Graphik-SemiboldItalic</vt:lpstr>
      <vt:lpstr>Wingdings</vt:lpstr>
      <vt:lpstr>Office Theme</vt:lpstr>
      <vt:lpstr>PowerPoint Presentation</vt:lpstr>
      <vt:lpstr>Welcome &amp; Opening Prayer</vt:lpstr>
      <vt:lpstr>QUIZ TIME on last week’s lesson!</vt:lpstr>
      <vt:lpstr>1. What did God create on the sixth day of creation?</vt:lpstr>
      <vt:lpstr>2. Who ate the forbidden fruit first?</vt:lpstr>
      <vt:lpstr>3. Who was God talking to when he said, “Let us make mankind in our image…”?</vt:lpstr>
      <vt:lpstr>4. Why did God flood the earth?</vt:lpstr>
      <vt:lpstr>5. What’s a covenant?</vt:lpstr>
      <vt:lpstr>6. What’s so important about the rainbow?</vt:lpstr>
      <vt:lpstr>This Week’s Memory Work: Genesis 22:17-18</vt:lpstr>
      <vt:lpstr>Memory Work Write it down on the half-sheet of paper and hand it in to Mark.  </vt:lpstr>
      <vt:lpstr>Next Week’s Memory Work: Genesis 49:22</vt:lpstr>
      <vt:lpstr>This week’s video: God Builds A Nation</vt:lpstr>
      <vt:lpstr>PowerPoint Presentation</vt:lpstr>
      <vt:lpstr>On your worksheet…  Under “See the Story,” create a simple image or symbol that you think best represents Chapter 2.</vt:lpstr>
      <vt:lpstr>On your worksheet… Answer the two questions under “Hear the Story.”</vt:lpstr>
      <vt:lpstr>What were the key events from chapter 2?</vt:lpstr>
      <vt:lpstr>What was the most meaningful to you from this story?</vt:lpstr>
      <vt:lpstr>Chapter Notes</vt:lpstr>
      <vt:lpstr>Chapter Notes</vt:lpstr>
      <vt:lpstr>Chapter Notes</vt:lpstr>
      <vt:lpstr>Chapter 2 Discussion Questions on pg. 473</vt:lpstr>
      <vt:lpstr>On your worksheet…  Under “Join The Story,”  answer one of the questions.</vt:lpstr>
      <vt:lpstr>Questions?</vt:lpstr>
      <vt:lpstr>PowerPoint Presentation</vt:lpstr>
      <vt:lpstr>PowerPoint Presentation</vt:lpstr>
      <vt:lpstr>PowerPoint Presentation</vt:lpstr>
      <vt:lpstr>Closing Prayers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Users 2</cp:lastModifiedBy>
  <cp:revision>4</cp:revision>
  <dcterms:modified xsi:type="dcterms:W3CDTF">2024-08-29T19:54:28Z</dcterms:modified>
</cp:coreProperties>
</file>