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9" r:id="rId4"/>
    <p:sldId id="260" r:id="rId5"/>
    <p:sldId id="261" r:id="rId6"/>
    <p:sldId id="263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9" r:id="rId26"/>
    <p:sldId id="288" r:id="rId27"/>
    <p:sldId id="282" r:id="rId28"/>
    <p:sldId id="286" r:id="rId29"/>
    <p:sldId id="287" r:id="rId30"/>
    <p:sldId id="284" r:id="rId31"/>
    <p:sldId id="290" r:id="rId3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745"/>
    <p:restoredTop sz="94719"/>
  </p:normalViewPr>
  <p:slideViewPr>
    <p:cSldViewPr snapToGrid="0">
      <p:cViewPr>
        <p:scale>
          <a:sx n="34" d="100"/>
          <a:sy n="34" d="100"/>
        </p:scale>
        <p:origin x="168" y="1928"/>
      </p:cViewPr>
      <p:guideLst/>
    </p:cSldViewPr>
  </p:slideViewPr>
  <p:outlineViewPr>
    <p:cViewPr>
      <p:scale>
        <a:sx n="33" d="100"/>
        <a:sy n="33" d="100"/>
      </p:scale>
      <p:origin x="0" y="-6472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9" name="Shape 10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828800" latinLnBrk="0">
      <a:defRPr sz="2400">
        <a:latin typeface="+mj-lt"/>
        <a:ea typeface="+mj-ea"/>
        <a:cs typeface="+mj-cs"/>
        <a:sym typeface="Calibri"/>
      </a:defRPr>
    </a:lvl1pPr>
    <a:lvl2pPr indent="228600" defTabSz="1828800" latinLnBrk="0">
      <a:defRPr sz="2400">
        <a:latin typeface="+mj-lt"/>
        <a:ea typeface="+mj-ea"/>
        <a:cs typeface="+mj-cs"/>
        <a:sym typeface="Calibri"/>
      </a:defRPr>
    </a:lvl2pPr>
    <a:lvl3pPr indent="457200" defTabSz="1828800" latinLnBrk="0">
      <a:defRPr sz="2400">
        <a:latin typeface="+mj-lt"/>
        <a:ea typeface="+mj-ea"/>
        <a:cs typeface="+mj-cs"/>
        <a:sym typeface="Calibri"/>
      </a:defRPr>
    </a:lvl3pPr>
    <a:lvl4pPr indent="685800" defTabSz="1828800" latinLnBrk="0">
      <a:defRPr sz="2400">
        <a:latin typeface="+mj-lt"/>
        <a:ea typeface="+mj-ea"/>
        <a:cs typeface="+mj-cs"/>
        <a:sym typeface="Calibri"/>
      </a:defRPr>
    </a:lvl4pPr>
    <a:lvl5pPr indent="914400" defTabSz="1828800" latinLnBrk="0">
      <a:defRPr sz="2400">
        <a:latin typeface="+mj-lt"/>
        <a:ea typeface="+mj-ea"/>
        <a:cs typeface="+mj-cs"/>
        <a:sym typeface="Calibri"/>
      </a:defRPr>
    </a:lvl5pPr>
    <a:lvl6pPr indent="1143000" defTabSz="1828800" latinLnBrk="0">
      <a:defRPr sz="2400">
        <a:latin typeface="+mj-lt"/>
        <a:ea typeface="+mj-ea"/>
        <a:cs typeface="+mj-cs"/>
        <a:sym typeface="Calibri"/>
      </a:defRPr>
    </a:lvl6pPr>
    <a:lvl7pPr indent="1371600" defTabSz="1828800" latinLnBrk="0">
      <a:defRPr sz="2400">
        <a:latin typeface="+mj-lt"/>
        <a:ea typeface="+mj-ea"/>
        <a:cs typeface="+mj-cs"/>
        <a:sym typeface="Calibri"/>
      </a:defRPr>
    </a:lvl7pPr>
    <a:lvl8pPr indent="1600200" defTabSz="1828800" latinLnBrk="0">
      <a:defRPr sz="2400">
        <a:latin typeface="+mj-lt"/>
        <a:ea typeface="+mj-ea"/>
        <a:cs typeface="+mj-cs"/>
        <a:sym typeface="Calibri"/>
      </a:defRPr>
    </a:lvl8pPr>
    <a:lvl9pPr indent="1828800" defTabSz="1828800" latinLnBrk="0">
      <a:defRPr sz="24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6346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4419600" y="4260850"/>
            <a:ext cx="15544800" cy="294005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791200" y="7772400"/>
            <a:ext cx="12801600" cy="35052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4492625" y="8813800"/>
            <a:ext cx="15544801" cy="2724150"/>
          </a:xfrm>
          <a:prstGeom prst="rect">
            <a:avLst/>
          </a:prstGeom>
        </p:spPr>
        <p:txBody>
          <a:bodyPr anchor="t"/>
          <a:lstStyle>
            <a:lvl1pPr algn="l">
              <a:defRPr sz="8000" b="1" cap="all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492625" y="5813426"/>
            <a:ext cx="15544801" cy="3000375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1pPr>
            <a:lvl2pPr marL="0" indent="4572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2pPr>
            <a:lvl3pPr marL="0" indent="9144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3pPr>
            <a:lvl4pPr marL="0" indent="13716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4pPr>
            <a:lvl5pPr marL="0" indent="18288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962400" y="3200400"/>
            <a:ext cx="8077200" cy="9051926"/>
          </a:xfrm>
          <a:prstGeom prst="rect">
            <a:avLst/>
          </a:prstGeom>
        </p:spPr>
        <p:txBody>
          <a:bodyPr/>
          <a:lstStyle>
            <a:lvl1pPr>
              <a:spcBef>
                <a:spcPts val="1300"/>
              </a:spcBef>
              <a:defRPr sz="5600"/>
            </a:lvl1pPr>
            <a:lvl2pPr marL="1123950" indent="-666750">
              <a:spcBef>
                <a:spcPts val="1300"/>
              </a:spcBef>
              <a:defRPr sz="5600"/>
            </a:lvl2pPr>
            <a:lvl3pPr marL="1554479" indent="-640079">
              <a:spcBef>
                <a:spcPts val="1300"/>
              </a:spcBef>
              <a:defRPr sz="5600"/>
            </a:lvl3pPr>
            <a:lvl4pPr marL="2082800" indent="-711200">
              <a:spcBef>
                <a:spcPts val="1300"/>
              </a:spcBef>
              <a:defRPr sz="5600"/>
            </a:lvl4pPr>
            <a:lvl5pPr marL="2540000" indent="-711200">
              <a:spcBef>
                <a:spcPts val="1300"/>
              </a:spcBef>
              <a:defRPr sz="5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962400" y="3070225"/>
            <a:ext cx="8080376" cy="1279525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1100"/>
              </a:spcBef>
              <a:buSzTx/>
              <a:buFontTx/>
              <a:buNone/>
              <a:defRPr sz="4800" b="1"/>
            </a:lvl1pPr>
            <a:lvl2pPr marL="0" indent="457200">
              <a:spcBef>
                <a:spcPts val="1100"/>
              </a:spcBef>
              <a:buSzTx/>
              <a:buFontTx/>
              <a:buNone/>
              <a:defRPr sz="4800" b="1"/>
            </a:lvl2pPr>
            <a:lvl3pPr marL="0" indent="914400">
              <a:spcBef>
                <a:spcPts val="1100"/>
              </a:spcBef>
              <a:buSzTx/>
              <a:buFontTx/>
              <a:buNone/>
              <a:defRPr sz="4800" b="1"/>
            </a:lvl3pPr>
            <a:lvl4pPr marL="0" indent="1371600">
              <a:spcBef>
                <a:spcPts val="1100"/>
              </a:spcBef>
              <a:buSzTx/>
              <a:buFontTx/>
              <a:buNone/>
              <a:defRPr sz="4800" b="1"/>
            </a:lvl4pPr>
            <a:lvl5pPr marL="0" indent="1828800">
              <a:spcBef>
                <a:spcPts val="1100"/>
              </a:spcBef>
              <a:buSzTx/>
              <a:buFontTx/>
              <a:buNone/>
              <a:defRPr sz="48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12338050" y="3070225"/>
            <a:ext cx="8083550" cy="1279525"/>
          </a:xfrm>
          <a:prstGeom prst="rect">
            <a:avLst/>
          </a:prstGeom>
          <a:ln w="12700"/>
        </p:spPr>
        <p:txBody>
          <a:bodyPr anchor="b"/>
          <a:lstStyle/>
          <a:p>
            <a:pPr marL="0" indent="0">
              <a:spcBef>
                <a:spcPts val="1100"/>
              </a:spcBef>
              <a:buSzTx/>
              <a:buFontTx/>
              <a:buNone/>
              <a:defRPr sz="48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3962400" y="546100"/>
            <a:ext cx="6016627" cy="2324100"/>
          </a:xfrm>
          <a:prstGeom prst="rect">
            <a:avLst/>
          </a:prstGeom>
        </p:spPr>
        <p:txBody>
          <a:bodyPr anchor="b"/>
          <a:lstStyle>
            <a:lvl1pPr algn="l">
              <a:defRPr sz="4000" b="1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0198100" y="546100"/>
            <a:ext cx="10223500" cy="1170622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3962400" y="2870200"/>
            <a:ext cx="6016627" cy="9382126"/>
          </a:xfrm>
          <a:prstGeom prst="rect">
            <a:avLst/>
          </a:prstGeom>
          <a:ln w="12700"/>
        </p:spPr>
        <p:txBody>
          <a:bodyPr/>
          <a:lstStyle/>
          <a:p>
            <a:pPr marL="0" indent="0">
              <a:spcBef>
                <a:spcPts val="600"/>
              </a:spcBef>
              <a:buSzTx/>
              <a:buFontTx/>
              <a:buNone/>
              <a:defRPr sz="28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6632576" y="9601200"/>
            <a:ext cx="10972801" cy="1133476"/>
          </a:xfrm>
          <a:prstGeom prst="rect">
            <a:avLst/>
          </a:prstGeom>
        </p:spPr>
        <p:txBody>
          <a:bodyPr anchor="b"/>
          <a:lstStyle>
            <a:lvl1pPr algn="l">
              <a:defRPr sz="4000" b="1"/>
            </a:lvl1pPr>
          </a:lstStyle>
          <a:p>
            <a:r>
              <a:t>Title Text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6632576" y="1225550"/>
            <a:ext cx="10972801" cy="8229600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632576" y="10734675"/>
            <a:ext cx="10972801" cy="16097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buSzTx/>
              <a:buFontTx/>
              <a:buNone/>
              <a:defRPr sz="2800"/>
            </a:lvl1pPr>
            <a:lvl2pPr marL="0" indent="457200">
              <a:spcBef>
                <a:spcPts val="600"/>
              </a:spcBef>
              <a:buSzTx/>
              <a:buFontTx/>
              <a:buNone/>
              <a:defRPr sz="2800"/>
            </a:lvl2pPr>
            <a:lvl3pPr marL="0" indent="914400">
              <a:spcBef>
                <a:spcPts val="600"/>
              </a:spcBef>
              <a:buSzTx/>
              <a:buFontTx/>
              <a:buNone/>
              <a:defRPr sz="2800"/>
            </a:lvl3pPr>
            <a:lvl4pPr marL="0" indent="1371600">
              <a:spcBef>
                <a:spcPts val="600"/>
              </a:spcBef>
              <a:buSzTx/>
              <a:buFontTx/>
              <a:buNone/>
              <a:defRPr sz="2800"/>
            </a:lvl4pPr>
            <a:lvl5pPr marL="0" indent="1828800">
              <a:spcBef>
                <a:spcPts val="600"/>
              </a:spcBef>
              <a:buSzTx/>
              <a:buFontTx/>
              <a:buNone/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4000500" y="4181475"/>
            <a:ext cx="16383000" cy="2909590"/>
          </a:xfrm>
          <a:prstGeom prst="rect">
            <a:avLst/>
          </a:prstGeom>
        </p:spPr>
        <p:txBody>
          <a:bodyPr lIns="38100" tIns="38100" rIns="38100" bIns="38100" anchor="b"/>
          <a:lstStyle>
            <a:lvl1pPr defTabSz="2438338">
              <a:lnSpc>
                <a:spcPct val="90000"/>
              </a:lnSpc>
              <a:defRPr sz="11600" spc="-348">
                <a:gradFill flip="none" rotWithShape="1">
                  <a:gsLst>
                    <a:gs pos="0">
                      <a:srgbClr val="12B6FF"/>
                    </a:gs>
                    <a:gs pos="100000">
                      <a:srgbClr val="DE00EF"/>
                    </a:gs>
                  </a:gsLst>
                  <a:lin ang="3967761" scaled="0"/>
                </a:gradFill>
                <a:latin typeface="Monument Extended Regular"/>
                <a:ea typeface="Monument Extended Regular"/>
                <a:cs typeface="Monument Extended Regular"/>
                <a:sym typeface="Monument Extended Regular"/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93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000500" y="10834822"/>
            <a:ext cx="16383000" cy="520542"/>
          </a:xfrm>
          <a:prstGeom prst="rect">
            <a:avLst/>
          </a:prstGeom>
          <a:ln w="3175"/>
        </p:spPr>
        <p:txBody>
          <a:bodyPr lIns="38100" tIns="38100" rIns="38100" bIns="38100"/>
          <a:lstStyle>
            <a:lvl1pPr marL="0" indent="0" algn="ctr" defTabSz="685165">
              <a:spcBef>
                <a:spcPts val="0"/>
              </a:spcBef>
              <a:buSzTx/>
              <a:buFontTx/>
              <a:buNone/>
              <a:defRPr sz="2656">
                <a:solidFill>
                  <a:srgbClr val="D5D5D5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lvl1pPr>
          </a:lstStyle>
          <a:p>
            <a:r>
              <a:t>Author and Date</a:t>
            </a:r>
          </a:p>
        </p:txBody>
      </p:sp>
      <p:sp>
        <p:nvSpPr>
          <p:cNvPr id="9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000500" y="6953250"/>
            <a:ext cx="16383000" cy="1884264"/>
          </a:xfrm>
          <a:prstGeom prst="rect">
            <a:avLst/>
          </a:prstGeom>
        </p:spPr>
        <p:txBody>
          <a:bodyPr lIns="38100" tIns="38100" rIns="38100" bIns="38100"/>
          <a:lstStyle>
            <a:lvl1pPr marL="0" indent="0" algn="ctr" defTabSz="825500">
              <a:spcBef>
                <a:spcPts val="0"/>
              </a:spcBef>
              <a:buSzTx/>
              <a:buFontTx/>
              <a:buNone/>
              <a:defRPr>
                <a:solidFill>
                  <a:srgbClr val="D5D5D5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lvl1pPr>
            <a:lvl2pPr marL="0" indent="0" algn="ctr" defTabSz="825500">
              <a:spcBef>
                <a:spcPts val="0"/>
              </a:spcBef>
              <a:buSzTx/>
              <a:buFontTx/>
              <a:buNone/>
              <a:defRPr>
                <a:solidFill>
                  <a:srgbClr val="D5D5D5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lvl2pPr>
            <a:lvl3pPr marL="0" indent="0" algn="ctr" defTabSz="825500">
              <a:spcBef>
                <a:spcPts val="0"/>
              </a:spcBef>
              <a:buSzTx/>
              <a:buFontTx/>
              <a:buNone/>
              <a:defRPr>
                <a:solidFill>
                  <a:srgbClr val="D5D5D5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lvl3pPr>
            <a:lvl4pPr marL="0" indent="0" algn="ctr" defTabSz="825500">
              <a:spcBef>
                <a:spcPts val="0"/>
              </a:spcBef>
              <a:buSzTx/>
              <a:buFontTx/>
              <a:buNone/>
              <a:defRPr>
                <a:solidFill>
                  <a:srgbClr val="D5D5D5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lvl4pPr>
            <a:lvl5pPr marL="0" indent="0" algn="ctr" defTabSz="825500">
              <a:spcBef>
                <a:spcPts val="0"/>
              </a:spcBef>
              <a:buSzTx/>
              <a:buFontTx/>
              <a:buNone/>
              <a:defRPr>
                <a:solidFill>
                  <a:srgbClr val="D5D5D5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91911" y="11433873"/>
            <a:ext cx="390653" cy="441707"/>
          </a:xfrm>
          <a:prstGeom prst="rect">
            <a:avLst/>
          </a:prstGeom>
        </p:spPr>
        <p:txBody>
          <a:bodyPr lIns="38100" tIns="38100" rIns="38100" bIns="38100" anchor="b"/>
          <a:lstStyle>
            <a:lvl1pPr algn="ctr" defTabSz="825500">
              <a:defRPr sz="2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82348" y="12954297"/>
            <a:ext cx="409779" cy="415875"/>
          </a:xfrm>
          <a:prstGeom prst="rect">
            <a:avLst/>
          </a:prstGeom>
        </p:spPr>
        <p:txBody>
          <a:bodyPr lIns="71437" tIns="71437" rIns="71437" bIns="71437" anchor="b"/>
          <a:lstStyle>
            <a:lvl1pPr algn="ctr" defTabSz="821531">
              <a:defRPr sz="18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3962400" y="549276"/>
            <a:ext cx="16459200" cy="228600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3962400" y="3200400"/>
            <a:ext cx="16459200" cy="905192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9917052" y="12802235"/>
            <a:ext cx="504548" cy="551181"/>
          </a:xfrm>
          <a:prstGeom prst="rect">
            <a:avLst/>
          </a:prstGeom>
          <a:ln w="25400">
            <a:miter lim="400000"/>
          </a:ln>
        </p:spPr>
        <p:txBody>
          <a:bodyPr wrap="none" tIns="91439" bIns="91439" anchor="ctr">
            <a:spAutoFit/>
          </a:bodyPr>
          <a:lstStyle>
            <a:lvl1pPr algn="r">
              <a:defRPr sz="24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685800" marR="0" indent="-68580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sz="6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1110342" marR="0" indent="-653142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–"/>
        <a:tabLst/>
        <a:defRPr sz="6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524000" marR="0" indent="-60960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sz="6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21031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–"/>
        <a:tabLst/>
        <a:defRPr sz="6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5603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»"/>
        <a:tabLst/>
        <a:defRPr sz="6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30175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sz="6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4747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sz="6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9319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sz="6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3891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sz="6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0533" y="-1879663"/>
            <a:ext cx="24525066" cy="18393799"/>
          </a:xfrm>
          <a:prstGeom prst="rect">
            <a:avLst/>
          </a:prstGeom>
          <a:ln w="12700">
            <a:miter lim="400000"/>
          </a:ln>
        </p:spPr>
      </p:pic>
      <p:sp>
        <p:nvSpPr>
          <p:cNvPr id="112" name="Welcome…"/>
          <p:cNvSpPr txBox="1"/>
          <p:nvPr/>
        </p:nvSpPr>
        <p:spPr>
          <a:xfrm>
            <a:off x="11925300" y="3067218"/>
            <a:ext cx="9182099" cy="7581563"/>
          </a:xfrm>
          <a:prstGeom prst="rect">
            <a:avLst/>
          </a:prstGeom>
          <a:gradFill>
            <a:gsLst>
              <a:gs pos="0">
                <a:srgbClr val="7D7D7D"/>
              </a:gs>
              <a:gs pos="100000">
                <a:srgbClr val="C6C6C6"/>
              </a:gs>
            </a:gsLst>
            <a:lin ang="10800000"/>
          </a:gradFill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ctr" defTabSz="1733930">
              <a:defRPr sz="81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Welcome </a:t>
            </a:r>
          </a:p>
          <a:p>
            <a:pPr algn="ctr" defTabSz="1733930">
              <a:defRPr sz="81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Jr. FLY Confirmands!</a:t>
            </a:r>
          </a:p>
          <a:p>
            <a:pPr algn="ctr" defTabSz="1733930">
              <a:defRPr sz="81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  <a:p>
            <a:pPr algn="ctr" defTabSz="1733930">
              <a:defRPr sz="81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Sept. </a:t>
            </a:r>
            <a:r>
              <a:rPr lang="en-US" dirty="0"/>
              <a:t>15, 2024</a:t>
            </a:r>
          </a:p>
          <a:p>
            <a:pPr algn="ctr" defTabSz="1733930">
              <a:defRPr sz="81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itle 1"/>
          <p:cNvSpPr txBox="1">
            <a:spLocks noGrp="1"/>
          </p:cNvSpPr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sz="12000" b="1"/>
            </a:pPr>
            <a:r>
              <a:t>Welcome</a:t>
            </a:r>
            <a:br/>
            <a:r>
              <a:t>&amp;</a:t>
            </a:r>
            <a:br/>
            <a:r>
              <a:t>Opening Prayer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t>His Story.  Our Story.</a:t>
            </a:r>
          </a:p>
        </p:txBody>
      </p:sp>
      <p:sp>
        <p:nvSpPr>
          <p:cNvPr id="119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1257300" y="2622554"/>
            <a:ext cx="15582900" cy="10544170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571500" lvl="1" indent="-114300">
              <a:spcBef>
                <a:spcPts val="1700"/>
              </a:spcBef>
              <a:buSzTx/>
              <a:buNone/>
              <a:defRPr sz="7200"/>
            </a:pPr>
            <a:r>
              <a:rPr dirty="0"/>
              <a:t>On </a:t>
            </a:r>
            <a:r>
              <a:rPr lang="en-US" dirty="0"/>
              <a:t>your</a:t>
            </a:r>
            <a:r>
              <a:rPr dirty="0"/>
              <a:t> notecard</a:t>
            </a:r>
            <a:r>
              <a:rPr lang="en-US" dirty="0"/>
              <a:t>, write:</a:t>
            </a:r>
            <a:endParaRPr sz="5600" dirty="0"/>
          </a:p>
          <a:p>
            <a:pPr marL="1371600" lvl="2" indent="-457200"/>
            <a:r>
              <a:rPr lang="en-US" dirty="0"/>
              <a:t>Your n</a:t>
            </a:r>
            <a:r>
              <a:rPr dirty="0"/>
              <a:t>ame</a:t>
            </a:r>
            <a:endParaRPr sz="4800" dirty="0"/>
          </a:p>
          <a:p>
            <a:pPr marL="1371600" lvl="2" indent="-457200"/>
            <a:r>
              <a:rPr lang="en-US" dirty="0"/>
              <a:t>Your b</a:t>
            </a:r>
            <a:r>
              <a:rPr dirty="0"/>
              <a:t>irthday</a:t>
            </a:r>
            <a:endParaRPr sz="4800" dirty="0"/>
          </a:p>
          <a:p>
            <a:pPr marL="1371600" lvl="2" indent="-457200"/>
            <a:r>
              <a:rPr lang="en-US" dirty="0"/>
              <a:t>Your f</a:t>
            </a:r>
            <a:r>
              <a:rPr dirty="0"/>
              <a:t>amily members</a:t>
            </a:r>
            <a:endParaRPr sz="4800" dirty="0"/>
          </a:p>
          <a:p>
            <a:pPr marL="1371600" lvl="2" indent="-457200"/>
            <a:r>
              <a:rPr dirty="0"/>
              <a:t>3 favorite hobbies/activities</a:t>
            </a:r>
            <a:endParaRPr sz="4800" dirty="0"/>
          </a:p>
          <a:p>
            <a:pPr marL="1371600" lvl="2" indent="-457200"/>
            <a:r>
              <a:rPr dirty="0"/>
              <a:t>3-5 “big” events in your life</a:t>
            </a:r>
            <a:endParaRPr lang="en-US" dirty="0"/>
          </a:p>
          <a:p>
            <a:pPr marL="533400" indent="-457200"/>
            <a:r>
              <a:rPr lang="en-US" dirty="0"/>
              <a:t>Then place your notecard into the Bible in the front of the room.</a:t>
            </a:r>
          </a:p>
          <a:p>
            <a:pPr marL="533400" indent="-457200"/>
            <a:r>
              <a:rPr lang="en-US" dirty="0"/>
              <a:t>This is to remind us that our stories are part of God’s Upper Story.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dirty="0"/>
              <a:t>Turn to page “ix” in The Story</a:t>
            </a:r>
          </a:p>
        </p:txBody>
      </p:sp>
      <p:sp>
        <p:nvSpPr>
          <p:cNvPr id="122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3962400" y="3200400"/>
            <a:ext cx="16459200" cy="9051926"/>
          </a:xfrm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rPr dirty="0"/>
              <a:t>Upper Story </a:t>
            </a:r>
            <a:r>
              <a:rPr b="0" dirty="0"/>
              <a:t>= God’s redeeming story of love throughout all time and space pointing to Jesus.</a:t>
            </a:r>
          </a:p>
          <a:p>
            <a:pPr>
              <a:defRPr b="1"/>
            </a:pPr>
            <a:r>
              <a:rPr dirty="0"/>
              <a:t>Lower Story </a:t>
            </a:r>
            <a:r>
              <a:rPr b="0" dirty="0"/>
              <a:t>= Stories of people impacted by God’s love (aka Adam, Moses, Esther, You, &amp; the whole world!).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1" build="p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itle 1"/>
          <p:cNvSpPr txBox="1">
            <a:spLocks noGrp="1"/>
          </p:cNvSpPr>
          <p:nvPr>
            <p:ph type="title"/>
          </p:nvPr>
        </p:nvSpPr>
        <p:spPr>
          <a:xfrm>
            <a:off x="3962400" y="0"/>
            <a:ext cx="16459200" cy="13258800"/>
          </a:xfrm>
          <a:prstGeom prst="rect">
            <a:avLst/>
          </a:prstGeom>
        </p:spPr>
        <p:txBody>
          <a:bodyPr/>
          <a:lstStyle/>
          <a:p>
            <a:pPr>
              <a:defRPr sz="12000" b="1"/>
            </a:pPr>
            <a:r>
              <a:rPr lang="en-US" dirty="0"/>
              <a:t>Let’s look at the </a:t>
            </a:r>
            <a:r>
              <a:rPr dirty="0"/>
              <a:t>Flip Feature &amp; Timeline</a:t>
            </a:r>
            <a:r>
              <a:rPr lang="en-US" dirty="0"/>
              <a:t> in The Story Bible</a:t>
            </a:r>
            <a:br>
              <a:rPr dirty="0"/>
            </a:br>
            <a:r>
              <a:rPr dirty="0"/>
              <a:t>(Preface)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itle 1"/>
          <p:cNvSpPr txBox="1">
            <a:spLocks noGrp="1"/>
          </p:cNvSpPr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sz="12000" b="1"/>
            </a:pPr>
            <a:r>
              <a:t>This Week’s</a:t>
            </a:r>
            <a:br/>
            <a:r>
              <a:t>Memory Work:</a:t>
            </a:r>
            <a:br/>
            <a:r>
              <a:rPr u="sng"/>
              <a:t>Genesis 1:1-2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itle 1"/>
          <p:cNvSpPr txBox="1">
            <a:spLocks noGrp="1"/>
          </p:cNvSpPr>
          <p:nvPr>
            <p:ph type="title"/>
          </p:nvPr>
        </p:nvSpPr>
        <p:spPr>
          <a:xfrm>
            <a:off x="3962400" y="3179366"/>
            <a:ext cx="16459200" cy="9927035"/>
          </a:xfrm>
          <a:prstGeom prst="rect">
            <a:avLst/>
          </a:prstGeom>
        </p:spPr>
        <p:txBody>
          <a:bodyPr/>
          <a:lstStyle/>
          <a:p>
            <a:pPr>
              <a:defRPr sz="10800" b="1" u="sng"/>
            </a:pPr>
            <a:r>
              <a:rPr dirty="0"/>
              <a:t>Memory Work</a:t>
            </a:r>
            <a:br>
              <a:rPr dirty="0"/>
            </a:br>
            <a:r>
              <a:rPr b="0" u="none" dirty="0"/>
              <a:t>Write it on the half-sheet paper and then hand it to </a:t>
            </a:r>
            <a:r>
              <a:rPr lang="en-US" b="0" u="none" dirty="0"/>
              <a:t>Mark</a:t>
            </a:r>
            <a:br>
              <a:rPr sz="8600" u="none" dirty="0"/>
            </a:br>
            <a:br>
              <a:rPr sz="8600" u="none" dirty="0"/>
            </a:br>
            <a:endParaRPr sz="8600" u="none" dirty="0"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itle 1"/>
          <p:cNvSpPr txBox="1">
            <a:spLocks noGrp="1"/>
          </p:cNvSpPr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sz="12000" b="1"/>
            </a:pPr>
            <a:r>
              <a:t>Next Week’s</a:t>
            </a:r>
            <a:br/>
            <a:r>
              <a:t>Memory Work:</a:t>
            </a:r>
            <a:br/>
            <a:r>
              <a:rPr u="sng"/>
              <a:t>Genesis 22:17-18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itle 1"/>
          <p:cNvSpPr txBox="1">
            <a:spLocks noGrp="1"/>
          </p:cNvSpPr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sz="12000" b="1"/>
            </a:pPr>
            <a:r>
              <a:t>This week’s video:</a:t>
            </a:r>
            <a:br/>
            <a:r>
              <a:rPr i="1"/>
              <a:t>Creation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The Story Teen Edition StoryScene 1_ CREATION.mp4" descr="The Story Teen Edition StoryScene 1_ CREATION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27813" y="-15645"/>
            <a:ext cx="24439626" cy="137472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134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itle 1"/>
          <p:cNvSpPr txBox="1">
            <a:spLocks noGrp="1"/>
          </p:cNvSpPr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sz="12000" b="1"/>
            </a:pPr>
            <a:r>
              <a:rPr lang="en-US" dirty="0"/>
              <a:t>In your binder, on your Chapter 1 </a:t>
            </a:r>
            <a:r>
              <a:rPr dirty="0"/>
              <a:t>worksheet… </a:t>
            </a:r>
            <a:br>
              <a:rPr dirty="0"/>
            </a:br>
            <a:r>
              <a:rPr sz="9600" dirty="0"/>
              <a:t>Under “See the Story,” create a simple image or symbol that you think best represents</a:t>
            </a:r>
            <a:br>
              <a:rPr sz="9600" dirty="0"/>
            </a:br>
            <a:r>
              <a:rPr sz="9600" dirty="0"/>
              <a:t>Chapter 1.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t>Chapter Notes</a:t>
            </a:r>
          </a:p>
        </p:txBody>
      </p:sp>
      <p:sp>
        <p:nvSpPr>
          <p:cNvPr id="139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3962400" y="3200400"/>
            <a:ext cx="16459200" cy="105156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Who was there in the beginning? (pg. 1)</a:t>
            </a:r>
          </a:p>
          <a:p>
            <a:r>
              <a:rPr lang="en-US" dirty="0"/>
              <a:t>Who is God the Father talking to when He says, “Let us make mankind in our image…”?</a:t>
            </a:r>
          </a:p>
          <a:p>
            <a:pPr marL="1028700" lvl="1" indent="-571500">
              <a:spcBef>
                <a:spcPts val="1300"/>
              </a:spcBef>
              <a:defRPr sz="5600"/>
            </a:pPr>
            <a:r>
              <a:rPr lang="en-US" dirty="0"/>
              <a:t>Jesus &amp; the Holy Spirit</a:t>
            </a:r>
          </a:p>
          <a:p>
            <a:pPr marL="1028700" lvl="1" indent="-571500">
              <a:spcBef>
                <a:spcPts val="1300"/>
              </a:spcBef>
              <a:defRPr sz="5600"/>
            </a:pPr>
            <a:r>
              <a:rPr lang="en-US" dirty="0"/>
              <a:t>First mention of Jesus in the Bible</a:t>
            </a:r>
          </a:p>
          <a:p>
            <a:pPr marL="1028700" lvl="1" indent="-571500">
              <a:spcBef>
                <a:spcPts val="1300"/>
              </a:spcBef>
              <a:defRPr sz="5600"/>
            </a:pPr>
            <a:r>
              <a:rPr lang="en-US" dirty="0"/>
              <a:t>Trinity = God the Father &amp; God the Son &amp; God the Holy Spirit = 3 persons in 1</a:t>
            </a:r>
          </a:p>
          <a:p>
            <a:pPr marL="1028700" lvl="1" indent="-571500">
              <a:spcBef>
                <a:spcPts val="1300"/>
              </a:spcBef>
              <a:defRPr sz="5600"/>
            </a:pPr>
            <a:r>
              <a:rPr lang="en-US" dirty="0"/>
              <a:t>Draw a triangle above the word “us”                          on the bottom of pg. 2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Title 1"/>
          <p:cNvSpPr txBox="1">
            <a:spLocks noGrp="1"/>
          </p:cNvSpPr>
          <p:nvPr>
            <p:ph type="title"/>
          </p:nvPr>
        </p:nvSpPr>
        <p:spPr>
          <a:xfrm>
            <a:off x="3962400" y="-70558"/>
            <a:ext cx="16459200" cy="2286001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t>Chapter Notes</a:t>
            </a:r>
          </a:p>
        </p:txBody>
      </p:sp>
      <p:sp>
        <p:nvSpPr>
          <p:cNvPr id="142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3505200" y="2580565"/>
            <a:ext cx="16916400" cy="10515601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</a:pPr>
            <a:r>
              <a:t>What makes humans different from the rest of God’s creation?</a:t>
            </a:r>
          </a:p>
          <a:p>
            <a:pPr marL="1028700" lvl="1" indent="-571500">
              <a:lnSpc>
                <a:spcPct val="90000"/>
              </a:lnSpc>
              <a:spcBef>
                <a:spcPts val="1300"/>
              </a:spcBef>
              <a:defRPr sz="5600"/>
            </a:pPr>
            <a:r>
              <a:t>We were made in God’s image.</a:t>
            </a:r>
          </a:p>
          <a:p>
            <a:pPr marL="1028700" lvl="1" indent="-571500">
              <a:lnSpc>
                <a:spcPct val="90000"/>
              </a:lnSpc>
              <a:spcBef>
                <a:spcPts val="1300"/>
              </a:spcBef>
              <a:defRPr sz="5600"/>
            </a:pPr>
            <a:r>
              <a:t>We reflect God’s holiness, creativity, righteousness, and we subdue creation</a:t>
            </a:r>
          </a:p>
          <a:p>
            <a:pPr>
              <a:lnSpc>
                <a:spcPct val="90000"/>
              </a:lnSpc>
            </a:pPr>
            <a:r>
              <a:t>Serpent = Satan</a:t>
            </a:r>
          </a:p>
          <a:p>
            <a:pPr marL="1028700" lvl="1" indent="-571500">
              <a:lnSpc>
                <a:spcPct val="90000"/>
              </a:lnSpc>
              <a:spcBef>
                <a:spcPts val="1300"/>
              </a:spcBef>
              <a:defRPr sz="5600"/>
            </a:pPr>
            <a:r>
              <a:t>First sin: people wanted to be like God</a:t>
            </a:r>
          </a:p>
          <a:p>
            <a:pPr marL="1028700" lvl="1" indent="-571500">
              <a:lnSpc>
                <a:spcPct val="90000"/>
              </a:lnSpc>
              <a:spcBef>
                <a:spcPts val="1300"/>
              </a:spcBef>
              <a:defRPr sz="5600"/>
            </a:pPr>
            <a:r>
              <a:t>Breaks the First Commandment: “You shall have no other gods before Me.”</a:t>
            </a:r>
          </a:p>
          <a:p>
            <a:pPr>
              <a:lnSpc>
                <a:spcPct val="90000"/>
              </a:lnSpc>
            </a:pPr>
            <a:r>
              <a:t>Draw a squiggly line under a sinful                    action in “The Story”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" grpId="1" build="p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itle 1"/>
          <p:cNvSpPr txBox="1">
            <a:spLocks noGrp="1"/>
          </p:cNvSpPr>
          <p:nvPr>
            <p:ph type="title"/>
          </p:nvPr>
        </p:nvSpPr>
        <p:spPr>
          <a:xfrm>
            <a:off x="3962400" y="-70558"/>
            <a:ext cx="16459200" cy="2286001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t>Chapter Notes</a:t>
            </a:r>
          </a:p>
        </p:txBody>
      </p:sp>
      <p:sp>
        <p:nvSpPr>
          <p:cNvPr id="145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3505200" y="2580565"/>
            <a:ext cx="16916400" cy="10515601"/>
          </a:xfrm>
          <a:prstGeom prst="rect">
            <a:avLst/>
          </a:prstGeom>
        </p:spPr>
        <p:txBody>
          <a:bodyPr/>
          <a:lstStyle/>
          <a:p>
            <a:r>
              <a:rPr dirty="0"/>
              <a:t>Sin is any thought, word, or action that does not meet God’s standards (like 10 Commandments)</a:t>
            </a:r>
          </a:p>
          <a:p>
            <a:r>
              <a:rPr dirty="0"/>
              <a:t>Underline God’s promises in “The Story”</a:t>
            </a:r>
          </a:p>
          <a:p>
            <a:pPr marL="1028700" lvl="1" indent="-571500">
              <a:spcBef>
                <a:spcPts val="1300"/>
              </a:spcBef>
              <a:defRPr sz="5600"/>
            </a:pPr>
            <a:r>
              <a:rPr dirty="0"/>
              <a:t>Top of pg. 6 – “he will crush your head, and you will strike his heel.”</a:t>
            </a:r>
          </a:p>
          <a:p>
            <a:pPr marL="1028700" lvl="1" indent="-571500">
              <a:spcBef>
                <a:spcPts val="1300"/>
              </a:spcBef>
              <a:defRPr sz="5600"/>
            </a:pPr>
            <a:r>
              <a:rPr lang="en-US" dirty="0"/>
              <a:t>Upper Story Connection to </a:t>
            </a:r>
            <a:r>
              <a:rPr dirty="0"/>
              <a:t>Jesus will crush Satan’s head</a:t>
            </a:r>
            <a:endParaRPr lang="en-US" dirty="0"/>
          </a:p>
          <a:p>
            <a:pPr marL="1442358" lvl="2" indent="-571500">
              <a:spcBef>
                <a:spcPts val="1300"/>
              </a:spcBef>
              <a:defRPr sz="5600"/>
            </a:pPr>
            <a:r>
              <a:rPr lang="en-US" dirty="0"/>
              <a:t>How?</a:t>
            </a:r>
            <a:endParaRPr dirty="0"/>
          </a:p>
          <a:p>
            <a:pPr marL="1028700" lvl="1" indent="-571500">
              <a:spcBef>
                <a:spcPts val="1300"/>
              </a:spcBef>
              <a:defRPr sz="5600"/>
            </a:pPr>
            <a:r>
              <a:rPr dirty="0"/>
              <a:t>First “Messianic Promise”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Title 1"/>
          <p:cNvSpPr txBox="1">
            <a:spLocks noGrp="1"/>
          </p:cNvSpPr>
          <p:nvPr>
            <p:ph type="title"/>
          </p:nvPr>
        </p:nvSpPr>
        <p:spPr>
          <a:xfrm>
            <a:off x="3962400" y="-70558"/>
            <a:ext cx="16459200" cy="2286001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dirty="0"/>
              <a:t>Chapter Notes</a:t>
            </a:r>
          </a:p>
        </p:txBody>
      </p:sp>
      <p:sp>
        <p:nvSpPr>
          <p:cNvPr id="148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3505200" y="1828799"/>
            <a:ext cx="16916400" cy="118872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</a:pPr>
            <a:r>
              <a:rPr dirty="0"/>
              <a:t>Why did God flood the earth?</a:t>
            </a:r>
          </a:p>
          <a:p>
            <a:pPr marL="1028700" lvl="1" indent="-571500">
              <a:lnSpc>
                <a:spcPct val="90000"/>
              </a:lnSpc>
              <a:spcBef>
                <a:spcPts val="1300"/>
              </a:spcBef>
              <a:defRPr sz="5600"/>
            </a:pPr>
            <a:r>
              <a:rPr dirty="0"/>
              <a:t>The world became “corrupt”</a:t>
            </a:r>
          </a:p>
          <a:p>
            <a:pPr>
              <a:lnSpc>
                <a:spcPct val="90000"/>
              </a:lnSpc>
            </a:pPr>
            <a:r>
              <a:rPr dirty="0"/>
              <a:t>Who did God save from the flood?</a:t>
            </a:r>
          </a:p>
          <a:p>
            <a:pPr marL="1028700" lvl="1" indent="-571500">
              <a:lnSpc>
                <a:spcPct val="90000"/>
              </a:lnSpc>
              <a:spcBef>
                <a:spcPts val="1300"/>
              </a:spcBef>
              <a:defRPr sz="5600"/>
            </a:pPr>
            <a:r>
              <a:rPr dirty="0"/>
              <a:t>Noah &amp; his wife and their 3 sons &amp; wives</a:t>
            </a:r>
          </a:p>
          <a:p>
            <a:pPr>
              <a:lnSpc>
                <a:spcPct val="90000"/>
              </a:lnSpc>
            </a:pPr>
            <a:r>
              <a:rPr dirty="0"/>
              <a:t>Covenant = an unbreakable promise between two parties</a:t>
            </a:r>
          </a:p>
          <a:p>
            <a:pPr>
              <a:lnSpc>
                <a:spcPct val="90000"/>
              </a:lnSpc>
            </a:pPr>
            <a:r>
              <a:rPr dirty="0"/>
              <a:t>What was God’s covenant on pg. 11?</a:t>
            </a:r>
          </a:p>
          <a:p>
            <a:pPr marL="1028700" lvl="1" indent="-571500">
              <a:lnSpc>
                <a:spcPct val="90000"/>
              </a:lnSpc>
              <a:spcBef>
                <a:spcPts val="1300"/>
              </a:spcBef>
              <a:defRPr sz="5600"/>
            </a:pPr>
            <a:r>
              <a:rPr dirty="0"/>
              <a:t>“Never again will all life be destroyed                           by the waters of a flood; never again                           will there be a flood to destroy the                              earth.”</a:t>
            </a:r>
          </a:p>
          <a:p>
            <a:pPr marL="1028700" lvl="1" indent="-571500">
              <a:lnSpc>
                <a:spcPct val="90000"/>
              </a:lnSpc>
              <a:spcBef>
                <a:spcPts val="1300"/>
              </a:spcBef>
              <a:defRPr sz="5600"/>
            </a:pPr>
            <a:r>
              <a:rPr dirty="0"/>
              <a:t>Sign = rainbow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itle 1"/>
          <p:cNvSpPr txBox="1">
            <a:spLocks noGrp="1"/>
          </p:cNvSpPr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sz="12000" b="1"/>
            </a:pPr>
            <a:r>
              <a:t>With someone sitting near you…</a:t>
            </a:r>
            <a:br/>
            <a:r>
              <a:rPr sz="9600"/>
              <a:t>Answer the two questions under “Hear the Story.”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itle 1"/>
          <p:cNvSpPr txBox="1">
            <a:spLocks noGrp="1"/>
          </p:cNvSpPr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sz="12000" b="1"/>
            </a:lvl1pPr>
          </a:lstStyle>
          <a:p>
            <a:r>
              <a:t>What were the key events from chapter 1?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itle 1"/>
          <p:cNvSpPr txBox="1">
            <a:spLocks noGrp="1"/>
          </p:cNvSpPr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sz="12000" b="1"/>
            </a:lvl1pPr>
          </a:lstStyle>
          <a:p>
            <a:r>
              <a:t>What was the most meaningful to you from this story?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Title 1"/>
          <p:cNvSpPr txBox="1">
            <a:spLocks noGrp="1"/>
          </p:cNvSpPr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sz="12000" b="1"/>
            </a:pPr>
            <a:r>
              <a:t>On your worksheet… </a:t>
            </a:r>
            <a:br/>
            <a:r>
              <a:rPr sz="9600"/>
              <a:t>Under “Join The Story,” </a:t>
            </a:r>
            <a:br>
              <a:rPr sz="9600"/>
            </a:br>
            <a:r>
              <a:rPr sz="9600"/>
              <a:t>answer one of the questions.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itle 1"/>
          <p:cNvSpPr txBox="1">
            <a:spLocks noGrp="1"/>
          </p:cNvSpPr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sz="12000" b="1"/>
            </a:lvl1pPr>
          </a:lstStyle>
          <a:p>
            <a:r>
              <a:t>Questions?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TextBox 3"/>
          <p:cNvSpPr txBox="1"/>
          <p:nvPr/>
        </p:nvSpPr>
        <p:spPr>
          <a:xfrm>
            <a:off x="4358640" y="5181600"/>
            <a:ext cx="16123920" cy="464058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/>
          <a:p>
            <a:pPr>
              <a:defRPr sz="9600" b="1"/>
            </a:pPr>
            <a:r>
              <a:t>For Next Sunday:</a:t>
            </a:r>
          </a:p>
          <a:p>
            <a:pPr>
              <a:buSzPct val="100000"/>
              <a:buFont typeface="Arial"/>
              <a:buChar char="•"/>
              <a:defRPr sz="9600" b="1"/>
            </a:pPr>
            <a:r>
              <a:t>Read Chapter 2 of </a:t>
            </a:r>
            <a:r>
              <a:rPr i="1"/>
              <a:t>The Story</a:t>
            </a:r>
            <a:r>
              <a:t>!</a:t>
            </a:r>
          </a:p>
          <a:p>
            <a:pPr>
              <a:buSzPct val="100000"/>
              <a:buFont typeface="Arial"/>
              <a:buChar char="•"/>
              <a:defRPr sz="9600" b="1"/>
            </a:pPr>
            <a:r>
              <a:t> Memorize Gen. 22:17-18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64" name="TextBox 3"/>
          <p:cNvSpPr txBox="1"/>
          <p:nvPr/>
        </p:nvSpPr>
        <p:spPr>
          <a:xfrm>
            <a:off x="4358640" y="5181600"/>
            <a:ext cx="16123920" cy="761238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/>
          <a:p>
            <a:pPr>
              <a:defRPr sz="9600" b="1"/>
            </a:pPr>
            <a:r>
              <a:rPr dirty="0"/>
              <a:t>Fill out 15 Sermon Notes by May 1, 202</a:t>
            </a:r>
            <a:r>
              <a:rPr lang="en-US" dirty="0"/>
              <a:t>5</a:t>
            </a:r>
            <a:r>
              <a:rPr dirty="0"/>
              <a:t>!</a:t>
            </a:r>
          </a:p>
          <a:p>
            <a:pPr>
              <a:defRPr sz="9600" b="1"/>
            </a:pPr>
            <a:endParaRPr dirty="0"/>
          </a:p>
          <a:p>
            <a:pPr>
              <a:defRPr sz="9600" b="1"/>
            </a:pPr>
            <a:r>
              <a:rPr dirty="0"/>
              <a:t>Complete 15 Service Hours by May 1, 202</a:t>
            </a:r>
            <a:r>
              <a:rPr lang="en-US" dirty="0"/>
              <a:t>5</a:t>
            </a:r>
            <a:r>
              <a:rPr dirty="0"/>
              <a:t>!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TextBox 3"/>
          <p:cNvSpPr txBox="1"/>
          <p:nvPr/>
        </p:nvSpPr>
        <p:spPr>
          <a:xfrm>
            <a:off x="4358640" y="5181600"/>
            <a:ext cx="16123920" cy="464058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/>
          <a:p>
            <a:pPr>
              <a:defRPr sz="9600" b="1"/>
            </a:pPr>
            <a:r>
              <a:rPr dirty="0"/>
              <a:t>FLY Contact Form:</a:t>
            </a:r>
          </a:p>
          <a:p>
            <a:pPr>
              <a:defRPr sz="9600" b="1"/>
            </a:pPr>
            <a:r>
              <a:rPr lang="en-US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</a:rPr>
              <a:t>https://</a:t>
            </a:r>
            <a:r>
              <a:rPr lang="en-US" u="sng" dirty="0" err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</a:rPr>
              <a:t>faithpenfield.org</a:t>
            </a:r>
            <a:r>
              <a:rPr lang="en-US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</a:rPr>
              <a:t>/youth/</a:t>
            </a:r>
            <a:endParaRPr dirty="0"/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0" name="TextBox 3"/>
          <p:cNvSpPr txBox="1"/>
          <p:nvPr/>
        </p:nvSpPr>
        <p:spPr>
          <a:xfrm>
            <a:off x="4130040" y="4910666"/>
            <a:ext cx="16123920" cy="6093974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/>
          <a:p>
            <a:pPr>
              <a:defRPr sz="9600" b="1"/>
            </a:pPr>
            <a:r>
              <a:rPr dirty="0"/>
              <a:t>Confirmation Lesson PowerPoints:</a:t>
            </a:r>
          </a:p>
          <a:p>
            <a:pPr>
              <a:defRPr sz="9600" b="1"/>
            </a:pPr>
            <a:r>
              <a:rPr lang="en-US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</a:rPr>
              <a:t>https://</a:t>
            </a:r>
            <a:r>
              <a:rPr lang="en-US" u="sng" dirty="0" err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</a:rPr>
              <a:t>faithpenfield.org</a:t>
            </a:r>
            <a:r>
              <a:rPr lang="en-US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</a:rPr>
              <a:t>/confirmation-lessons/</a:t>
            </a:r>
            <a:endParaRPr dirty="0"/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0" name="TextBox 3"/>
          <p:cNvSpPr txBox="1"/>
          <p:nvPr/>
        </p:nvSpPr>
        <p:spPr>
          <a:xfrm>
            <a:off x="3048000" y="4262966"/>
            <a:ext cx="17205960" cy="9048629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tIns="91439" bIns="91439">
            <a:spAutoFit/>
          </a:bodyPr>
          <a:lstStyle/>
          <a:p>
            <a:pPr>
              <a:defRPr sz="9600" b="1"/>
            </a:pPr>
            <a:r>
              <a:rPr lang="en-US" u="sng" dirty="0"/>
              <a:t>Rise Against Hunger Event</a:t>
            </a:r>
          </a:p>
          <a:p>
            <a:pPr>
              <a:defRPr sz="9600" b="1"/>
            </a:pPr>
            <a:r>
              <a:rPr lang="en-US" dirty="0"/>
              <a:t>-Next Saturday @ 10am-Noon here at Faith!</a:t>
            </a:r>
          </a:p>
          <a:p>
            <a:pPr>
              <a:defRPr sz="9600" b="1"/>
            </a:pPr>
            <a:r>
              <a:rPr lang="en-US" dirty="0"/>
              <a:t>-Help package 40,000 meals!</a:t>
            </a:r>
          </a:p>
          <a:p>
            <a:pPr>
              <a:defRPr sz="9600" b="1"/>
            </a:pPr>
            <a:r>
              <a:rPr lang="en-US" dirty="0"/>
              <a:t>-Earn service hours!</a:t>
            </a:r>
          </a:p>
          <a:p>
            <a:pPr>
              <a:defRPr sz="9600" b="1"/>
            </a:pPr>
            <a:r>
              <a:rPr lang="en-US" dirty="0"/>
              <a:t>-Register at </a:t>
            </a:r>
            <a:r>
              <a:rPr lang="en-US" u="sng" dirty="0" err="1"/>
              <a:t>faithpenfield.org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401273844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0" name="TextBox 3"/>
          <p:cNvSpPr txBox="1"/>
          <p:nvPr/>
        </p:nvSpPr>
        <p:spPr>
          <a:xfrm>
            <a:off x="1390650" y="4301066"/>
            <a:ext cx="22383750" cy="8802408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tIns="91439" bIns="91439">
            <a:spAutoFit/>
          </a:bodyPr>
          <a:lstStyle/>
          <a:p>
            <a:pPr>
              <a:defRPr sz="9600" b="1"/>
            </a:pPr>
            <a:r>
              <a:rPr lang="en-US" sz="8000" dirty="0"/>
              <a:t>Many thanks to everyone who attended the Sunday Night FLY Kick-off last Sunday!</a:t>
            </a:r>
          </a:p>
          <a:p>
            <a:pPr>
              <a:defRPr sz="9600" b="1"/>
            </a:pPr>
            <a:endParaRPr lang="en-US" sz="8000" dirty="0"/>
          </a:p>
          <a:p>
            <a:pPr>
              <a:defRPr sz="9600" b="1"/>
            </a:pPr>
            <a:r>
              <a:rPr lang="en-US" sz="8000" dirty="0"/>
              <a:t>Everyone is invited to our </a:t>
            </a:r>
            <a:r>
              <a:rPr lang="en-US" sz="8000" u="sng" dirty="0"/>
              <a:t>Sunday Night FLY REMIX </a:t>
            </a:r>
            <a:r>
              <a:rPr lang="en-US" sz="8000" dirty="0"/>
              <a:t>next Sun. @ 7pm.</a:t>
            </a:r>
          </a:p>
          <a:p>
            <a:pPr>
              <a:defRPr sz="9600" b="1"/>
            </a:pPr>
            <a:r>
              <a:rPr lang="en-US" sz="8000" dirty="0"/>
              <a:t>-YOU will vote for the lesson &amp; game we’ll do together!</a:t>
            </a:r>
          </a:p>
        </p:txBody>
      </p:sp>
    </p:spTree>
    <p:extLst>
      <p:ext uri="{BB962C8B-B14F-4D97-AF65-F5344CB8AC3E}">
        <p14:creationId xmlns:p14="http://schemas.microsoft.com/office/powerpoint/2010/main" val="139973593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04DFCBC-6901-3152-5EDF-EECBB4DC03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2397" y="0"/>
            <a:ext cx="20419206" cy="2644114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390CC70-7F5E-E24D-4A73-8090A33DA2A7}"/>
              </a:ext>
            </a:extLst>
          </p:cNvPr>
          <p:cNvSpPr/>
          <p:nvPr/>
        </p:nvSpPr>
        <p:spPr>
          <a:xfrm>
            <a:off x="-685800" y="-685800"/>
            <a:ext cx="25946100" cy="15506700"/>
          </a:xfrm>
          <a:prstGeom prst="rect">
            <a:avLst/>
          </a:prstGeom>
          <a:solidFill>
            <a:schemeClr val="tx1"/>
          </a:solidFill>
          <a:ln w="50800" cap="flat">
            <a:solidFill>
              <a:schemeClr val="accent1"/>
            </a:solidFill>
            <a:prstDash val="solid"/>
            <a:round/>
          </a:ln>
          <a:effectLst>
            <a:outerShdw blurRad="76200" dist="381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04DFCBC-6901-3152-5EDF-EECBB4DC03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2397" y="-12725143"/>
            <a:ext cx="20419206" cy="2644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967078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0" name="TextBox 3"/>
          <p:cNvSpPr txBox="1"/>
          <p:nvPr/>
        </p:nvSpPr>
        <p:spPr>
          <a:xfrm>
            <a:off x="3048000" y="4262966"/>
            <a:ext cx="17205960" cy="9048629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tIns="91439" bIns="91439">
            <a:spAutoFit/>
          </a:bodyPr>
          <a:lstStyle/>
          <a:p>
            <a:pPr>
              <a:defRPr sz="9600" b="1"/>
            </a:pPr>
            <a:r>
              <a:rPr lang="en-US" u="sng" dirty="0"/>
              <a:t>2024 Jr. FLY Fall Retreat</a:t>
            </a:r>
          </a:p>
          <a:p>
            <a:pPr>
              <a:defRPr sz="9600" b="1"/>
            </a:pPr>
            <a:r>
              <a:rPr lang="en-US" dirty="0"/>
              <a:t>-Sept. 27-29 @ Camp Stella Maris</a:t>
            </a:r>
          </a:p>
          <a:p>
            <a:pPr>
              <a:defRPr sz="9600" b="1"/>
            </a:pPr>
            <a:r>
              <a:rPr lang="en-US" dirty="0"/>
              <a:t>-Outdoor games, zip-line, Bible sessions, and more!</a:t>
            </a:r>
          </a:p>
          <a:p>
            <a:pPr>
              <a:defRPr sz="9600" b="1"/>
            </a:pPr>
            <a:r>
              <a:rPr lang="en-US" dirty="0"/>
              <a:t>-Cost is $160 and registration form is due next Sunday, Sept. 22</a:t>
            </a:r>
          </a:p>
        </p:txBody>
      </p:sp>
    </p:spTree>
    <p:extLst>
      <p:ext uri="{BB962C8B-B14F-4D97-AF65-F5344CB8AC3E}">
        <p14:creationId xmlns:p14="http://schemas.microsoft.com/office/powerpoint/2010/main" val="4268479528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Title 1"/>
          <p:cNvSpPr txBox="1">
            <a:spLocks noGrp="1"/>
          </p:cNvSpPr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sz="12000" b="1"/>
            </a:lvl1pPr>
          </a:lstStyle>
          <a:p>
            <a:r>
              <a:t>Closing Prayers</a:t>
            </a:r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0533" y="-1879663"/>
            <a:ext cx="24525066" cy="18393799"/>
          </a:xfrm>
          <a:prstGeom prst="rect">
            <a:avLst/>
          </a:prstGeom>
          <a:ln w="12700">
            <a:miter lim="400000"/>
          </a:ln>
        </p:spPr>
      </p:pic>
      <p:sp>
        <p:nvSpPr>
          <p:cNvPr id="209" name="Have a great week!"/>
          <p:cNvSpPr txBox="1"/>
          <p:nvPr/>
        </p:nvSpPr>
        <p:spPr>
          <a:xfrm>
            <a:off x="11920725" y="2337132"/>
            <a:ext cx="9000801" cy="8559801"/>
          </a:xfrm>
          <a:prstGeom prst="rect">
            <a:avLst/>
          </a:prstGeom>
          <a:gradFill>
            <a:gsLst>
              <a:gs pos="0">
                <a:srgbClr val="7D7D7D"/>
              </a:gs>
              <a:gs pos="100000">
                <a:srgbClr val="C6C6C6"/>
              </a:gs>
            </a:gsLst>
            <a:lin ang="10800000"/>
          </a:gradFill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defTabSz="1733930">
              <a:defRPr sz="8100"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  <a:p>
            <a:pPr algn="ctr" defTabSz="1733930">
              <a:defRPr sz="8100"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  <a:p>
            <a:pPr algn="ctr" defTabSz="1733930">
              <a:defRPr sz="8100">
                <a:latin typeface="Open Sans"/>
                <a:ea typeface="Open Sans"/>
                <a:cs typeface="Open Sans"/>
                <a:sym typeface="Open Sans"/>
              </a:defRPr>
            </a:pPr>
            <a:r>
              <a:t>Have a great week!</a:t>
            </a:r>
          </a:p>
          <a:p>
            <a:pPr algn="ctr" defTabSz="1733930">
              <a:defRPr sz="8100"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50800" cap="flat">
          <a:solidFill>
            <a:schemeClr val="accent1"/>
          </a:solidFill>
          <a:prstDash val="solid"/>
          <a:round/>
        </a:ln>
        <a:effectLst>
          <a:outerShdw blurRad="76200" dist="381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>
          <a:outerShdw blurRad="76200" dist="381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50800" cap="flat">
          <a:solidFill>
            <a:schemeClr val="accent1"/>
          </a:solidFill>
          <a:prstDash val="solid"/>
          <a:round/>
        </a:ln>
        <a:effectLst>
          <a:outerShdw blurRad="76200" dist="381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>
          <a:outerShdw blurRad="76200" dist="381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762</Words>
  <Application>Microsoft Macintosh PowerPoint</Application>
  <PresentationFormat>Custom</PresentationFormat>
  <Paragraphs>86</Paragraphs>
  <Slides>31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Arial</vt:lpstr>
      <vt:lpstr>Calibri</vt:lpstr>
      <vt:lpstr>Graphik</vt:lpstr>
      <vt:lpstr>Graphik-Medium</vt:lpstr>
      <vt:lpstr>Helvetica Neue</vt:lpstr>
      <vt:lpstr>Monument Extended Regular</vt:lpstr>
      <vt:lpstr>Office Theme</vt:lpstr>
      <vt:lpstr>PowerPoint Presentation</vt:lpstr>
      <vt:lpstr>Welcome &amp; Opening Prayer</vt:lpstr>
      <vt:lpstr>His Story.  Our Story.</vt:lpstr>
      <vt:lpstr>Turn to page “ix” in The Story</vt:lpstr>
      <vt:lpstr>Let’s look at the Flip Feature &amp; Timeline in The Story Bible (Preface)</vt:lpstr>
      <vt:lpstr>This Week’s Memory Work: Genesis 1:1-2</vt:lpstr>
      <vt:lpstr>Memory Work Write it on the half-sheet paper and then hand it to Mark  </vt:lpstr>
      <vt:lpstr>Next Week’s Memory Work: Genesis 22:17-18</vt:lpstr>
      <vt:lpstr>This week’s video: Creation</vt:lpstr>
      <vt:lpstr>PowerPoint Presentation</vt:lpstr>
      <vt:lpstr>In your binder, on your Chapter 1 worksheet…  Under “See the Story,” create a simple image or symbol that you think best represents Chapter 1.</vt:lpstr>
      <vt:lpstr>Chapter Notes</vt:lpstr>
      <vt:lpstr>Chapter Notes</vt:lpstr>
      <vt:lpstr>Chapter Notes</vt:lpstr>
      <vt:lpstr>Chapter Notes</vt:lpstr>
      <vt:lpstr>With someone sitting near you… Answer the two questions under “Hear the Story.”</vt:lpstr>
      <vt:lpstr>What were the key events from chapter 1?</vt:lpstr>
      <vt:lpstr>What was the most meaningful to you from this story?</vt:lpstr>
      <vt:lpstr>On your worksheet…  Under “Join The Story,”  answer one of the questions.</vt:lpstr>
      <vt:lpstr>Questions?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Closing Prayers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Users 2</cp:lastModifiedBy>
  <cp:revision>3</cp:revision>
  <dcterms:modified xsi:type="dcterms:W3CDTF">2024-08-29T19:52:10Z</dcterms:modified>
</cp:coreProperties>
</file>